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5"/>
  </p:notesMasterIdLst>
  <p:handoutMasterIdLst>
    <p:handoutMasterId r:id="rId26"/>
  </p:handoutMasterIdLst>
  <p:sldIdLst>
    <p:sldId id="266" r:id="rId3"/>
    <p:sldId id="491" r:id="rId4"/>
    <p:sldId id="450" r:id="rId5"/>
    <p:sldId id="405" r:id="rId6"/>
    <p:sldId id="415" r:id="rId7"/>
    <p:sldId id="297" r:id="rId8"/>
    <p:sldId id="407" r:id="rId9"/>
    <p:sldId id="362" r:id="rId10"/>
    <p:sldId id="413" r:id="rId11"/>
    <p:sldId id="414" r:id="rId12"/>
    <p:sldId id="416" r:id="rId13"/>
    <p:sldId id="305" r:id="rId14"/>
    <p:sldId id="408" r:id="rId15"/>
    <p:sldId id="409" r:id="rId16"/>
    <p:sldId id="410" r:id="rId17"/>
    <p:sldId id="417" r:id="rId18"/>
    <p:sldId id="411" r:id="rId19"/>
    <p:sldId id="306" r:id="rId20"/>
    <p:sldId id="308" r:id="rId21"/>
    <p:sldId id="369" r:id="rId22"/>
    <p:sldId id="301" r:id="rId23"/>
    <p:sldId id="26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 Onderdelinden" initials="CO" lastIdx="1" clrIdx="0">
    <p:extLst>
      <p:ext uri="{19B8F6BF-5375-455C-9EA6-DF929625EA0E}">
        <p15:presenceInfo xmlns:p15="http://schemas.microsoft.com/office/powerpoint/2012/main" userId="f4e5822e236d77b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9EFF"/>
    <a:srgbClr val="0046D2"/>
    <a:srgbClr val="028AFF"/>
    <a:srgbClr val="0261FC"/>
    <a:srgbClr val="0081E2"/>
    <a:srgbClr val="232323"/>
    <a:srgbClr val="8E59AB"/>
    <a:srgbClr val="1E2F60"/>
    <a:srgbClr val="111C35"/>
    <a:srgbClr val="0072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E9BB74-C7CF-42B1-9AAB-8CD571B8DA06}" v="9" dt="2021-03-10T15:11:19.4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Stijl, licht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7" autoAdjust="0"/>
    <p:restoredTop sz="83626" autoAdjust="0"/>
  </p:normalViewPr>
  <p:slideViewPr>
    <p:cSldViewPr>
      <p:cViewPr varScale="1">
        <p:scale>
          <a:sx n="95" d="100"/>
          <a:sy n="95" d="100"/>
        </p:scale>
        <p:origin x="1812"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stasios Valvis" userId="3e8d6951-7a81-4c41-8d4a-1f7aafc13208" providerId="ADAL" clId="{F0E9BB74-C7CF-42B1-9AAB-8CD571B8DA06}"/>
    <pc:docChg chg="custSel delSld modSld sldOrd">
      <pc:chgData name="Anastasios Valvis" userId="3e8d6951-7a81-4c41-8d4a-1f7aafc13208" providerId="ADAL" clId="{F0E9BB74-C7CF-42B1-9AAB-8CD571B8DA06}" dt="2021-03-10T15:12:11.304" v="36" actId="20577"/>
      <pc:docMkLst>
        <pc:docMk/>
      </pc:docMkLst>
      <pc:sldChg chg="ord">
        <pc:chgData name="Anastasios Valvis" userId="3e8d6951-7a81-4c41-8d4a-1f7aafc13208" providerId="ADAL" clId="{F0E9BB74-C7CF-42B1-9AAB-8CD571B8DA06}" dt="2021-03-10T14:35:23.143" v="1"/>
        <pc:sldMkLst>
          <pc:docMk/>
          <pc:sldMk cId="2161340783" sldId="266"/>
        </pc:sldMkLst>
      </pc:sldChg>
      <pc:sldChg chg="del">
        <pc:chgData name="Anastasios Valvis" userId="3e8d6951-7a81-4c41-8d4a-1f7aafc13208" providerId="ADAL" clId="{F0E9BB74-C7CF-42B1-9AAB-8CD571B8DA06}" dt="2021-03-10T15:10:03.019" v="2" actId="47"/>
        <pc:sldMkLst>
          <pc:docMk/>
          <pc:sldMk cId="3654329432" sldId="292"/>
        </pc:sldMkLst>
      </pc:sldChg>
      <pc:sldChg chg="modSp mod">
        <pc:chgData name="Anastasios Valvis" userId="3e8d6951-7a81-4c41-8d4a-1f7aafc13208" providerId="ADAL" clId="{F0E9BB74-C7CF-42B1-9AAB-8CD571B8DA06}" dt="2021-03-10T15:12:11.304" v="36" actId="20577"/>
        <pc:sldMkLst>
          <pc:docMk/>
          <pc:sldMk cId="733242155" sldId="301"/>
        </pc:sldMkLst>
        <pc:spChg chg="mod">
          <ac:chgData name="Anastasios Valvis" userId="3e8d6951-7a81-4c41-8d4a-1f7aafc13208" providerId="ADAL" clId="{F0E9BB74-C7CF-42B1-9AAB-8CD571B8DA06}" dt="2021-03-10T15:12:11.304" v="36" actId="20577"/>
          <ac:spMkLst>
            <pc:docMk/>
            <pc:sldMk cId="733242155" sldId="301"/>
            <ac:spMk id="3" creationId="{84CAF630-F790-421B-AF60-137DCE163EE9}"/>
          </ac:spMkLst>
        </pc:spChg>
      </pc:sldChg>
      <pc:sldChg chg="modSp">
        <pc:chgData name="Anastasios Valvis" userId="3e8d6951-7a81-4c41-8d4a-1f7aafc13208" providerId="ADAL" clId="{F0E9BB74-C7CF-42B1-9AAB-8CD571B8DA06}" dt="2021-03-10T15:11:19.426" v="12" actId="20577"/>
        <pc:sldMkLst>
          <pc:docMk/>
          <pc:sldMk cId="3611882231" sldId="308"/>
        </pc:sldMkLst>
        <pc:graphicFrameChg chg="mod">
          <ac:chgData name="Anastasios Valvis" userId="3e8d6951-7a81-4c41-8d4a-1f7aafc13208" providerId="ADAL" clId="{F0E9BB74-C7CF-42B1-9AAB-8CD571B8DA06}" dt="2021-03-10T15:11:19.426" v="12" actId="20577"/>
          <ac:graphicFrameMkLst>
            <pc:docMk/>
            <pc:sldMk cId="3611882231" sldId="308"/>
            <ac:graphicFrameMk id="6" creationId="{00000000-0000-0000-0000-000000000000}"/>
          </ac:graphicFrameMkLst>
        </pc:graphicFrameChg>
      </pc:sldChg>
      <pc:sldChg chg="modSp mod">
        <pc:chgData name="Anastasios Valvis" userId="3e8d6951-7a81-4c41-8d4a-1f7aafc13208" providerId="ADAL" clId="{F0E9BB74-C7CF-42B1-9AAB-8CD571B8DA06}" dt="2021-03-10T15:10:31.847" v="3" actId="1036"/>
        <pc:sldMkLst>
          <pc:docMk/>
          <pc:sldMk cId="2804645518" sldId="413"/>
        </pc:sldMkLst>
        <pc:graphicFrameChg chg="mod">
          <ac:chgData name="Anastasios Valvis" userId="3e8d6951-7a81-4c41-8d4a-1f7aafc13208" providerId="ADAL" clId="{F0E9BB74-C7CF-42B1-9AAB-8CD571B8DA06}" dt="2021-03-10T15:10:31.847" v="3" actId="1036"/>
          <ac:graphicFrameMkLst>
            <pc:docMk/>
            <pc:sldMk cId="2804645518" sldId="413"/>
            <ac:graphicFrameMk id="3" creationId="{F3A1AEFF-D6C6-4A8A-BF25-D82D791E1AD7}"/>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57C9C5-C907-463C-B839-1D3FC0BB396A}" type="doc">
      <dgm:prSet loTypeId="urn:microsoft.com/office/officeart/2005/8/layout/chevron1" loCatId="process" qsTypeId="urn:microsoft.com/office/officeart/2005/8/quickstyle/simple5" qsCatId="simple" csTypeId="urn:microsoft.com/office/officeart/2005/8/colors/colorful3" csCatId="colorful" phldr="1"/>
      <dgm:spPr/>
    </dgm:pt>
    <dgm:pt modelId="{EE08189B-9319-4DB3-916F-71B0975BEE5F}">
      <dgm:prSet phldrT="[Tekst]"/>
      <dgm:spPr>
        <a:solidFill>
          <a:srgbClr val="0081E2"/>
        </a:solidFill>
      </dgm:spPr>
      <dgm:t>
        <a:bodyPr/>
        <a:lstStyle/>
        <a:p>
          <a:r>
            <a:rPr lang="el-GR" dirty="0"/>
            <a:t>Ακτιβισμός</a:t>
          </a:r>
          <a:endParaRPr lang="en-GB" dirty="0"/>
        </a:p>
      </dgm:t>
    </dgm:pt>
    <dgm:pt modelId="{08011D04-F600-4DED-9725-C145ABE9233D}" type="parTrans" cxnId="{BDD5A39D-9BCB-4F30-8F3C-BEABBD52635F}">
      <dgm:prSet/>
      <dgm:spPr/>
      <dgm:t>
        <a:bodyPr/>
        <a:lstStyle/>
        <a:p>
          <a:endParaRPr lang="en-GB"/>
        </a:p>
      </dgm:t>
    </dgm:pt>
    <dgm:pt modelId="{DC40A789-26AA-450F-A53E-0C951985243D}" type="sibTrans" cxnId="{BDD5A39D-9BCB-4F30-8F3C-BEABBD52635F}">
      <dgm:prSet/>
      <dgm:spPr/>
      <dgm:t>
        <a:bodyPr/>
        <a:lstStyle/>
        <a:p>
          <a:endParaRPr lang="en-GB"/>
        </a:p>
      </dgm:t>
    </dgm:pt>
    <dgm:pt modelId="{74C5CB35-9529-42D3-AC54-531F67E188E7}">
      <dgm:prSet phldrT="[Tekst]"/>
      <dgm:spPr>
        <a:solidFill>
          <a:srgbClr val="0046D2"/>
        </a:solidFill>
      </dgm:spPr>
      <dgm:t>
        <a:bodyPr/>
        <a:lstStyle/>
        <a:p>
          <a:r>
            <a:rPr lang="el-GR" dirty="0"/>
            <a:t>Εξτρεμισμός</a:t>
          </a:r>
          <a:endParaRPr lang="en-GB" dirty="0"/>
        </a:p>
      </dgm:t>
    </dgm:pt>
    <dgm:pt modelId="{864C795A-64E5-4963-939D-25E176DBE76F}" type="parTrans" cxnId="{CE412A96-9486-4446-A3D8-4960293AE921}">
      <dgm:prSet/>
      <dgm:spPr/>
      <dgm:t>
        <a:bodyPr/>
        <a:lstStyle/>
        <a:p>
          <a:endParaRPr lang="en-GB"/>
        </a:p>
      </dgm:t>
    </dgm:pt>
    <dgm:pt modelId="{B6EA34E2-E80A-4A5E-95A6-FEC6DD3391BE}" type="sibTrans" cxnId="{CE412A96-9486-4446-A3D8-4960293AE921}">
      <dgm:prSet/>
      <dgm:spPr/>
      <dgm:t>
        <a:bodyPr/>
        <a:lstStyle/>
        <a:p>
          <a:endParaRPr lang="en-GB"/>
        </a:p>
      </dgm:t>
    </dgm:pt>
    <dgm:pt modelId="{642E41CF-7B9D-490A-81AC-5BFCDAC3754A}">
      <dgm:prSet phldrT="[Tekst]"/>
      <dgm:spPr>
        <a:solidFill>
          <a:srgbClr val="1E2F60"/>
        </a:solidFill>
      </dgm:spPr>
      <dgm:t>
        <a:bodyPr/>
        <a:lstStyle/>
        <a:p>
          <a:r>
            <a:rPr lang="el-GR" dirty="0"/>
            <a:t>Τρομοκρατία</a:t>
          </a:r>
          <a:endParaRPr lang="en-GB" dirty="0"/>
        </a:p>
      </dgm:t>
    </dgm:pt>
    <dgm:pt modelId="{CE7C29A1-A1E7-41E3-8CEC-D3621E311718}" type="parTrans" cxnId="{DC129434-BC12-42F4-983C-81BB0981FC5D}">
      <dgm:prSet/>
      <dgm:spPr/>
      <dgm:t>
        <a:bodyPr/>
        <a:lstStyle/>
        <a:p>
          <a:endParaRPr lang="en-GB"/>
        </a:p>
      </dgm:t>
    </dgm:pt>
    <dgm:pt modelId="{216DFCCA-E31F-45A7-9F35-543A2F4A44DE}" type="sibTrans" cxnId="{DC129434-BC12-42F4-983C-81BB0981FC5D}">
      <dgm:prSet/>
      <dgm:spPr/>
      <dgm:t>
        <a:bodyPr/>
        <a:lstStyle/>
        <a:p>
          <a:endParaRPr lang="en-GB"/>
        </a:p>
      </dgm:t>
    </dgm:pt>
    <dgm:pt modelId="{782537E3-4C85-4D3E-9ADA-EE238DC9903D}">
      <dgm:prSet/>
      <dgm:spPr/>
      <dgm:t>
        <a:bodyPr/>
        <a:lstStyle/>
        <a:p>
          <a:r>
            <a:rPr lang="el-GR" dirty="0"/>
            <a:t>Βίαιος εξτρεμισμός</a:t>
          </a:r>
          <a:endParaRPr lang="en-GB" dirty="0"/>
        </a:p>
      </dgm:t>
    </dgm:pt>
    <dgm:pt modelId="{85D68EDF-E4CA-478D-9653-A9D596AECD76}" type="parTrans" cxnId="{BA1D6472-B170-4D29-9392-C88E7B6A2EC6}">
      <dgm:prSet/>
      <dgm:spPr/>
      <dgm:t>
        <a:bodyPr/>
        <a:lstStyle/>
        <a:p>
          <a:endParaRPr lang="en-GB"/>
        </a:p>
      </dgm:t>
    </dgm:pt>
    <dgm:pt modelId="{8AC84649-BB4F-493C-9858-460493BBC777}" type="sibTrans" cxnId="{BA1D6472-B170-4D29-9392-C88E7B6A2EC6}">
      <dgm:prSet/>
      <dgm:spPr/>
      <dgm:t>
        <a:bodyPr/>
        <a:lstStyle/>
        <a:p>
          <a:endParaRPr lang="en-GB"/>
        </a:p>
      </dgm:t>
    </dgm:pt>
    <dgm:pt modelId="{2623A817-1931-4D85-8EA1-8E64B0B741C3}" type="pres">
      <dgm:prSet presAssocID="{3157C9C5-C907-463C-B839-1D3FC0BB396A}" presName="Name0" presStyleCnt="0">
        <dgm:presLayoutVars>
          <dgm:dir/>
          <dgm:animLvl val="lvl"/>
          <dgm:resizeHandles val="exact"/>
        </dgm:presLayoutVars>
      </dgm:prSet>
      <dgm:spPr/>
    </dgm:pt>
    <dgm:pt modelId="{B67F6482-2DD1-48B3-BA96-0E5D5B634D37}" type="pres">
      <dgm:prSet presAssocID="{EE08189B-9319-4DB3-916F-71B0975BEE5F}" presName="parTxOnly" presStyleLbl="node1" presStyleIdx="0" presStyleCnt="4">
        <dgm:presLayoutVars>
          <dgm:chMax val="0"/>
          <dgm:chPref val="0"/>
          <dgm:bulletEnabled val="1"/>
        </dgm:presLayoutVars>
      </dgm:prSet>
      <dgm:spPr/>
    </dgm:pt>
    <dgm:pt modelId="{19685355-15EE-4C5A-B6CF-23717D96EE46}" type="pres">
      <dgm:prSet presAssocID="{DC40A789-26AA-450F-A53E-0C951985243D}" presName="parTxOnlySpace" presStyleCnt="0"/>
      <dgm:spPr/>
    </dgm:pt>
    <dgm:pt modelId="{1CC394C5-3ED3-4E29-AE6D-BCE728FD23CF}" type="pres">
      <dgm:prSet presAssocID="{74C5CB35-9529-42D3-AC54-531F67E188E7}" presName="parTxOnly" presStyleLbl="node1" presStyleIdx="1" presStyleCnt="4">
        <dgm:presLayoutVars>
          <dgm:chMax val="0"/>
          <dgm:chPref val="0"/>
          <dgm:bulletEnabled val="1"/>
        </dgm:presLayoutVars>
      </dgm:prSet>
      <dgm:spPr/>
    </dgm:pt>
    <dgm:pt modelId="{5D76A867-D841-4328-BA84-253CBAFC1558}" type="pres">
      <dgm:prSet presAssocID="{B6EA34E2-E80A-4A5E-95A6-FEC6DD3391BE}" presName="parTxOnlySpace" presStyleCnt="0"/>
      <dgm:spPr/>
    </dgm:pt>
    <dgm:pt modelId="{1813A478-EAD0-4465-B722-46A8EC81BEB2}" type="pres">
      <dgm:prSet presAssocID="{782537E3-4C85-4D3E-9ADA-EE238DC9903D}" presName="parTxOnly" presStyleLbl="node1" presStyleIdx="2" presStyleCnt="4">
        <dgm:presLayoutVars>
          <dgm:chMax val="0"/>
          <dgm:chPref val="0"/>
          <dgm:bulletEnabled val="1"/>
        </dgm:presLayoutVars>
      </dgm:prSet>
      <dgm:spPr/>
    </dgm:pt>
    <dgm:pt modelId="{83CD1578-36E4-4556-A111-0929E5199B10}" type="pres">
      <dgm:prSet presAssocID="{8AC84649-BB4F-493C-9858-460493BBC777}" presName="parTxOnlySpace" presStyleCnt="0"/>
      <dgm:spPr/>
    </dgm:pt>
    <dgm:pt modelId="{5BBA16FD-FB9E-4A81-85DC-3DCD1A37CE7E}" type="pres">
      <dgm:prSet presAssocID="{642E41CF-7B9D-490A-81AC-5BFCDAC3754A}" presName="parTxOnly" presStyleLbl="node1" presStyleIdx="3" presStyleCnt="4">
        <dgm:presLayoutVars>
          <dgm:chMax val="0"/>
          <dgm:chPref val="0"/>
          <dgm:bulletEnabled val="1"/>
        </dgm:presLayoutVars>
      </dgm:prSet>
      <dgm:spPr/>
    </dgm:pt>
  </dgm:ptLst>
  <dgm:cxnLst>
    <dgm:cxn modelId="{AFBAC609-8F61-4536-AB4A-C62C31C4497D}" type="presOf" srcId="{74C5CB35-9529-42D3-AC54-531F67E188E7}" destId="{1CC394C5-3ED3-4E29-AE6D-BCE728FD23CF}" srcOrd="0" destOrd="0" presId="urn:microsoft.com/office/officeart/2005/8/layout/chevron1"/>
    <dgm:cxn modelId="{DC129434-BC12-42F4-983C-81BB0981FC5D}" srcId="{3157C9C5-C907-463C-B839-1D3FC0BB396A}" destId="{642E41CF-7B9D-490A-81AC-5BFCDAC3754A}" srcOrd="3" destOrd="0" parTransId="{CE7C29A1-A1E7-41E3-8CEC-D3621E311718}" sibTransId="{216DFCCA-E31F-45A7-9F35-543A2F4A44DE}"/>
    <dgm:cxn modelId="{BA1D6472-B170-4D29-9392-C88E7B6A2EC6}" srcId="{3157C9C5-C907-463C-B839-1D3FC0BB396A}" destId="{782537E3-4C85-4D3E-9ADA-EE238DC9903D}" srcOrd="2" destOrd="0" parTransId="{85D68EDF-E4CA-478D-9653-A9D596AECD76}" sibTransId="{8AC84649-BB4F-493C-9858-460493BBC777}"/>
    <dgm:cxn modelId="{6A7F6C52-C3CD-4AD0-A0B5-A51777329DA5}" type="presOf" srcId="{EE08189B-9319-4DB3-916F-71B0975BEE5F}" destId="{B67F6482-2DD1-48B3-BA96-0E5D5B634D37}" srcOrd="0" destOrd="0" presId="urn:microsoft.com/office/officeart/2005/8/layout/chevron1"/>
    <dgm:cxn modelId="{5A946F94-2BEC-4945-86C5-3EA15D681BC9}" type="presOf" srcId="{642E41CF-7B9D-490A-81AC-5BFCDAC3754A}" destId="{5BBA16FD-FB9E-4A81-85DC-3DCD1A37CE7E}" srcOrd="0" destOrd="0" presId="urn:microsoft.com/office/officeart/2005/8/layout/chevron1"/>
    <dgm:cxn modelId="{CE412A96-9486-4446-A3D8-4960293AE921}" srcId="{3157C9C5-C907-463C-B839-1D3FC0BB396A}" destId="{74C5CB35-9529-42D3-AC54-531F67E188E7}" srcOrd="1" destOrd="0" parTransId="{864C795A-64E5-4963-939D-25E176DBE76F}" sibTransId="{B6EA34E2-E80A-4A5E-95A6-FEC6DD3391BE}"/>
    <dgm:cxn modelId="{BDD5A39D-9BCB-4F30-8F3C-BEABBD52635F}" srcId="{3157C9C5-C907-463C-B839-1D3FC0BB396A}" destId="{EE08189B-9319-4DB3-916F-71B0975BEE5F}" srcOrd="0" destOrd="0" parTransId="{08011D04-F600-4DED-9725-C145ABE9233D}" sibTransId="{DC40A789-26AA-450F-A53E-0C951985243D}"/>
    <dgm:cxn modelId="{009A0EC5-FF43-4BF6-BF23-73219A8AD348}" type="presOf" srcId="{3157C9C5-C907-463C-B839-1D3FC0BB396A}" destId="{2623A817-1931-4D85-8EA1-8E64B0B741C3}" srcOrd="0" destOrd="0" presId="urn:microsoft.com/office/officeart/2005/8/layout/chevron1"/>
    <dgm:cxn modelId="{CEB90EF6-B836-4D5E-9F54-538AA9EE9A63}" type="presOf" srcId="{782537E3-4C85-4D3E-9ADA-EE238DC9903D}" destId="{1813A478-EAD0-4465-B722-46A8EC81BEB2}" srcOrd="0" destOrd="0" presId="urn:microsoft.com/office/officeart/2005/8/layout/chevron1"/>
    <dgm:cxn modelId="{C47E027A-7357-42CB-B08A-16AFEABF7CED}" type="presParOf" srcId="{2623A817-1931-4D85-8EA1-8E64B0B741C3}" destId="{B67F6482-2DD1-48B3-BA96-0E5D5B634D37}" srcOrd="0" destOrd="0" presId="urn:microsoft.com/office/officeart/2005/8/layout/chevron1"/>
    <dgm:cxn modelId="{A9E67C79-1344-43A2-99D5-F385498382DB}" type="presParOf" srcId="{2623A817-1931-4D85-8EA1-8E64B0B741C3}" destId="{19685355-15EE-4C5A-B6CF-23717D96EE46}" srcOrd="1" destOrd="0" presId="urn:microsoft.com/office/officeart/2005/8/layout/chevron1"/>
    <dgm:cxn modelId="{F6363A5A-B031-40B5-8076-BE74E5FAB870}" type="presParOf" srcId="{2623A817-1931-4D85-8EA1-8E64B0B741C3}" destId="{1CC394C5-3ED3-4E29-AE6D-BCE728FD23CF}" srcOrd="2" destOrd="0" presId="urn:microsoft.com/office/officeart/2005/8/layout/chevron1"/>
    <dgm:cxn modelId="{2CF638A5-0E4B-4F61-B564-CB61623D94A4}" type="presParOf" srcId="{2623A817-1931-4D85-8EA1-8E64B0B741C3}" destId="{5D76A867-D841-4328-BA84-253CBAFC1558}" srcOrd="3" destOrd="0" presId="urn:microsoft.com/office/officeart/2005/8/layout/chevron1"/>
    <dgm:cxn modelId="{9A8280B9-1BA8-4982-AFE8-4E3457DF4F63}" type="presParOf" srcId="{2623A817-1931-4D85-8EA1-8E64B0B741C3}" destId="{1813A478-EAD0-4465-B722-46A8EC81BEB2}" srcOrd="4" destOrd="0" presId="urn:microsoft.com/office/officeart/2005/8/layout/chevron1"/>
    <dgm:cxn modelId="{AC35CC8A-09AC-46A8-B951-4C6BE98ED50B}" type="presParOf" srcId="{2623A817-1931-4D85-8EA1-8E64B0B741C3}" destId="{83CD1578-36E4-4556-A111-0929E5199B10}" srcOrd="5" destOrd="0" presId="urn:microsoft.com/office/officeart/2005/8/layout/chevron1"/>
    <dgm:cxn modelId="{36A0BB6B-748B-417E-B4AA-55ABDD0AB07E}" type="presParOf" srcId="{2623A817-1931-4D85-8EA1-8E64B0B741C3}" destId="{5BBA16FD-FB9E-4A81-85DC-3DCD1A37CE7E}"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57C9C5-C907-463C-B839-1D3FC0BB396A}" type="doc">
      <dgm:prSet loTypeId="urn:microsoft.com/office/officeart/2005/8/layout/chevron1" loCatId="process" qsTypeId="urn:microsoft.com/office/officeart/2005/8/quickstyle/simple5" qsCatId="simple" csTypeId="urn:microsoft.com/office/officeart/2005/8/colors/colorful3" csCatId="colorful" phldr="1"/>
      <dgm:spPr/>
    </dgm:pt>
    <dgm:pt modelId="{EE08189B-9319-4DB3-916F-71B0975BEE5F}">
      <dgm:prSet phldrT="[Tekst]"/>
      <dgm:spPr>
        <a:solidFill>
          <a:srgbClr val="0081E2"/>
        </a:solidFill>
      </dgm:spPr>
      <dgm:t>
        <a:bodyPr/>
        <a:lstStyle/>
        <a:p>
          <a:r>
            <a:rPr lang="el-GR" dirty="0"/>
            <a:t>Ακτιβισμός</a:t>
          </a:r>
          <a:endParaRPr lang="en-GB" dirty="0"/>
        </a:p>
      </dgm:t>
    </dgm:pt>
    <dgm:pt modelId="{08011D04-F600-4DED-9725-C145ABE9233D}" type="parTrans" cxnId="{BDD5A39D-9BCB-4F30-8F3C-BEABBD52635F}">
      <dgm:prSet/>
      <dgm:spPr/>
      <dgm:t>
        <a:bodyPr/>
        <a:lstStyle/>
        <a:p>
          <a:endParaRPr lang="en-GB"/>
        </a:p>
      </dgm:t>
    </dgm:pt>
    <dgm:pt modelId="{DC40A789-26AA-450F-A53E-0C951985243D}" type="sibTrans" cxnId="{BDD5A39D-9BCB-4F30-8F3C-BEABBD52635F}">
      <dgm:prSet/>
      <dgm:spPr/>
      <dgm:t>
        <a:bodyPr/>
        <a:lstStyle/>
        <a:p>
          <a:endParaRPr lang="en-GB"/>
        </a:p>
      </dgm:t>
    </dgm:pt>
    <dgm:pt modelId="{74C5CB35-9529-42D3-AC54-531F67E188E7}">
      <dgm:prSet phldrT="[Tekst]"/>
      <dgm:spPr>
        <a:solidFill>
          <a:srgbClr val="0046D2"/>
        </a:solidFill>
      </dgm:spPr>
      <dgm:t>
        <a:bodyPr/>
        <a:lstStyle/>
        <a:p>
          <a:r>
            <a:rPr lang="el-GR" dirty="0"/>
            <a:t>Εξτρεμισμός</a:t>
          </a:r>
          <a:endParaRPr lang="en-GB" dirty="0"/>
        </a:p>
      </dgm:t>
    </dgm:pt>
    <dgm:pt modelId="{864C795A-64E5-4963-939D-25E176DBE76F}" type="parTrans" cxnId="{CE412A96-9486-4446-A3D8-4960293AE921}">
      <dgm:prSet/>
      <dgm:spPr/>
      <dgm:t>
        <a:bodyPr/>
        <a:lstStyle/>
        <a:p>
          <a:endParaRPr lang="en-GB"/>
        </a:p>
      </dgm:t>
    </dgm:pt>
    <dgm:pt modelId="{B6EA34E2-E80A-4A5E-95A6-FEC6DD3391BE}" type="sibTrans" cxnId="{CE412A96-9486-4446-A3D8-4960293AE921}">
      <dgm:prSet/>
      <dgm:spPr/>
      <dgm:t>
        <a:bodyPr/>
        <a:lstStyle/>
        <a:p>
          <a:endParaRPr lang="en-GB"/>
        </a:p>
      </dgm:t>
    </dgm:pt>
    <dgm:pt modelId="{642E41CF-7B9D-490A-81AC-5BFCDAC3754A}">
      <dgm:prSet phldrT="[Tekst]"/>
      <dgm:spPr>
        <a:solidFill>
          <a:srgbClr val="1E2F60"/>
        </a:solidFill>
      </dgm:spPr>
      <dgm:t>
        <a:bodyPr/>
        <a:lstStyle/>
        <a:p>
          <a:r>
            <a:rPr lang="el-GR" dirty="0"/>
            <a:t>Τρομοκρατία</a:t>
          </a:r>
          <a:endParaRPr lang="en-GB" dirty="0"/>
        </a:p>
      </dgm:t>
    </dgm:pt>
    <dgm:pt modelId="{CE7C29A1-A1E7-41E3-8CEC-D3621E311718}" type="parTrans" cxnId="{DC129434-BC12-42F4-983C-81BB0981FC5D}">
      <dgm:prSet/>
      <dgm:spPr/>
      <dgm:t>
        <a:bodyPr/>
        <a:lstStyle/>
        <a:p>
          <a:endParaRPr lang="en-GB"/>
        </a:p>
      </dgm:t>
    </dgm:pt>
    <dgm:pt modelId="{216DFCCA-E31F-45A7-9F35-543A2F4A44DE}" type="sibTrans" cxnId="{DC129434-BC12-42F4-983C-81BB0981FC5D}">
      <dgm:prSet/>
      <dgm:spPr/>
      <dgm:t>
        <a:bodyPr/>
        <a:lstStyle/>
        <a:p>
          <a:endParaRPr lang="en-GB"/>
        </a:p>
      </dgm:t>
    </dgm:pt>
    <dgm:pt modelId="{782537E3-4C85-4D3E-9ADA-EE238DC9903D}">
      <dgm:prSet/>
      <dgm:spPr/>
      <dgm:t>
        <a:bodyPr/>
        <a:lstStyle/>
        <a:p>
          <a:r>
            <a:rPr lang="el-GR" dirty="0"/>
            <a:t>Βίαιος εξτρεμισμός</a:t>
          </a:r>
          <a:endParaRPr lang="en-GB" dirty="0"/>
        </a:p>
      </dgm:t>
    </dgm:pt>
    <dgm:pt modelId="{85D68EDF-E4CA-478D-9653-A9D596AECD76}" type="parTrans" cxnId="{BA1D6472-B170-4D29-9392-C88E7B6A2EC6}">
      <dgm:prSet/>
      <dgm:spPr/>
      <dgm:t>
        <a:bodyPr/>
        <a:lstStyle/>
        <a:p>
          <a:endParaRPr lang="en-GB"/>
        </a:p>
      </dgm:t>
    </dgm:pt>
    <dgm:pt modelId="{8AC84649-BB4F-493C-9858-460493BBC777}" type="sibTrans" cxnId="{BA1D6472-B170-4D29-9392-C88E7B6A2EC6}">
      <dgm:prSet/>
      <dgm:spPr/>
      <dgm:t>
        <a:bodyPr/>
        <a:lstStyle/>
        <a:p>
          <a:endParaRPr lang="en-GB"/>
        </a:p>
      </dgm:t>
    </dgm:pt>
    <dgm:pt modelId="{2623A817-1931-4D85-8EA1-8E64B0B741C3}" type="pres">
      <dgm:prSet presAssocID="{3157C9C5-C907-463C-B839-1D3FC0BB396A}" presName="Name0" presStyleCnt="0">
        <dgm:presLayoutVars>
          <dgm:dir/>
          <dgm:animLvl val="lvl"/>
          <dgm:resizeHandles val="exact"/>
        </dgm:presLayoutVars>
      </dgm:prSet>
      <dgm:spPr/>
    </dgm:pt>
    <dgm:pt modelId="{B67F6482-2DD1-48B3-BA96-0E5D5B634D37}" type="pres">
      <dgm:prSet presAssocID="{EE08189B-9319-4DB3-916F-71B0975BEE5F}" presName="parTxOnly" presStyleLbl="node1" presStyleIdx="0" presStyleCnt="4">
        <dgm:presLayoutVars>
          <dgm:chMax val="0"/>
          <dgm:chPref val="0"/>
          <dgm:bulletEnabled val="1"/>
        </dgm:presLayoutVars>
      </dgm:prSet>
      <dgm:spPr/>
    </dgm:pt>
    <dgm:pt modelId="{19685355-15EE-4C5A-B6CF-23717D96EE46}" type="pres">
      <dgm:prSet presAssocID="{DC40A789-26AA-450F-A53E-0C951985243D}" presName="parTxOnlySpace" presStyleCnt="0"/>
      <dgm:spPr/>
    </dgm:pt>
    <dgm:pt modelId="{1CC394C5-3ED3-4E29-AE6D-BCE728FD23CF}" type="pres">
      <dgm:prSet presAssocID="{74C5CB35-9529-42D3-AC54-531F67E188E7}" presName="parTxOnly" presStyleLbl="node1" presStyleIdx="1" presStyleCnt="4">
        <dgm:presLayoutVars>
          <dgm:chMax val="0"/>
          <dgm:chPref val="0"/>
          <dgm:bulletEnabled val="1"/>
        </dgm:presLayoutVars>
      </dgm:prSet>
      <dgm:spPr/>
    </dgm:pt>
    <dgm:pt modelId="{5D76A867-D841-4328-BA84-253CBAFC1558}" type="pres">
      <dgm:prSet presAssocID="{B6EA34E2-E80A-4A5E-95A6-FEC6DD3391BE}" presName="parTxOnlySpace" presStyleCnt="0"/>
      <dgm:spPr/>
    </dgm:pt>
    <dgm:pt modelId="{1813A478-EAD0-4465-B722-46A8EC81BEB2}" type="pres">
      <dgm:prSet presAssocID="{782537E3-4C85-4D3E-9ADA-EE238DC9903D}" presName="parTxOnly" presStyleLbl="node1" presStyleIdx="2" presStyleCnt="4">
        <dgm:presLayoutVars>
          <dgm:chMax val="0"/>
          <dgm:chPref val="0"/>
          <dgm:bulletEnabled val="1"/>
        </dgm:presLayoutVars>
      </dgm:prSet>
      <dgm:spPr/>
    </dgm:pt>
    <dgm:pt modelId="{83CD1578-36E4-4556-A111-0929E5199B10}" type="pres">
      <dgm:prSet presAssocID="{8AC84649-BB4F-493C-9858-460493BBC777}" presName="parTxOnlySpace" presStyleCnt="0"/>
      <dgm:spPr/>
    </dgm:pt>
    <dgm:pt modelId="{5BBA16FD-FB9E-4A81-85DC-3DCD1A37CE7E}" type="pres">
      <dgm:prSet presAssocID="{642E41CF-7B9D-490A-81AC-5BFCDAC3754A}" presName="parTxOnly" presStyleLbl="node1" presStyleIdx="3" presStyleCnt="4">
        <dgm:presLayoutVars>
          <dgm:chMax val="0"/>
          <dgm:chPref val="0"/>
          <dgm:bulletEnabled val="1"/>
        </dgm:presLayoutVars>
      </dgm:prSet>
      <dgm:spPr/>
    </dgm:pt>
  </dgm:ptLst>
  <dgm:cxnLst>
    <dgm:cxn modelId="{AFBAC609-8F61-4536-AB4A-C62C31C4497D}" type="presOf" srcId="{74C5CB35-9529-42D3-AC54-531F67E188E7}" destId="{1CC394C5-3ED3-4E29-AE6D-BCE728FD23CF}" srcOrd="0" destOrd="0" presId="urn:microsoft.com/office/officeart/2005/8/layout/chevron1"/>
    <dgm:cxn modelId="{DC129434-BC12-42F4-983C-81BB0981FC5D}" srcId="{3157C9C5-C907-463C-B839-1D3FC0BB396A}" destId="{642E41CF-7B9D-490A-81AC-5BFCDAC3754A}" srcOrd="3" destOrd="0" parTransId="{CE7C29A1-A1E7-41E3-8CEC-D3621E311718}" sibTransId="{216DFCCA-E31F-45A7-9F35-543A2F4A44DE}"/>
    <dgm:cxn modelId="{BA1D6472-B170-4D29-9392-C88E7B6A2EC6}" srcId="{3157C9C5-C907-463C-B839-1D3FC0BB396A}" destId="{782537E3-4C85-4D3E-9ADA-EE238DC9903D}" srcOrd="2" destOrd="0" parTransId="{85D68EDF-E4CA-478D-9653-A9D596AECD76}" sibTransId="{8AC84649-BB4F-493C-9858-460493BBC777}"/>
    <dgm:cxn modelId="{6A7F6C52-C3CD-4AD0-A0B5-A51777329DA5}" type="presOf" srcId="{EE08189B-9319-4DB3-916F-71B0975BEE5F}" destId="{B67F6482-2DD1-48B3-BA96-0E5D5B634D37}" srcOrd="0" destOrd="0" presId="urn:microsoft.com/office/officeart/2005/8/layout/chevron1"/>
    <dgm:cxn modelId="{5A946F94-2BEC-4945-86C5-3EA15D681BC9}" type="presOf" srcId="{642E41CF-7B9D-490A-81AC-5BFCDAC3754A}" destId="{5BBA16FD-FB9E-4A81-85DC-3DCD1A37CE7E}" srcOrd="0" destOrd="0" presId="urn:microsoft.com/office/officeart/2005/8/layout/chevron1"/>
    <dgm:cxn modelId="{CE412A96-9486-4446-A3D8-4960293AE921}" srcId="{3157C9C5-C907-463C-B839-1D3FC0BB396A}" destId="{74C5CB35-9529-42D3-AC54-531F67E188E7}" srcOrd="1" destOrd="0" parTransId="{864C795A-64E5-4963-939D-25E176DBE76F}" sibTransId="{B6EA34E2-E80A-4A5E-95A6-FEC6DD3391BE}"/>
    <dgm:cxn modelId="{BDD5A39D-9BCB-4F30-8F3C-BEABBD52635F}" srcId="{3157C9C5-C907-463C-B839-1D3FC0BB396A}" destId="{EE08189B-9319-4DB3-916F-71B0975BEE5F}" srcOrd="0" destOrd="0" parTransId="{08011D04-F600-4DED-9725-C145ABE9233D}" sibTransId="{DC40A789-26AA-450F-A53E-0C951985243D}"/>
    <dgm:cxn modelId="{009A0EC5-FF43-4BF6-BF23-73219A8AD348}" type="presOf" srcId="{3157C9C5-C907-463C-B839-1D3FC0BB396A}" destId="{2623A817-1931-4D85-8EA1-8E64B0B741C3}" srcOrd="0" destOrd="0" presId="urn:microsoft.com/office/officeart/2005/8/layout/chevron1"/>
    <dgm:cxn modelId="{CEB90EF6-B836-4D5E-9F54-538AA9EE9A63}" type="presOf" srcId="{782537E3-4C85-4D3E-9ADA-EE238DC9903D}" destId="{1813A478-EAD0-4465-B722-46A8EC81BEB2}" srcOrd="0" destOrd="0" presId="urn:microsoft.com/office/officeart/2005/8/layout/chevron1"/>
    <dgm:cxn modelId="{C47E027A-7357-42CB-B08A-16AFEABF7CED}" type="presParOf" srcId="{2623A817-1931-4D85-8EA1-8E64B0B741C3}" destId="{B67F6482-2DD1-48B3-BA96-0E5D5B634D37}" srcOrd="0" destOrd="0" presId="urn:microsoft.com/office/officeart/2005/8/layout/chevron1"/>
    <dgm:cxn modelId="{A9E67C79-1344-43A2-99D5-F385498382DB}" type="presParOf" srcId="{2623A817-1931-4D85-8EA1-8E64B0B741C3}" destId="{19685355-15EE-4C5A-B6CF-23717D96EE46}" srcOrd="1" destOrd="0" presId="urn:microsoft.com/office/officeart/2005/8/layout/chevron1"/>
    <dgm:cxn modelId="{F6363A5A-B031-40B5-8076-BE74E5FAB870}" type="presParOf" srcId="{2623A817-1931-4D85-8EA1-8E64B0B741C3}" destId="{1CC394C5-3ED3-4E29-AE6D-BCE728FD23CF}" srcOrd="2" destOrd="0" presId="urn:microsoft.com/office/officeart/2005/8/layout/chevron1"/>
    <dgm:cxn modelId="{2CF638A5-0E4B-4F61-B564-CB61623D94A4}" type="presParOf" srcId="{2623A817-1931-4D85-8EA1-8E64B0B741C3}" destId="{5D76A867-D841-4328-BA84-253CBAFC1558}" srcOrd="3" destOrd="0" presId="urn:microsoft.com/office/officeart/2005/8/layout/chevron1"/>
    <dgm:cxn modelId="{9A8280B9-1BA8-4982-AFE8-4E3457DF4F63}" type="presParOf" srcId="{2623A817-1931-4D85-8EA1-8E64B0B741C3}" destId="{1813A478-EAD0-4465-B722-46A8EC81BEB2}" srcOrd="4" destOrd="0" presId="urn:microsoft.com/office/officeart/2005/8/layout/chevron1"/>
    <dgm:cxn modelId="{AC35CC8A-09AC-46A8-B951-4C6BE98ED50B}" type="presParOf" srcId="{2623A817-1931-4D85-8EA1-8E64B0B741C3}" destId="{83CD1578-36E4-4556-A111-0929E5199B10}" srcOrd="5" destOrd="0" presId="urn:microsoft.com/office/officeart/2005/8/layout/chevron1"/>
    <dgm:cxn modelId="{36A0BB6B-748B-417E-B4AA-55ABDD0AB07E}" type="presParOf" srcId="{2623A817-1931-4D85-8EA1-8E64B0B741C3}" destId="{5BBA16FD-FB9E-4A81-85DC-3DCD1A37CE7E}"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FD9A55-A18B-4A52-973B-97113589379A}" type="doc">
      <dgm:prSet loTypeId="urn:microsoft.com/office/officeart/2005/8/layout/cycle6" loCatId="relationship" qsTypeId="urn:microsoft.com/office/officeart/2005/8/quickstyle/simple1" qsCatId="simple" csTypeId="urn:microsoft.com/office/officeart/2005/8/colors/colorful5" csCatId="colorful" phldr="1"/>
      <dgm:spPr/>
      <dgm:t>
        <a:bodyPr/>
        <a:lstStyle/>
        <a:p>
          <a:endParaRPr lang="en-GB"/>
        </a:p>
      </dgm:t>
    </dgm:pt>
    <dgm:pt modelId="{19FD1053-2961-40F5-9280-E54075F88DBF}">
      <dgm:prSet phldrT="[Tekst]"/>
      <dgm:spPr/>
      <dgm:t>
        <a:bodyPr/>
        <a:lstStyle/>
        <a:p>
          <a:r>
            <a:rPr lang="el-GR" dirty="0"/>
            <a:t>Συγκεκριμένο ζήτημα</a:t>
          </a:r>
          <a:endParaRPr lang="en-GB" dirty="0"/>
        </a:p>
      </dgm:t>
    </dgm:pt>
    <dgm:pt modelId="{9FF0F144-4264-434D-87C8-11924C337AAF}" type="parTrans" cxnId="{7C56DC39-1033-481F-A769-82A45EADFA30}">
      <dgm:prSet/>
      <dgm:spPr/>
      <dgm:t>
        <a:bodyPr/>
        <a:lstStyle/>
        <a:p>
          <a:endParaRPr lang="en-GB"/>
        </a:p>
      </dgm:t>
    </dgm:pt>
    <dgm:pt modelId="{E6D28C3E-C4C5-46B8-95A6-5DDA3D366BF4}" type="sibTrans" cxnId="{7C56DC39-1033-481F-A769-82A45EADFA30}">
      <dgm:prSet/>
      <dgm:spPr/>
      <dgm:t>
        <a:bodyPr/>
        <a:lstStyle/>
        <a:p>
          <a:endParaRPr lang="en-GB"/>
        </a:p>
      </dgm:t>
    </dgm:pt>
    <dgm:pt modelId="{55427464-9B12-4D64-9B73-A758B1056032}">
      <dgm:prSet phldrT="[Tekst]"/>
      <dgm:spPr/>
      <dgm:t>
        <a:bodyPr/>
        <a:lstStyle/>
        <a:p>
          <a:r>
            <a:rPr lang="el-GR" dirty="0"/>
            <a:t>Θρησκευτικές</a:t>
          </a:r>
          <a:endParaRPr lang="en-GB" dirty="0"/>
        </a:p>
      </dgm:t>
    </dgm:pt>
    <dgm:pt modelId="{AEBA85DB-F5D2-4532-B29B-E0077436375F}" type="parTrans" cxnId="{0844BD5A-F88E-4D6C-AA23-BC01E57BBC6F}">
      <dgm:prSet/>
      <dgm:spPr/>
      <dgm:t>
        <a:bodyPr/>
        <a:lstStyle/>
        <a:p>
          <a:endParaRPr lang="en-GB"/>
        </a:p>
      </dgm:t>
    </dgm:pt>
    <dgm:pt modelId="{0A16A31C-F72A-47B8-BAA5-5F441BE8FF84}" type="sibTrans" cxnId="{0844BD5A-F88E-4D6C-AA23-BC01E57BBC6F}">
      <dgm:prSet/>
      <dgm:spPr/>
      <dgm:t>
        <a:bodyPr/>
        <a:lstStyle/>
        <a:p>
          <a:endParaRPr lang="en-GB"/>
        </a:p>
      </dgm:t>
    </dgm:pt>
    <dgm:pt modelId="{C0E38410-C941-4A18-8615-62073B728FE1}">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Άκρα δεξιά</a:t>
          </a:r>
          <a:endParaRPr lang="en-GB" dirty="0"/>
        </a:p>
      </dgm:t>
    </dgm:pt>
    <dgm:pt modelId="{FB660523-32B4-4901-8A9A-17E9E0759FE4}" type="parTrans" cxnId="{EB7D13A1-953B-45EF-B0F9-69626B6D83A6}">
      <dgm:prSet/>
      <dgm:spPr/>
      <dgm:t>
        <a:bodyPr/>
        <a:lstStyle/>
        <a:p>
          <a:endParaRPr lang="en-GB"/>
        </a:p>
      </dgm:t>
    </dgm:pt>
    <dgm:pt modelId="{C7A7C8AA-FD66-44E3-A503-F05F55E08E85}" type="sibTrans" cxnId="{EB7D13A1-953B-45EF-B0F9-69626B6D83A6}">
      <dgm:prSet/>
      <dgm:spPr/>
      <dgm:t>
        <a:bodyPr/>
        <a:lstStyle/>
        <a:p>
          <a:endParaRPr lang="en-GB"/>
        </a:p>
      </dgm:t>
    </dgm:pt>
    <dgm:pt modelId="{2943927C-5575-467F-8D1B-466AC3D23D2D}">
      <dgm:prSet phldrT="[Tekst]"/>
      <dgm:spPr/>
      <dgm:t>
        <a:bodyPr/>
        <a:lstStyle/>
        <a:p>
          <a:r>
            <a:rPr lang="el-GR" dirty="0"/>
            <a:t>Άκρα αριστερά</a:t>
          </a:r>
          <a:endParaRPr lang="en-GB" dirty="0"/>
        </a:p>
      </dgm:t>
    </dgm:pt>
    <dgm:pt modelId="{BCA2614C-5493-4F6C-A8E6-9CB92B7E1D21}" type="parTrans" cxnId="{A45953C5-4064-4475-AB99-1C7C5443CA77}">
      <dgm:prSet/>
      <dgm:spPr/>
      <dgm:t>
        <a:bodyPr/>
        <a:lstStyle/>
        <a:p>
          <a:endParaRPr lang="en-GB"/>
        </a:p>
      </dgm:t>
    </dgm:pt>
    <dgm:pt modelId="{2CBCF17E-707F-49A0-BE6E-C2AA9379D075}" type="sibTrans" cxnId="{A45953C5-4064-4475-AB99-1C7C5443CA77}">
      <dgm:prSet/>
      <dgm:spPr/>
      <dgm:t>
        <a:bodyPr/>
        <a:lstStyle/>
        <a:p>
          <a:endParaRPr lang="en-GB"/>
        </a:p>
      </dgm:t>
    </dgm:pt>
    <dgm:pt modelId="{C4240E42-2F66-45CB-A0E8-BD44B1F003EE}">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err="1"/>
            <a:t>Εθνικο</a:t>
          </a:r>
          <a:r>
            <a:rPr lang="el-GR" dirty="0"/>
            <a:t>- αυτονομιστής
</a:t>
          </a:r>
          <a:endParaRPr lang="en-GB" dirty="0"/>
        </a:p>
      </dgm:t>
    </dgm:pt>
    <dgm:pt modelId="{E6A9629A-0B8B-44D4-9F48-7CAC8DFBAE7B}" type="parTrans" cxnId="{25EE33C3-08D4-4B67-B08C-2B6AC09FD3BF}">
      <dgm:prSet/>
      <dgm:spPr/>
      <dgm:t>
        <a:bodyPr/>
        <a:lstStyle/>
        <a:p>
          <a:endParaRPr lang="en-GB"/>
        </a:p>
      </dgm:t>
    </dgm:pt>
    <dgm:pt modelId="{D7FC3656-CAFA-4E8C-B5AD-DF4DE129EF41}" type="sibTrans" cxnId="{25EE33C3-08D4-4B67-B08C-2B6AC09FD3BF}">
      <dgm:prSet/>
      <dgm:spPr/>
      <dgm:t>
        <a:bodyPr/>
        <a:lstStyle/>
        <a:p>
          <a:endParaRPr lang="en-GB"/>
        </a:p>
      </dgm:t>
    </dgm:pt>
    <dgm:pt modelId="{5743A84F-1920-4037-A751-52F429212BA4}" type="pres">
      <dgm:prSet presAssocID="{64FD9A55-A18B-4A52-973B-97113589379A}" presName="cycle" presStyleCnt="0">
        <dgm:presLayoutVars>
          <dgm:dir/>
          <dgm:resizeHandles val="exact"/>
        </dgm:presLayoutVars>
      </dgm:prSet>
      <dgm:spPr/>
    </dgm:pt>
    <dgm:pt modelId="{8DBA5E0A-C6F2-405F-BD7A-DA685741DFA0}" type="pres">
      <dgm:prSet presAssocID="{19FD1053-2961-40F5-9280-E54075F88DBF}" presName="node" presStyleLbl="node1" presStyleIdx="0" presStyleCnt="5">
        <dgm:presLayoutVars>
          <dgm:bulletEnabled val="1"/>
        </dgm:presLayoutVars>
      </dgm:prSet>
      <dgm:spPr/>
    </dgm:pt>
    <dgm:pt modelId="{85B96DF7-18FC-42C7-911C-9C37ECA7ED03}" type="pres">
      <dgm:prSet presAssocID="{19FD1053-2961-40F5-9280-E54075F88DBF}" presName="spNode" presStyleCnt="0"/>
      <dgm:spPr/>
    </dgm:pt>
    <dgm:pt modelId="{2F148F90-30EA-41FD-9B10-56974BD7BA10}" type="pres">
      <dgm:prSet presAssocID="{E6D28C3E-C4C5-46B8-95A6-5DDA3D366BF4}" presName="sibTrans" presStyleLbl="sibTrans1D1" presStyleIdx="0" presStyleCnt="5"/>
      <dgm:spPr/>
    </dgm:pt>
    <dgm:pt modelId="{E387F245-F053-4DF4-B799-62DB7BCAB40F}" type="pres">
      <dgm:prSet presAssocID="{55427464-9B12-4D64-9B73-A758B1056032}" presName="node" presStyleLbl="node1" presStyleIdx="1" presStyleCnt="5">
        <dgm:presLayoutVars>
          <dgm:bulletEnabled val="1"/>
        </dgm:presLayoutVars>
      </dgm:prSet>
      <dgm:spPr/>
    </dgm:pt>
    <dgm:pt modelId="{B54ECF9C-D177-4E31-936C-ADCF5BF9950E}" type="pres">
      <dgm:prSet presAssocID="{55427464-9B12-4D64-9B73-A758B1056032}" presName="spNode" presStyleCnt="0"/>
      <dgm:spPr/>
    </dgm:pt>
    <dgm:pt modelId="{F902C74D-856C-4975-A1AD-090B01558FE7}" type="pres">
      <dgm:prSet presAssocID="{0A16A31C-F72A-47B8-BAA5-5F441BE8FF84}" presName="sibTrans" presStyleLbl="sibTrans1D1" presStyleIdx="1" presStyleCnt="5"/>
      <dgm:spPr/>
    </dgm:pt>
    <dgm:pt modelId="{884ED2DC-34C5-4ACB-885E-A36440AEC6BF}" type="pres">
      <dgm:prSet presAssocID="{C0E38410-C941-4A18-8615-62073B728FE1}" presName="node" presStyleLbl="node1" presStyleIdx="2" presStyleCnt="5">
        <dgm:presLayoutVars>
          <dgm:bulletEnabled val="1"/>
        </dgm:presLayoutVars>
      </dgm:prSet>
      <dgm:spPr/>
    </dgm:pt>
    <dgm:pt modelId="{2178218A-3343-456A-8969-ACB5350329DB}" type="pres">
      <dgm:prSet presAssocID="{C0E38410-C941-4A18-8615-62073B728FE1}" presName="spNode" presStyleCnt="0"/>
      <dgm:spPr/>
    </dgm:pt>
    <dgm:pt modelId="{EE5FAF8A-5F2D-415B-8D28-CB97B9CA1382}" type="pres">
      <dgm:prSet presAssocID="{C7A7C8AA-FD66-44E3-A503-F05F55E08E85}" presName="sibTrans" presStyleLbl="sibTrans1D1" presStyleIdx="2" presStyleCnt="5"/>
      <dgm:spPr/>
    </dgm:pt>
    <dgm:pt modelId="{044406CB-E36D-47E5-899B-D18F62463399}" type="pres">
      <dgm:prSet presAssocID="{2943927C-5575-467F-8D1B-466AC3D23D2D}" presName="node" presStyleLbl="node1" presStyleIdx="3" presStyleCnt="5">
        <dgm:presLayoutVars>
          <dgm:bulletEnabled val="1"/>
        </dgm:presLayoutVars>
      </dgm:prSet>
      <dgm:spPr/>
    </dgm:pt>
    <dgm:pt modelId="{65F2774A-71F2-4E01-8BB3-07A0F1B4B0A5}" type="pres">
      <dgm:prSet presAssocID="{2943927C-5575-467F-8D1B-466AC3D23D2D}" presName="spNode" presStyleCnt="0"/>
      <dgm:spPr/>
    </dgm:pt>
    <dgm:pt modelId="{DD24C6FA-7D28-4CD1-9EB2-98B1687782A7}" type="pres">
      <dgm:prSet presAssocID="{2CBCF17E-707F-49A0-BE6E-C2AA9379D075}" presName="sibTrans" presStyleLbl="sibTrans1D1" presStyleIdx="3" presStyleCnt="5"/>
      <dgm:spPr/>
    </dgm:pt>
    <dgm:pt modelId="{53EEA1CA-EEFF-4B62-AC32-AF0FFD2F57BA}" type="pres">
      <dgm:prSet presAssocID="{C4240E42-2F66-45CB-A0E8-BD44B1F003EE}" presName="node" presStyleLbl="node1" presStyleIdx="4" presStyleCnt="5">
        <dgm:presLayoutVars>
          <dgm:bulletEnabled val="1"/>
        </dgm:presLayoutVars>
      </dgm:prSet>
      <dgm:spPr/>
    </dgm:pt>
    <dgm:pt modelId="{1C3C263A-840F-451A-A780-5FF1BA2578ED}" type="pres">
      <dgm:prSet presAssocID="{C4240E42-2F66-45CB-A0E8-BD44B1F003EE}" presName="spNode" presStyleCnt="0"/>
      <dgm:spPr/>
    </dgm:pt>
    <dgm:pt modelId="{E82F4D10-7810-4FF4-A66C-97D175BB2BB1}" type="pres">
      <dgm:prSet presAssocID="{D7FC3656-CAFA-4E8C-B5AD-DF4DE129EF41}" presName="sibTrans" presStyleLbl="sibTrans1D1" presStyleIdx="4" presStyleCnt="5"/>
      <dgm:spPr/>
    </dgm:pt>
  </dgm:ptLst>
  <dgm:cxnLst>
    <dgm:cxn modelId="{36AB8A05-D32A-45AB-BFC1-8C81F8053ED5}" type="presOf" srcId="{2943927C-5575-467F-8D1B-466AC3D23D2D}" destId="{044406CB-E36D-47E5-899B-D18F62463399}" srcOrd="0" destOrd="0" presId="urn:microsoft.com/office/officeart/2005/8/layout/cycle6"/>
    <dgm:cxn modelId="{A9FBAC0F-A259-40F9-A163-F847CB3C8F0F}" type="presOf" srcId="{C0E38410-C941-4A18-8615-62073B728FE1}" destId="{884ED2DC-34C5-4ACB-885E-A36440AEC6BF}" srcOrd="0" destOrd="0" presId="urn:microsoft.com/office/officeart/2005/8/layout/cycle6"/>
    <dgm:cxn modelId="{43D52A21-4743-4B51-BA0F-DB0A93A9C782}" type="presOf" srcId="{D7FC3656-CAFA-4E8C-B5AD-DF4DE129EF41}" destId="{E82F4D10-7810-4FF4-A66C-97D175BB2BB1}" srcOrd="0" destOrd="0" presId="urn:microsoft.com/office/officeart/2005/8/layout/cycle6"/>
    <dgm:cxn modelId="{CD789734-D216-42C2-9465-94A8CED0E136}" type="presOf" srcId="{0A16A31C-F72A-47B8-BAA5-5F441BE8FF84}" destId="{F902C74D-856C-4975-A1AD-090B01558FE7}" srcOrd="0" destOrd="0" presId="urn:microsoft.com/office/officeart/2005/8/layout/cycle6"/>
    <dgm:cxn modelId="{7C56DC39-1033-481F-A769-82A45EADFA30}" srcId="{64FD9A55-A18B-4A52-973B-97113589379A}" destId="{19FD1053-2961-40F5-9280-E54075F88DBF}" srcOrd="0" destOrd="0" parTransId="{9FF0F144-4264-434D-87C8-11924C337AAF}" sibTransId="{E6D28C3E-C4C5-46B8-95A6-5DDA3D366BF4}"/>
    <dgm:cxn modelId="{FD4E1962-98D5-4C7B-91EB-0D90432C4BE9}" type="presOf" srcId="{19FD1053-2961-40F5-9280-E54075F88DBF}" destId="{8DBA5E0A-C6F2-405F-BD7A-DA685741DFA0}" srcOrd="0" destOrd="0" presId="urn:microsoft.com/office/officeart/2005/8/layout/cycle6"/>
    <dgm:cxn modelId="{DA8C4646-CFA1-41EB-AD45-11B0CD87C16B}" type="presOf" srcId="{E6D28C3E-C4C5-46B8-95A6-5DDA3D366BF4}" destId="{2F148F90-30EA-41FD-9B10-56974BD7BA10}" srcOrd="0" destOrd="0" presId="urn:microsoft.com/office/officeart/2005/8/layout/cycle6"/>
    <dgm:cxn modelId="{6D029878-44F6-44C6-A5EC-26F792F61BEB}" type="presOf" srcId="{C4240E42-2F66-45CB-A0E8-BD44B1F003EE}" destId="{53EEA1CA-EEFF-4B62-AC32-AF0FFD2F57BA}" srcOrd="0" destOrd="0" presId="urn:microsoft.com/office/officeart/2005/8/layout/cycle6"/>
    <dgm:cxn modelId="{0844BD5A-F88E-4D6C-AA23-BC01E57BBC6F}" srcId="{64FD9A55-A18B-4A52-973B-97113589379A}" destId="{55427464-9B12-4D64-9B73-A758B1056032}" srcOrd="1" destOrd="0" parTransId="{AEBA85DB-F5D2-4532-B29B-E0077436375F}" sibTransId="{0A16A31C-F72A-47B8-BAA5-5F441BE8FF84}"/>
    <dgm:cxn modelId="{AEE66390-D2BD-4ED4-81A3-1F490699582F}" type="presOf" srcId="{55427464-9B12-4D64-9B73-A758B1056032}" destId="{E387F245-F053-4DF4-B799-62DB7BCAB40F}" srcOrd="0" destOrd="0" presId="urn:microsoft.com/office/officeart/2005/8/layout/cycle6"/>
    <dgm:cxn modelId="{7E520999-3CB8-49A2-9AA7-EF1CE91A61F2}" type="presOf" srcId="{2CBCF17E-707F-49A0-BE6E-C2AA9379D075}" destId="{DD24C6FA-7D28-4CD1-9EB2-98B1687782A7}" srcOrd="0" destOrd="0" presId="urn:microsoft.com/office/officeart/2005/8/layout/cycle6"/>
    <dgm:cxn modelId="{EB7D13A1-953B-45EF-B0F9-69626B6D83A6}" srcId="{64FD9A55-A18B-4A52-973B-97113589379A}" destId="{C0E38410-C941-4A18-8615-62073B728FE1}" srcOrd="2" destOrd="0" parTransId="{FB660523-32B4-4901-8A9A-17E9E0759FE4}" sibTransId="{C7A7C8AA-FD66-44E3-A503-F05F55E08E85}"/>
    <dgm:cxn modelId="{480ABABD-79AC-4B12-9DDE-8F36E54C1CA0}" type="presOf" srcId="{C7A7C8AA-FD66-44E3-A503-F05F55E08E85}" destId="{EE5FAF8A-5F2D-415B-8D28-CB97B9CA1382}" srcOrd="0" destOrd="0" presId="urn:microsoft.com/office/officeart/2005/8/layout/cycle6"/>
    <dgm:cxn modelId="{25EE33C3-08D4-4B67-B08C-2B6AC09FD3BF}" srcId="{64FD9A55-A18B-4A52-973B-97113589379A}" destId="{C4240E42-2F66-45CB-A0E8-BD44B1F003EE}" srcOrd="4" destOrd="0" parTransId="{E6A9629A-0B8B-44D4-9F48-7CAC8DFBAE7B}" sibTransId="{D7FC3656-CAFA-4E8C-B5AD-DF4DE129EF41}"/>
    <dgm:cxn modelId="{A45953C5-4064-4475-AB99-1C7C5443CA77}" srcId="{64FD9A55-A18B-4A52-973B-97113589379A}" destId="{2943927C-5575-467F-8D1B-466AC3D23D2D}" srcOrd="3" destOrd="0" parTransId="{BCA2614C-5493-4F6C-A8E6-9CB92B7E1D21}" sibTransId="{2CBCF17E-707F-49A0-BE6E-C2AA9379D075}"/>
    <dgm:cxn modelId="{61C485E1-8F61-410D-9916-5C9B81EFA4F1}" type="presOf" srcId="{64FD9A55-A18B-4A52-973B-97113589379A}" destId="{5743A84F-1920-4037-A751-52F429212BA4}" srcOrd="0" destOrd="0" presId="urn:microsoft.com/office/officeart/2005/8/layout/cycle6"/>
    <dgm:cxn modelId="{56646E66-0F9A-4168-A546-25D4B093EF0F}" type="presParOf" srcId="{5743A84F-1920-4037-A751-52F429212BA4}" destId="{8DBA5E0A-C6F2-405F-BD7A-DA685741DFA0}" srcOrd="0" destOrd="0" presId="urn:microsoft.com/office/officeart/2005/8/layout/cycle6"/>
    <dgm:cxn modelId="{AF6A7EEA-926D-4524-95C9-DF41BCA8218F}" type="presParOf" srcId="{5743A84F-1920-4037-A751-52F429212BA4}" destId="{85B96DF7-18FC-42C7-911C-9C37ECA7ED03}" srcOrd="1" destOrd="0" presId="urn:microsoft.com/office/officeart/2005/8/layout/cycle6"/>
    <dgm:cxn modelId="{2C0C84C7-7CC9-4101-BC22-3FCAA72C6CA1}" type="presParOf" srcId="{5743A84F-1920-4037-A751-52F429212BA4}" destId="{2F148F90-30EA-41FD-9B10-56974BD7BA10}" srcOrd="2" destOrd="0" presId="urn:microsoft.com/office/officeart/2005/8/layout/cycle6"/>
    <dgm:cxn modelId="{FE593B43-B9B4-463C-AACB-2616A39521E4}" type="presParOf" srcId="{5743A84F-1920-4037-A751-52F429212BA4}" destId="{E387F245-F053-4DF4-B799-62DB7BCAB40F}" srcOrd="3" destOrd="0" presId="urn:microsoft.com/office/officeart/2005/8/layout/cycle6"/>
    <dgm:cxn modelId="{F1A99C1C-3B2D-498C-82F3-369751C853B5}" type="presParOf" srcId="{5743A84F-1920-4037-A751-52F429212BA4}" destId="{B54ECF9C-D177-4E31-936C-ADCF5BF9950E}" srcOrd="4" destOrd="0" presId="urn:microsoft.com/office/officeart/2005/8/layout/cycle6"/>
    <dgm:cxn modelId="{28461954-0740-46D8-9B44-3D73D3617006}" type="presParOf" srcId="{5743A84F-1920-4037-A751-52F429212BA4}" destId="{F902C74D-856C-4975-A1AD-090B01558FE7}" srcOrd="5" destOrd="0" presId="urn:microsoft.com/office/officeart/2005/8/layout/cycle6"/>
    <dgm:cxn modelId="{889ACE30-50E4-4200-A585-49667361AE13}" type="presParOf" srcId="{5743A84F-1920-4037-A751-52F429212BA4}" destId="{884ED2DC-34C5-4ACB-885E-A36440AEC6BF}" srcOrd="6" destOrd="0" presId="urn:microsoft.com/office/officeart/2005/8/layout/cycle6"/>
    <dgm:cxn modelId="{D30EE202-53C1-4DD1-9692-D7F0872B9C74}" type="presParOf" srcId="{5743A84F-1920-4037-A751-52F429212BA4}" destId="{2178218A-3343-456A-8969-ACB5350329DB}" srcOrd="7" destOrd="0" presId="urn:microsoft.com/office/officeart/2005/8/layout/cycle6"/>
    <dgm:cxn modelId="{5A6D26B2-3565-4787-859D-1B32E6AFEA53}" type="presParOf" srcId="{5743A84F-1920-4037-A751-52F429212BA4}" destId="{EE5FAF8A-5F2D-415B-8D28-CB97B9CA1382}" srcOrd="8" destOrd="0" presId="urn:microsoft.com/office/officeart/2005/8/layout/cycle6"/>
    <dgm:cxn modelId="{6230C97E-679B-44B4-BFE0-50CDC9B19239}" type="presParOf" srcId="{5743A84F-1920-4037-A751-52F429212BA4}" destId="{044406CB-E36D-47E5-899B-D18F62463399}" srcOrd="9" destOrd="0" presId="urn:microsoft.com/office/officeart/2005/8/layout/cycle6"/>
    <dgm:cxn modelId="{ACF15D68-C425-4844-9F54-C539A09366B7}" type="presParOf" srcId="{5743A84F-1920-4037-A751-52F429212BA4}" destId="{65F2774A-71F2-4E01-8BB3-07A0F1B4B0A5}" srcOrd="10" destOrd="0" presId="urn:microsoft.com/office/officeart/2005/8/layout/cycle6"/>
    <dgm:cxn modelId="{59026319-6DAD-4676-8B31-E7C5FCC33937}" type="presParOf" srcId="{5743A84F-1920-4037-A751-52F429212BA4}" destId="{DD24C6FA-7D28-4CD1-9EB2-98B1687782A7}" srcOrd="11" destOrd="0" presId="urn:microsoft.com/office/officeart/2005/8/layout/cycle6"/>
    <dgm:cxn modelId="{17C0166C-BFF0-4F5C-B8FA-76A76BFFA71E}" type="presParOf" srcId="{5743A84F-1920-4037-A751-52F429212BA4}" destId="{53EEA1CA-EEFF-4B62-AC32-AF0FFD2F57BA}" srcOrd="12" destOrd="0" presId="urn:microsoft.com/office/officeart/2005/8/layout/cycle6"/>
    <dgm:cxn modelId="{872B040A-6605-4729-A78C-287AABB716A4}" type="presParOf" srcId="{5743A84F-1920-4037-A751-52F429212BA4}" destId="{1C3C263A-840F-451A-A780-5FF1BA2578ED}" srcOrd="13" destOrd="0" presId="urn:microsoft.com/office/officeart/2005/8/layout/cycle6"/>
    <dgm:cxn modelId="{4A767974-CA10-4C19-9287-F8468C07141F}" type="presParOf" srcId="{5743A84F-1920-4037-A751-52F429212BA4}" destId="{E82F4D10-7810-4FF4-A66C-97D175BB2BB1}"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FD9A55-A18B-4A52-973B-97113589379A}" type="doc">
      <dgm:prSet loTypeId="urn:microsoft.com/office/officeart/2005/8/layout/cycle6" loCatId="relationship" qsTypeId="urn:microsoft.com/office/officeart/2005/8/quickstyle/simple1" qsCatId="simple" csTypeId="urn:microsoft.com/office/officeart/2005/8/colors/colorful5" csCatId="colorful" phldr="1"/>
      <dgm:spPr/>
      <dgm:t>
        <a:bodyPr/>
        <a:lstStyle/>
        <a:p>
          <a:endParaRPr lang="en-GB"/>
        </a:p>
      </dgm:t>
    </dgm:pt>
    <dgm:pt modelId="{19FD1053-2961-40F5-9280-E54075F88DBF}">
      <dgm:prSet phldrT="[Tekst]"/>
      <dgm:spPr/>
      <dgm:t>
        <a:bodyPr/>
        <a:lstStyle/>
        <a:p>
          <a:r>
            <a:rPr lang="el-GR" dirty="0"/>
            <a:t>Συγκεκριμένο ζήτημα</a:t>
          </a:r>
          <a:endParaRPr lang="en-GB" dirty="0"/>
        </a:p>
      </dgm:t>
    </dgm:pt>
    <dgm:pt modelId="{9FF0F144-4264-434D-87C8-11924C337AAF}" type="parTrans" cxnId="{7C56DC39-1033-481F-A769-82A45EADFA30}">
      <dgm:prSet/>
      <dgm:spPr/>
      <dgm:t>
        <a:bodyPr/>
        <a:lstStyle/>
        <a:p>
          <a:endParaRPr lang="en-GB"/>
        </a:p>
      </dgm:t>
    </dgm:pt>
    <dgm:pt modelId="{E6D28C3E-C4C5-46B8-95A6-5DDA3D366BF4}" type="sibTrans" cxnId="{7C56DC39-1033-481F-A769-82A45EADFA30}">
      <dgm:prSet/>
      <dgm:spPr/>
      <dgm:t>
        <a:bodyPr/>
        <a:lstStyle/>
        <a:p>
          <a:endParaRPr lang="en-GB"/>
        </a:p>
      </dgm:t>
    </dgm:pt>
    <dgm:pt modelId="{55427464-9B12-4D64-9B73-A758B1056032}">
      <dgm:prSet phldrT="[Tekst]"/>
      <dgm:spPr/>
      <dgm:t>
        <a:bodyPr/>
        <a:lstStyle/>
        <a:p>
          <a:r>
            <a:rPr lang="el-GR" dirty="0"/>
            <a:t>Θρησκευτικές</a:t>
          </a:r>
          <a:endParaRPr lang="en-GB" dirty="0"/>
        </a:p>
      </dgm:t>
    </dgm:pt>
    <dgm:pt modelId="{AEBA85DB-F5D2-4532-B29B-E0077436375F}" type="parTrans" cxnId="{0844BD5A-F88E-4D6C-AA23-BC01E57BBC6F}">
      <dgm:prSet/>
      <dgm:spPr/>
      <dgm:t>
        <a:bodyPr/>
        <a:lstStyle/>
        <a:p>
          <a:endParaRPr lang="en-GB"/>
        </a:p>
      </dgm:t>
    </dgm:pt>
    <dgm:pt modelId="{0A16A31C-F72A-47B8-BAA5-5F441BE8FF84}" type="sibTrans" cxnId="{0844BD5A-F88E-4D6C-AA23-BC01E57BBC6F}">
      <dgm:prSet/>
      <dgm:spPr/>
      <dgm:t>
        <a:bodyPr/>
        <a:lstStyle/>
        <a:p>
          <a:endParaRPr lang="en-GB"/>
        </a:p>
      </dgm:t>
    </dgm:pt>
    <dgm:pt modelId="{C0E38410-C941-4A18-8615-62073B728FE1}">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Άκρα δεξιά</a:t>
          </a:r>
          <a:endParaRPr lang="en-GB" dirty="0"/>
        </a:p>
      </dgm:t>
    </dgm:pt>
    <dgm:pt modelId="{FB660523-32B4-4901-8A9A-17E9E0759FE4}" type="parTrans" cxnId="{EB7D13A1-953B-45EF-B0F9-69626B6D83A6}">
      <dgm:prSet/>
      <dgm:spPr/>
      <dgm:t>
        <a:bodyPr/>
        <a:lstStyle/>
        <a:p>
          <a:endParaRPr lang="en-GB"/>
        </a:p>
      </dgm:t>
    </dgm:pt>
    <dgm:pt modelId="{C7A7C8AA-FD66-44E3-A503-F05F55E08E85}" type="sibTrans" cxnId="{EB7D13A1-953B-45EF-B0F9-69626B6D83A6}">
      <dgm:prSet/>
      <dgm:spPr/>
      <dgm:t>
        <a:bodyPr/>
        <a:lstStyle/>
        <a:p>
          <a:endParaRPr lang="en-GB"/>
        </a:p>
      </dgm:t>
    </dgm:pt>
    <dgm:pt modelId="{2943927C-5575-467F-8D1B-466AC3D23D2D}">
      <dgm:prSet phldrT="[Tekst]"/>
      <dgm:spPr/>
      <dgm:t>
        <a:bodyPr/>
        <a:lstStyle/>
        <a:p>
          <a:r>
            <a:rPr lang="el-GR" dirty="0"/>
            <a:t>Άκρα αριστερά</a:t>
          </a:r>
          <a:endParaRPr lang="en-GB" dirty="0"/>
        </a:p>
      </dgm:t>
    </dgm:pt>
    <dgm:pt modelId="{BCA2614C-5493-4F6C-A8E6-9CB92B7E1D21}" type="parTrans" cxnId="{A45953C5-4064-4475-AB99-1C7C5443CA77}">
      <dgm:prSet/>
      <dgm:spPr/>
      <dgm:t>
        <a:bodyPr/>
        <a:lstStyle/>
        <a:p>
          <a:endParaRPr lang="en-GB"/>
        </a:p>
      </dgm:t>
    </dgm:pt>
    <dgm:pt modelId="{2CBCF17E-707F-49A0-BE6E-C2AA9379D075}" type="sibTrans" cxnId="{A45953C5-4064-4475-AB99-1C7C5443CA77}">
      <dgm:prSet/>
      <dgm:spPr/>
      <dgm:t>
        <a:bodyPr/>
        <a:lstStyle/>
        <a:p>
          <a:endParaRPr lang="en-GB"/>
        </a:p>
      </dgm:t>
    </dgm:pt>
    <dgm:pt modelId="{C4240E42-2F66-45CB-A0E8-BD44B1F003EE}">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Εθνικοί αυτονομιστές
</a:t>
          </a:r>
          <a:endParaRPr lang="en-GB" dirty="0"/>
        </a:p>
      </dgm:t>
    </dgm:pt>
    <dgm:pt modelId="{E6A9629A-0B8B-44D4-9F48-7CAC8DFBAE7B}" type="parTrans" cxnId="{25EE33C3-08D4-4B67-B08C-2B6AC09FD3BF}">
      <dgm:prSet/>
      <dgm:spPr/>
      <dgm:t>
        <a:bodyPr/>
        <a:lstStyle/>
        <a:p>
          <a:endParaRPr lang="en-GB"/>
        </a:p>
      </dgm:t>
    </dgm:pt>
    <dgm:pt modelId="{D7FC3656-CAFA-4E8C-B5AD-DF4DE129EF41}" type="sibTrans" cxnId="{25EE33C3-08D4-4B67-B08C-2B6AC09FD3BF}">
      <dgm:prSet/>
      <dgm:spPr/>
      <dgm:t>
        <a:bodyPr/>
        <a:lstStyle/>
        <a:p>
          <a:endParaRPr lang="en-GB"/>
        </a:p>
      </dgm:t>
    </dgm:pt>
    <dgm:pt modelId="{5743A84F-1920-4037-A751-52F429212BA4}" type="pres">
      <dgm:prSet presAssocID="{64FD9A55-A18B-4A52-973B-97113589379A}" presName="cycle" presStyleCnt="0">
        <dgm:presLayoutVars>
          <dgm:dir/>
          <dgm:resizeHandles val="exact"/>
        </dgm:presLayoutVars>
      </dgm:prSet>
      <dgm:spPr/>
    </dgm:pt>
    <dgm:pt modelId="{8DBA5E0A-C6F2-405F-BD7A-DA685741DFA0}" type="pres">
      <dgm:prSet presAssocID="{19FD1053-2961-40F5-9280-E54075F88DBF}" presName="node" presStyleLbl="node1" presStyleIdx="0" presStyleCnt="5">
        <dgm:presLayoutVars>
          <dgm:bulletEnabled val="1"/>
        </dgm:presLayoutVars>
      </dgm:prSet>
      <dgm:spPr/>
    </dgm:pt>
    <dgm:pt modelId="{85B96DF7-18FC-42C7-911C-9C37ECA7ED03}" type="pres">
      <dgm:prSet presAssocID="{19FD1053-2961-40F5-9280-E54075F88DBF}" presName="spNode" presStyleCnt="0"/>
      <dgm:spPr/>
    </dgm:pt>
    <dgm:pt modelId="{2F148F90-30EA-41FD-9B10-56974BD7BA10}" type="pres">
      <dgm:prSet presAssocID="{E6D28C3E-C4C5-46B8-95A6-5DDA3D366BF4}" presName="sibTrans" presStyleLbl="sibTrans1D1" presStyleIdx="0" presStyleCnt="5"/>
      <dgm:spPr/>
    </dgm:pt>
    <dgm:pt modelId="{E387F245-F053-4DF4-B799-62DB7BCAB40F}" type="pres">
      <dgm:prSet presAssocID="{55427464-9B12-4D64-9B73-A758B1056032}" presName="node" presStyleLbl="node1" presStyleIdx="1" presStyleCnt="5">
        <dgm:presLayoutVars>
          <dgm:bulletEnabled val="1"/>
        </dgm:presLayoutVars>
      </dgm:prSet>
      <dgm:spPr/>
    </dgm:pt>
    <dgm:pt modelId="{B54ECF9C-D177-4E31-936C-ADCF5BF9950E}" type="pres">
      <dgm:prSet presAssocID="{55427464-9B12-4D64-9B73-A758B1056032}" presName="spNode" presStyleCnt="0"/>
      <dgm:spPr/>
    </dgm:pt>
    <dgm:pt modelId="{F902C74D-856C-4975-A1AD-090B01558FE7}" type="pres">
      <dgm:prSet presAssocID="{0A16A31C-F72A-47B8-BAA5-5F441BE8FF84}" presName="sibTrans" presStyleLbl="sibTrans1D1" presStyleIdx="1" presStyleCnt="5"/>
      <dgm:spPr/>
    </dgm:pt>
    <dgm:pt modelId="{884ED2DC-34C5-4ACB-885E-A36440AEC6BF}" type="pres">
      <dgm:prSet presAssocID="{C0E38410-C941-4A18-8615-62073B728FE1}" presName="node" presStyleLbl="node1" presStyleIdx="2" presStyleCnt="5" custRadScaleRad="99436" custRadScaleInc="2026">
        <dgm:presLayoutVars>
          <dgm:bulletEnabled val="1"/>
        </dgm:presLayoutVars>
      </dgm:prSet>
      <dgm:spPr/>
    </dgm:pt>
    <dgm:pt modelId="{2178218A-3343-456A-8969-ACB5350329DB}" type="pres">
      <dgm:prSet presAssocID="{C0E38410-C941-4A18-8615-62073B728FE1}" presName="spNode" presStyleCnt="0"/>
      <dgm:spPr/>
    </dgm:pt>
    <dgm:pt modelId="{EE5FAF8A-5F2D-415B-8D28-CB97B9CA1382}" type="pres">
      <dgm:prSet presAssocID="{C7A7C8AA-FD66-44E3-A503-F05F55E08E85}" presName="sibTrans" presStyleLbl="sibTrans1D1" presStyleIdx="2" presStyleCnt="5"/>
      <dgm:spPr/>
    </dgm:pt>
    <dgm:pt modelId="{044406CB-E36D-47E5-899B-D18F62463399}" type="pres">
      <dgm:prSet presAssocID="{2943927C-5575-467F-8D1B-466AC3D23D2D}" presName="node" presStyleLbl="node1" presStyleIdx="3" presStyleCnt="5">
        <dgm:presLayoutVars>
          <dgm:bulletEnabled val="1"/>
        </dgm:presLayoutVars>
      </dgm:prSet>
      <dgm:spPr/>
    </dgm:pt>
    <dgm:pt modelId="{65F2774A-71F2-4E01-8BB3-07A0F1B4B0A5}" type="pres">
      <dgm:prSet presAssocID="{2943927C-5575-467F-8D1B-466AC3D23D2D}" presName="spNode" presStyleCnt="0"/>
      <dgm:spPr/>
    </dgm:pt>
    <dgm:pt modelId="{DD24C6FA-7D28-4CD1-9EB2-98B1687782A7}" type="pres">
      <dgm:prSet presAssocID="{2CBCF17E-707F-49A0-BE6E-C2AA9379D075}" presName="sibTrans" presStyleLbl="sibTrans1D1" presStyleIdx="3" presStyleCnt="5"/>
      <dgm:spPr/>
    </dgm:pt>
    <dgm:pt modelId="{53EEA1CA-EEFF-4B62-AC32-AF0FFD2F57BA}" type="pres">
      <dgm:prSet presAssocID="{C4240E42-2F66-45CB-A0E8-BD44B1F003EE}" presName="node" presStyleLbl="node1" presStyleIdx="4" presStyleCnt="5">
        <dgm:presLayoutVars>
          <dgm:bulletEnabled val="1"/>
        </dgm:presLayoutVars>
      </dgm:prSet>
      <dgm:spPr/>
    </dgm:pt>
    <dgm:pt modelId="{1C3C263A-840F-451A-A780-5FF1BA2578ED}" type="pres">
      <dgm:prSet presAssocID="{C4240E42-2F66-45CB-A0E8-BD44B1F003EE}" presName="spNode" presStyleCnt="0"/>
      <dgm:spPr/>
    </dgm:pt>
    <dgm:pt modelId="{E82F4D10-7810-4FF4-A66C-97D175BB2BB1}" type="pres">
      <dgm:prSet presAssocID="{D7FC3656-CAFA-4E8C-B5AD-DF4DE129EF41}" presName="sibTrans" presStyleLbl="sibTrans1D1" presStyleIdx="4" presStyleCnt="5"/>
      <dgm:spPr/>
    </dgm:pt>
  </dgm:ptLst>
  <dgm:cxnLst>
    <dgm:cxn modelId="{36AB8A05-D32A-45AB-BFC1-8C81F8053ED5}" type="presOf" srcId="{2943927C-5575-467F-8D1B-466AC3D23D2D}" destId="{044406CB-E36D-47E5-899B-D18F62463399}" srcOrd="0" destOrd="0" presId="urn:microsoft.com/office/officeart/2005/8/layout/cycle6"/>
    <dgm:cxn modelId="{A9FBAC0F-A259-40F9-A163-F847CB3C8F0F}" type="presOf" srcId="{C0E38410-C941-4A18-8615-62073B728FE1}" destId="{884ED2DC-34C5-4ACB-885E-A36440AEC6BF}" srcOrd="0" destOrd="0" presId="urn:microsoft.com/office/officeart/2005/8/layout/cycle6"/>
    <dgm:cxn modelId="{43D52A21-4743-4B51-BA0F-DB0A93A9C782}" type="presOf" srcId="{D7FC3656-CAFA-4E8C-B5AD-DF4DE129EF41}" destId="{E82F4D10-7810-4FF4-A66C-97D175BB2BB1}" srcOrd="0" destOrd="0" presId="urn:microsoft.com/office/officeart/2005/8/layout/cycle6"/>
    <dgm:cxn modelId="{CD789734-D216-42C2-9465-94A8CED0E136}" type="presOf" srcId="{0A16A31C-F72A-47B8-BAA5-5F441BE8FF84}" destId="{F902C74D-856C-4975-A1AD-090B01558FE7}" srcOrd="0" destOrd="0" presId="urn:microsoft.com/office/officeart/2005/8/layout/cycle6"/>
    <dgm:cxn modelId="{7C56DC39-1033-481F-A769-82A45EADFA30}" srcId="{64FD9A55-A18B-4A52-973B-97113589379A}" destId="{19FD1053-2961-40F5-9280-E54075F88DBF}" srcOrd="0" destOrd="0" parTransId="{9FF0F144-4264-434D-87C8-11924C337AAF}" sibTransId="{E6D28C3E-C4C5-46B8-95A6-5DDA3D366BF4}"/>
    <dgm:cxn modelId="{FD4E1962-98D5-4C7B-91EB-0D90432C4BE9}" type="presOf" srcId="{19FD1053-2961-40F5-9280-E54075F88DBF}" destId="{8DBA5E0A-C6F2-405F-BD7A-DA685741DFA0}" srcOrd="0" destOrd="0" presId="urn:microsoft.com/office/officeart/2005/8/layout/cycle6"/>
    <dgm:cxn modelId="{DA8C4646-CFA1-41EB-AD45-11B0CD87C16B}" type="presOf" srcId="{E6D28C3E-C4C5-46B8-95A6-5DDA3D366BF4}" destId="{2F148F90-30EA-41FD-9B10-56974BD7BA10}" srcOrd="0" destOrd="0" presId="urn:microsoft.com/office/officeart/2005/8/layout/cycle6"/>
    <dgm:cxn modelId="{6D029878-44F6-44C6-A5EC-26F792F61BEB}" type="presOf" srcId="{C4240E42-2F66-45CB-A0E8-BD44B1F003EE}" destId="{53EEA1CA-EEFF-4B62-AC32-AF0FFD2F57BA}" srcOrd="0" destOrd="0" presId="urn:microsoft.com/office/officeart/2005/8/layout/cycle6"/>
    <dgm:cxn modelId="{0844BD5A-F88E-4D6C-AA23-BC01E57BBC6F}" srcId="{64FD9A55-A18B-4A52-973B-97113589379A}" destId="{55427464-9B12-4D64-9B73-A758B1056032}" srcOrd="1" destOrd="0" parTransId="{AEBA85DB-F5D2-4532-B29B-E0077436375F}" sibTransId="{0A16A31C-F72A-47B8-BAA5-5F441BE8FF84}"/>
    <dgm:cxn modelId="{AEE66390-D2BD-4ED4-81A3-1F490699582F}" type="presOf" srcId="{55427464-9B12-4D64-9B73-A758B1056032}" destId="{E387F245-F053-4DF4-B799-62DB7BCAB40F}" srcOrd="0" destOrd="0" presId="urn:microsoft.com/office/officeart/2005/8/layout/cycle6"/>
    <dgm:cxn modelId="{7E520999-3CB8-49A2-9AA7-EF1CE91A61F2}" type="presOf" srcId="{2CBCF17E-707F-49A0-BE6E-C2AA9379D075}" destId="{DD24C6FA-7D28-4CD1-9EB2-98B1687782A7}" srcOrd="0" destOrd="0" presId="urn:microsoft.com/office/officeart/2005/8/layout/cycle6"/>
    <dgm:cxn modelId="{EB7D13A1-953B-45EF-B0F9-69626B6D83A6}" srcId="{64FD9A55-A18B-4A52-973B-97113589379A}" destId="{C0E38410-C941-4A18-8615-62073B728FE1}" srcOrd="2" destOrd="0" parTransId="{FB660523-32B4-4901-8A9A-17E9E0759FE4}" sibTransId="{C7A7C8AA-FD66-44E3-A503-F05F55E08E85}"/>
    <dgm:cxn modelId="{480ABABD-79AC-4B12-9DDE-8F36E54C1CA0}" type="presOf" srcId="{C7A7C8AA-FD66-44E3-A503-F05F55E08E85}" destId="{EE5FAF8A-5F2D-415B-8D28-CB97B9CA1382}" srcOrd="0" destOrd="0" presId="urn:microsoft.com/office/officeart/2005/8/layout/cycle6"/>
    <dgm:cxn modelId="{25EE33C3-08D4-4B67-B08C-2B6AC09FD3BF}" srcId="{64FD9A55-A18B-4A52-973B-97113589379A}" destId="{C4240E42-2F66-45CB-A0E8-BD44B1F003EE}" srcOrd="4" destOrd="0" parTransId="{E6A9629A-0B8B-44D4-9F48-7CAC8DFBAE7B}" sibTransId="{D7FC3656-CAFA-4E8C-B5AD-DF4DE129EF41}"/>
    <dgm:cxn modelId="{A45953C5-4064-4475-AB99-1C7C5443CA77}" srcId="{64FD9A55-A18B-4A52-973B-97113589379A}" destId="{2943927C-5575-467F-8D1B-466AC3D23D2D}" srcOrd="3" destOrd="0" parTransId="{BCA2614C-5493-4F6C-A8E6-9CB92B7E1D21}" sibTransId="{2CBCF17E-707F-49A0-BE6E-C2AA9379D075}"/>
    <dgm:cxn modelId="{61C485E1-8F61-410D-9916-5C9B81EFA4F1}" type="presOf" srcId="{64FD9A55-A18B-4A52-973B-97113589379A}" destId="{5743A84F-1920-4037-A751-52F429212BA4}" srcOrd="0" destOrd="0" presId="urn:microsoft.com/office/officeart/2005/8/layout/cycle6"/>
    <dgm:cxn modelId="{56646E66-0F9A-4168-A546-25D4B093EF0F}" type="presParOf" srcId="{5743A84F-1920-4037-A751-52F429212BA4}" destId="{8DBA5E0A-C6F2-405F-BD7A-DA685741DFA0}" srcOrd="0" destOrd="0" presId="urn:microsoft.com/office/officeart/2005/8/layout/cycle6"/>
    <dgm:cxn modelId="{AF6A7EEA-926D-4524-95C9-DF41BCA8218F}" type="presParOf" srcId="{5743A84F-1920-4037-A751-52F429212BA4}" destId="{85B96DF7-18FC-42C7-911C-9C37ECA7ED03}" srcOrd="1" destOrd="0" presId="urn:microsoft.com/office/officeart/2005/8/layout/cycle6"/>
    <dgm:cxn modelId="{2C0C84C7-7CC9-4101-BC22-3FCAA72C6CA1}" type="presParOf" srcId="{5743A84F-1920-4037-A751-52F429212BA4}" destId="{2F148F90-30EA-41FD-9B10-56974BD7BA10}" srcOrd="2" destOrd="0" presId="urn:microsoft.com/office/officeart/2005/8/layout/cycle6"/>
    <dgm:cxn modelId="{FE593B43-B9B4-463C-AACB-2616A39521E4}" type="presParOf" srcId="{5743A84F-1920-4037-A751-52F429212BA4}" destId="{E387F245-F053-4DF4-B799-62DB7BCAB40F}" srcOrd="3" destOrd="0" presId="urn:microsoft.com/office/officeart/2005/8/layout/cycle6"/>
    <dgm:cxn modelId="{F1A99C1C-3B2D-498C-82F3-369751C853B5}" type="presParOf" srcId="{5743A84F-1920-4037-A751-52F429212BA4}" destId="{B54ECF9C-D177-4E31-936C-ADCF5BF9950E}" srcOrd="4" destOrd="0" presId="urn:microsoft.com/office/officeart/2005/8/layout/cycle6"/>
    <dgm:cxn modelId="{28461954-0740-46D8-9B44-3D73D3617006}" type="presParOf" srcId="{5743A84F-1920-4037-A751-52F429212BA4}" destId="{F902C74D-856C-4975-A1AD-090B01558FE7}" srcOrd="5" destOrd="0" presId="urn:microsoft.com/office/officeart/2005/8/layout/cycle6"/>
    <dgm:cxn modelId="{889ACE30-50E4-4200-A585-49667361AE13}" type="presParOf" srcId="{5743A84F-1920-4037-A751-52F429212BA4}" destId="{884ED2DC-34C5-4ACB-885E-A36440AEC6BF}" srcOrd="6" destOrd="0" presId="urn:microsoft.com/office/officeart/2005/8/layout/cycle6"/>
    <dgm:cxn modelId="{D30EE202-53C1-4DD1-9692-D7F0872B9C74}" type="presParOf" srcId="{5743A84F-1920-4037-A751-52F429212BA4}" destId="{2178218A-3343-456A-8969-ACB5350329DB}" srcOrd="7" destOrd="0" presId="urn:microsoft.com/office/officeart/2005/8/layout/cycle6"/>
    <dgm:cxn modelId="{5A6D26B2-3565-4787-859D-1B32E6AFEA53}" type="presParOf" srcId="{5743A84F-1920-4037-A751-52F429212BA4}" destId="{EE5FAF8A-5F2D-415B-8D28-CB97B9CA1382}" srcOrd="8" destOrd="0" presId="urn:microsoft.com/office/officeart/2005/8/layout/cycle6"/>
    <dgm:cxn modelId="{6230C97E-679B-44B4-BFE0-50CDC9B19239}" type="presParOf" srcId="{5743A84F-1920-4037-A751-52F429212BA4}" destId="{044406CB-E36D-47E5-899B-D18F62463399}" srcOrd="9" destOrd="0" presId="urn:microsoft.com/office/officeart/2005/8/layout/cycle6"/>
    <dgm:cxn modelId="{ACF15D68-C425-4844-9F54-C539A09366B7}" type="presParOf" srcId="{5743A84F-1920-4037-A751-52F429212BA4}" destId="{65F2774A-71F2-4E01-8BB3-07A0F1B4B0A5}" srcOrd="10" destOrd="0" presId="urn:microsoft.com/office/officeart/2005/8/layout/cycle6"/>
    <dgm:cxn modelId="{59026319-6DAD-4676-8B31-E7C5FCC33937}" type="presParOf" srcId="{5743A84F-1920-4037-A751-52F429212BA4}" destId="{DD24C6FA-7D28-4CD1-9EB2-98B1687782A7}" srcOrd="11" destOrd="0" presId="urn:microsoft.com/office/officeart/2005/8/layout/cycle6"/>
    <dgm:cxn modelId="{17C0166C-BFF0-4F5C-B8FA-76A76BFFA71E}" type="presParOf" srcId="{5743A84F-1920-4037-A751-52F429212BA4}" destId="{53EEA1CA-EEFF-4B62-AC32-AF0FFD2F57BA}" srcOrd="12" destOrd="0" presId="urn:microsoft.com/office/officeart/2005/8/layout/cycle6"/>
    <dgm:cxn modelId="{872B040A-6605-4729-A78C-287AABB716A4}" type="presParOf" srcId="{5743A84F-1920-4037-A751-52F429212BA4}" destId="{1C3C263A-840F-451A-A780-5FF1BA2578ED}" srcOrd="13" destOrd="0" presId="urn:microsoft.com/office/officeart/2005/8/layout/cycle6"/>
    <dgm:cxn modelId="{4A767974-CA10-4C19-9287-F8468C07141F}" type="presParOf" srcId="{5743A84F-1920-4037-A751-52F429212BA4}" destId="{E82F4D10-7810-4FF4-A66C-97D175BB2BB1}"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839B2E-E599-40DE-8AA5-264AE13B6CB8}" type="doc">
      <dgm:prSet loTypeId="urn:microsoft.com/office/officeart/2005/8/layout/hProcess9" loCatId="process" qsTypeId="urn:microsoft.com/office/officeart/2005/8/quickstyle/simple1" qsCatId="simple" csTypeId="urn:microsoft.com/office/officeart/2005/8/colors/accent1_2" csCatId="accent1" phldr="1"/>
      <dgm:spPr/>
    </dgm:pt>
    <dgm:pt modelId="{579C2F34-285E-45CD-944D-2B0026BFB7DF}">
      <dgm:prSet phldrT="[Text]" custT="1"/>
      <dgm:spPr>
        <a:solidFill>
          <a:schemeClr val="accent3">
            <a:lumMod val="50000"/>
          </a:schemeClr>
        </a:solidFill>
      </dgm:spPr>
      <dgm:t>
        <a:bodyPr/>
        <a:lstStyle/>
        <a:p>
          <a:r>
            <a:rPr lang="el-GR" sz="2000" dirty="0"/>
            <a:t>Ευαισθησία
</a:t>
          </a:r>
          <a:r>
            <a:rPr lang="el-GR" sz="1200" dirty="0"/>
            <a:t>Τα προσωπικά χαρακτηριστικά ή/και οι αρνητικές εμπειρίες μπορούν να αποτελέσουν γόνιμο έδαφος για ριζοσπαστική σκέψη</a:t>
          </a:r>
          <a:endParaRPr lang="en-US" sz="1200" dirty="0"/>
        </a:p>
      </dgm:t>
    </dgm:pt>
    <dgm:pt modelId="{C9659347-4321-4A9D-A2B3-B4D8BE680D4D}" type="parTrans" cxnId="{A38F5A15-9D93-4B36-88FE-87210D719304}">
      <dgm:prSet/>
      <dgm:spPr/>
      <dgm:t>
        <a:bodyPr/>
        <a:lstStyle/>
        <a:p>
          <a:endParaRPr lang="en-US"/>
        </a:p>
      </dgm:t>
    </dgm:pt>
    <dgm:pt modelId="{21DBFD77-178F-4E5C-9261-AA8011CB2130}" type="sibTrans" cxnId="{A38F5A15-9D93-4B36-88FE-87210D719304}">
      <dgm:prSet/>
      <dgm:spPr/>
      <dgm:t>
        <a:bodyPr/>
        <a:lstStyle/>
        <a:p>
          <a:endParaRPr lang="en-US"/>
        </a:p>
      </dgm:t>
    </dgm:pt>
    <dgm:pt modelId="{41E9FEFB-5972-4825-8DB9-4EF01BD28611}">
      <dgm:prSet phldrT="[Text]" custT="1"/>
      <dgm:spPr>
        <a:solidFill>
          <a:schemeClr val="accent3">
            <a:lumMod val="50000"/>
          </a:schemeClr>
        </a:solidFill>
      </dgm:spPr>
      <dgm:t>
        <a:bodyPr/>
        <a:lstStyle/>
        <a:p>
          <a:r>
            <a:rPr lang="el-GR" sz="2000" dirty="0"/>
            <a:t>Εξερεύνηση
</a:t>
          </a:r>
          <a:r>
            <a:rPr lang="el-GR" sz="1200" dirty="0"/>
            <a:t>Αναζήτηση της ταυτότητας και του νοήματος. Εάν η επικρατούσα κοινωνική τάξη ή οι γονείς δεν μπορούν να δώσουν πειστική απάντηση, μπορεί οι νέοι να στραφούν σε ριζοσπαστικές ιδεολογίες και ομάδες</a:t>
          </a:r>
          <a:endParaRPr lang="en-US" sz="1200" dirty="0"/>
        </a:p>
      </dgm:t>
    </dgm:pt>
    <dgm:pt modelId="{4A0A4AE6-96F2-4485-806F-59102588D767}" type="parTrans" cxnId="{D75C611C-911C-4821-BC30-59678375F83A}">
      <dgm:prSet/>
      <dgm:spPr/>
      <dgm:t>
        <a:bodyPr/>
        <a:lstStyle/>
        <a:p>
          <a:endParaRPr lang="en-US"/>
        </a:p>
      </dgm:t>
    </dgm:pt>
    <dgm:pt modelId="{B27A9CBA-1691-43C6-B684-E96D7109A81A}" type="sibTrans" cxnId="{D75C611C-911C-4821-BC30-59678375F83A}">
      <dgm:prSet/>
      <dgm:spPr/>
      <dgm:t>
        <a:bodyPr/>
        <a:lstStyle/>
        <a:p>
          <a:endParaRPr lang="en-US"/>
        </a:p>
      </dgm:t>
    </dgm:pt>
    <dgm:pt modelId="{26AAF898-6576-4EA0-89CE-ED3ED3AF16DE}">
      <dgm:prSet phldrT="[Text]" custT="1"/>
      <dgm:spPr>
        <a:solidFill>
          <a:schemeClr val="accent3">
            <a:lumMod val="50000"/>
          </a:schemeClr>
        </a:solidFill>
      </dgm:spPr>
      <dgm:t>
        <a:bodyPr/>
        <a:lstStyle/>
        <a:p>
          <a:r>
            <a:rPr lang="el-GR" sz="2000" dirty="0"/>
            <a:t>Ιδιότητα μέλους
</a:t>
          </a:r>
          <a:r>
            <a:rPr lang="el-GR" sz="1200" dirty="0"/>
            <a:t>Ένα άτομο πιστεύει σε ριζοσπαστικές ιδέες και αρχίζει να τις διαδίδει, κάποιοι συμμετέχουν σε μια ομάδα</a:t>
          </a:r>
          <a:endParaRPr lang="en-US" sz="1200" dirty="0"/>
        </a:p>
      </dgm:t>
    </dgm:pt>
    <dgm:pt modelId="{11A8CDBD-3829-4ECE-835B-CC28BD27D803}" type="parTrans" cxnId="{F7326557-5EEE-470C-BB46-931EEC095274}">
      <dgm:prSet/>
      <dgm:spPr/>
      <dgm:t>
        <a:bodyPr/>
        <a:lstStyle/>
        <a:p>
          <a:endParaRPr lang="en-US"/>
        </a:p>
      </dgm:t>
    </dgm:pt>
    <dgm:pt modelId="{A6A1F9AA-24E3-49D3-B06F-07660BAEEBA2}" type="sibTrans" cxnId="{F7326557-5EEE-470C-BB46-931EEC095274}">
      <dgm:prSet/>
      <dgm:spPr/>
      <dgm:t>
        <a:bodyPr/>
        <a:lstStyle/>
        <a:p>
          <a:endParaRPr lang="en-US"/>
        </a:p>
      </dgm:t>
    </dgm:pt>
    <dgm:pt modelId="{5C3DA369-3016-412F-ACBA-4D6A095FD686}">
      <dgm:prSet custT="1"/>
      <dgm:spPr>
        <a:solidFill>
          <a:schemeClr val="accent3">
            <a:lumMod val="50000"/>
          </a:schemeClr>
        </a:solidFill>
      </dgm:spPr>
      <dgm:t>
        <a:bodyPr/>
        <a:lstStyle/>
        <a:p>
          <a:r>
            <a:rPr lang="el-GR" sz="2000" dirty="0"/>
            <a:t>Δράση
</a:t>
          </a:r>
          <a:r>
            <a:rPr lang="el-GR" sz="1200" dirty="0"/>
            <a:t>Περαιτέρω ριζοσπαστικοποίηση και αποδοχή αντιδημοκρατικών μέσων και βίας</a:t>
          </a:r>
          <a:endParaRPr lang="en-US" sz="1200" dirty="0"/>
        </a:p>
      </dgm:t>
    </dgm:pt>
    <dgm:pt modelId="{C94AC58F-3CE0-4F66-A388-CB51B2654F8F}" type="parTrans" cxnId="{51B22249-6303-48C8-A846-F44A58DDD110}">
      <dgm:prSet/>
      <dgm:spPr/>
      <dgm:t>
        <a:bodyPr/>
        <a:lstStyle/>
        <a:p>
          <a:endParaRPr lang="en-US"/>
        </a:p>
      </dgm:t>
    </dgm:pt>
    <dgm:pt modelId="{0EA1E2DC-2FA1-40D0-8F6F-FCB127A00617}" type="sibTrans" cxnId="{51B22249-6303-48C8-A846-F44A58DDD110}">
      <dgm:prSet/>
      <dgm:spPr/>
      <dgm:t>
        <a:bodyPr/>
        <a:lstStyle/>
        <a:p>
          <a:endParaRPr lang="en-US"/>
        </a:p>
      </dgm:t>
    </dgm:pt>
    <dgm:pt modelId="{099B406E-9668-45F7-A0C9-D90A61F8E8C6}" type="pres">
      <dgm:prSet presAssocID="{BA839B2E-E599-40DE-8AA5-264AE13B6CB8}" presName="CompostProcess" presStyleCnt="0">
        <dgm:presLayoutVars>
          <dgm:dir/>
          <dgm:resizeHandles val="exact"/>
        </dgm:presLayoutVars>
      </dgm:prSet>
      <dgm:spPr/>
    </dgm:pt>
    <dgm:pt modelId="{AF8C3F0C-2137-46F1-9BC8-30CCC7342BC1}" type="pres">
      <dgm:prSet presAssocID="{BA839B2E-E599-40DE-8AA5-264AE13B6CB8}" presName="arrow" presStyleLbl="bgShp" presStyleIdx="0" presStyleCnt="1" custScaleX="105547">
        <dgm:style>
          <a:lnRef idx="1">
            <a:schemeClr val="accent3"/>
          </a:lnRef>
          <a:fillRef idx="2">
            <a:schemeClr val="accent3"/>
          </a:fillRef>
          <a:effectRef idx="1">
            <a:schemeClr val="accent3"/>
          </a:effectRef>
          <a:fontRef idx="minor">
            <a:schemeClr val="dk1"/>
          </a:fontRef>
        </dgm:style>
      </dgm:prSet>
      <dgm:spPr>
        <a:solidFill>
          <a:schemeClr val="accent3">
            <a:lumMod val="75000"/>
          </a:schemeClr>
        </a:solidFill>
      </dgm:spPr>
    </dgm:pt>
    <dgm:pt modelId="{433CB583-47C5-4196-9ED1-B254560996AA}" type="pres">
      <dgm:prSet presAssocID="{BA839B2E-E599-40DE-8AA5-264AE13B6CB8}" presName="linearProcess" presStyleCnt="0"/>
      <dgm:spPr/>
    </dgm:pt>
    <dgm:pt modelId="{5789CB2E-4EC8-42A5-9507-9E64CCAC3344}" type="pres">
      <dgm:prSet presAssocID="{579C2F34-285E-45CD-944D-2B0026BFB7DF}" presName="textNode" presStyleLbl="node1" presStyleIdx="0" presStyleCnt="4" custScaleY="117447">
        <dgm:presLayoutVars>
          <dgm:bulletEnabled val="1"/>
        </dgm:presLayoutVars>
      </dgm:prSet>
      <dgm:spPr/>
    </dgm:pt>
    <dgm:pt modelId="{5F0FE72E-6E66-45F6-8E1B-330B31ACE51E}" type="pres">
      <dgm:prSet presAssocID="{21DBFD77-178F-4E5C-9261-AA8011CB2130}" presName="sibTrans" presStyleCnt="0"/>
      <dgm:spPr/>
    </dgm:pt>
    <dgm:pt modelId="{70B12CCE-0890-497F-842E-FC581A53502D}" type="pres">
      <dgm:prSet presAssocID="{41E9FEFB-5972-4825-8DB9-4EF01BD28611}" presName="textNode" presStyleLbl="node1" presStyleIdx="1" presStyleCnt="4" custScaleX="118710" custScaleY="117447">
        <dgm:presLayoutVars>
          <dgm:bulletEnabled val="1"/>
        </dgm:presLayoutVars>
      </dgm:prSet>
      <dgm:spPr/>
    </dgm:pt>
    <dgm:pt modelId="{42880C7E-DBE2-42B8-B606-D35259595AEA}" type="pres">
      <dgm:prSet presAssocID="{B27A9CBA-1691-43C6-B684-E96D7109A81A}" presName="sibTrans" presStyleCnt="0"/>
      <dgm:spPr/>
    </dgm:pt>
    <dgm:pt modelId="{4D63F513-59C4-403B-9677-9601A5E43789}" type="pres">
      <dgm:prSet presAssocID="{26AAF898-6576-4EA0-89CE-ED3ED3AF16DE}" presName="textNode" presStyleLbl="node1" presStyleIdx="2" presStyleCnt="4">
        <dgm:presLayoutVars>
          <dgm:bulletEnabled val="1"/>
        </dgm:presLayoutVars>
      </dgm:prSet>
      <dgm:spPr/>
    </dgm:pt>
    <dgm:pt modelId="{DAEBAB9E-E21A-4124-8D2C-58BE63F0D011}" type="pres">
      <dgm:prSet presAssocID="{A6A1F9AA-24E3-49D3-B06F-07660BAEEBA2}" presName="sibTrans" presStyleCnt="0"/>
      <dgm:spPr/>
    </dgm:pt>
    <dgm:pt modelId="{0BBDE5A3-EEC2-46CA-9179-71BFA171A8F6}" type="pres">
      <dgm:prSet presAssocID="{5C3DA369-3016-412F-ACBA-4D6A095FD686}" presName="textNode" presStyleLbl="node1" presStyleIdx="3" presStyleCnt="4">
        <dgm:presLayoutVars>
          <dgm:bulletEnabled val="1"/>
        </dgm:presLayoutVars>
      </dgm:prSet>
      <dgm:spPr/>
    </dgm:pt>
  </dgm:ptLst>
  <dgm:cxnLst>
    <dgm:cxn modelId="{EE7C2306-824E-4130-9A27-F155CB30E80B}" type="presOf" srcId="{41E9FEFB-5972-4825-8DB9-4EF01BD28611}" destId="{70B12CCE-0890-497F-842E-FC581A53502D}" srcOrd="0" destOrd="0" presId="urn:microsoft.com/office/officeart/2005/8/layout/hProcess9"/>
    <dgm:cxn modelId="{7F140213-2DFB-440F-9145-09E06337160D}" type="presOf" srcId="{BA839B2E-E599-40DE-8AA5-264AE13B6CB8}" destId="{099B406E-9668-45F7-A0C9-D90A61F8E8C6}" srcOrd="0" destOrd="0" presId="urn:microsoft.com/office/officeart/2005/8/layout/hProcess9"/>
    <dgm:cxn modelId="{A38F5A15-9D93-4B36-88FE-87210D719304}" srcId="{BA839B2E-E599-40DE-8AA5-264AE13B6CB8}" destId="{579C2F34-285E-45CD-944D-2B0026BFB7DF}" srcOrd="0" destOrd="0" parTransId="{C9659347-4321-4A9D-A2B3-B4D8BE680D4D}" sibTransId="{21DBFD77-178F-4E5C-9261-AA8011CB2130}"/>
    <dgm:cxn modelId="{D75C611C-911C-4821-BC30-59678375F83A}" srcId="{BA839B2E-E599-40DE-8AA5-264AE13B6CB8}" destId="{41E9FEFB-5972-4825-8DB9-4EF01BD28611}" srcOrd="1" destOrd="0" parTransId="{4A0A4AE6-96F2-4485-806F-59102588D767}" sibTransId="{B27A9CBA-1691-43C6-B684-E96D7109A81A}"/>
    <dgm:cxn modelId="{AD2A243F-B57A-4508-98E0-21CD606B8B18}" type="presOf" srcId="{5C3DA369-3016-412F-ACBA-4D6A095FD686}" destId="{0BBDE5A3-EEC2-46CA-9179-71BFA171A8F6}" srcOrd="0" destOrd="0" presId="urn:microsoft.com/office/officeart/2005/8/layout/hProcess9"/>
    <dgm:cxn modelId="{A3905046-C410-4617-AE3B-23F05F56F450}" type="presOf" srcId="{579C2F34-285E-45CD-944D-2B0026BFB7DF}" destId="{5789CB2E-4EC8-42A5-9507-9E64CCAC3344}" srcOrd="0" destOrd="0" presId="urn:microsoft.com/office/officeart/2005/8/layout/hProcess9"/>
    <dgm:cxn modelId="{51B22249-6303-48C8-A846-F44A58DDD110}" srcId="{BA839B2E-E599-40DE-8AA5-264AE13B6CB8}" destId="{5C3DA369-3016-412F-ACBA-4D6A095FD686}" srcOrd="3" destOrd="0" parTransId="{C94AC58F-3CE0-4F66-A388-CB51B2654F8F}" sibTransId="{0EA1E2DC-2FA1-40D0-8F6F-FCB127A00617}"/>
    <dgm:cxn modelId="{F7326557-5EEE-470C-BB46-931EEC095274}" srcId="{BA839B2E-E599-40DE-8AA5-264AE13B6CB8}" destId="{26AAF898-6576-4EA0-89CE-ED3ED3AF16DE}" srcOrd="2" destOrd="0" parTransId="{11A8CDBD-3829-4ECE-835B-CC28BD27D803}" sibTransId="{A6A1F9AA-24E3-49D3-B06F-07660BAEEBA2}"/>
    <dgm:cxn modelId="{CAA8FAAA-6C67-479A-88CE-5106003BB125}" type="presOf" srcId="{26AAF898-6576-4EA0-89CE-ED3ED3AF16DE}" destId="{4D63F513-59C4-403B-9677-9601A5E43789}" srcOrd="0" destOrd="0" presId="urn:microsoft.com/office/officeart/2005/8/layout/hProcess9"/>
    <dgm:cxn modelId="{22F53005-3991-4B8F-915F-33FD3DC1EFB6}" type="presParOf" srcId="{099B406E-9668-45F7-A0C9-D90A61F8E8C6}" destId="{AF8C3F0C-2137-46F1-9BC8-30CCC7342BC1}" srcOrd="0" destOrd="0" presId="urn:microsoft.com/office/officeart/2005/8/layout/hProcess9"/>
    <dgm:cxn modelId="{5CDA565F-FD7F-4B88-AD11-B908D3027279}" type="presParOf" srcId="{099B406E-9668-45F7-A0C9-D90A61F8E8C6}" destId="{433CB583-47C5-4196-9ED1-B254560996AA}" srcOrd="1" destOrd="0" presId="urn:microsoft.com/office/officeart/2005/8/layout/hProcess9"/>
    <dgm:cxn modelId="{8B039758-8DAB-493D-9BFC-7D898AD32247}" type="presParOf" srcId="{433CB583-47C5-4196-9ED1-B254560996AA}" destId="{5789CB2E-4EC8-42A5-9507-9E64CCAC3344}" srcOrd="0" destOrd="0" presId="urn:microsoft.com/office/officeart/2005/8/layout/hProcess9"/>
    <dgm:cxn modelId="{F2BB6979-6FFC-4FE5-8295-6983C30D5E62}" type="presParOf" srcId="{433CB583-47C5-4196-9ED1-B254560996AA}" destId="{5F0FE72E-6E66-45F6-8E1B-330B31ACE51E}" srcOrd="1" destOrd="0" presId="urn:microsoft.com/office/officeart/2005/8/layout/hProcess9"/>
    <dgm:cxn modelId="{80B6B967-D392-4B2F-9700-44A26CF9DFF6}" type="presParOf" srcId="{433CB583-47C5-4196-9ED1-B254560996AA}" destId="{70B12CCE-0890-497F-842E-FC581A53502D}" srcOrd="2" destOrd="0" presId="urn:microsoft.com/office/officeart/2005/8/layout/hProcess9"/>
    <dgm:cxn modelId="{126C586E-4D74-4251-840F-170549CE1A1C}" type="presParOf" srcId="{433CB583-47C5-4196-9ED1-B254560996AA}" destId="{42880C7E-DBE2-42B8-B606-D35259595AEA}" srcOrd="3" destOrd="0" presId="urn:microsoft.com/office/officeart/2005/8/layout/hProcess9"/>
    <dgm:cxn modelId="{531F9A05-0226-4825-B628-F3DABE09D885}" type="presParOf" srcId="{433CB583-47C5-4196-9ED1-B254560996AA}" destId="{4D63F513-59C4-403B-9677-9601A5E43789}" srcOrd="4" destOrd="0" presId="urn:microsoft.com/office/officeart/2005/8/layout/hProcess9"/>
    <dgm:cxn modelId="{CE77AAF7-3ED5-40BF-A410-B6CDE8E75C99}" type="presParOf" srcId="{433CB583-47C5-4196-9ED1-B254560996AA}" destId="{DAEBAB9E-E21A-4124-8D2C-58BE63F0D011}" srcOrd="5" destOrd="0" presId="urn:microsoft.com/office/officeart/2005/8/layout/hProcess9"/>
    <dgm:cxn modelId="{8A7F3DBE-058A-45EC-9648-8365CA8916F0}" type="presParOf" srcId="{433CB583-47C5-4196-9ED1-B254560996AA}" destId="{0BBDE5A3-EEC2-46CA-9179-71BFA171A8F6}"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F6482-2DD1-48B3-BA96-0E5D5B634D37}">
      <dsp:nvSpPr>
        <dsp:cNvPr id="0" name=""/>
        <dsp:cNvSpPr/>
      </dsp:nvSpPr>
      <dsp:spPr>
        <a:xfrm>
          <a:off x="3605" y="980435"/>
          <a:ext cx="2098699" cy="839479"/>
        </a:xfrm>
        <a:prstGeom prst="chevron">
          <a:avLst/>
        </a:prstGeom>
        <a:solidFill>
          <a:srgbClr val="0081E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l-GR" sz="1700" kern="1200" dirty="0"/>
            <a:t>Ακτιβισμός</a:t>
          </a:r>
          <a:endParaRPr lang="en-GB" sz="1700" kern="1200" dirty="0"/>
        </a:p>
      </dsp:txBody>
      <dsp:txXfrm>
        <a:off x="423345" y="980435"/>
        <a:ext cx="1259220" cy="839479"/>
      </dsp:txXfrm>
    </dsp:sp>
    <dsp:sp modelId="{1CC394C5-3ED3-4E29-AE6D-BCE728FD23CF}">
      <dsp:nvSpPr>
        <dsp:cNvPr id="0" name=""/>
        <dsp:cNvSpPr/>
      </dsp:nvSpPr>
      <dsp:spPr>
        <a:xfrm>
          <a:off x="1892435" y="980435"/>
          <a:ext cx="2098699" cy="839479"/>
        </a:xfrm>
        <a:prstGeom prst="chevron">
          <a:avLst/>
        </a:prstGeom>
        <a:solidFill>
          <a:srgbClr val="0046D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l-GR" sz="1700" kern="1200" dirty="0"/>
            <a:t>Εξτρεμισμός</a:t>
          </a:r>
          <a:endParaRPr lang="en-GB" sz="1700" kern="1200" dirty="0"/>
        </a:p>
      </dsp:txBody>
      <dsp:txXfrm>
        <a:off x="2312175" y="980435"/>
        <a:ext cx="1259220" cy="839479"/>
      </dsp:txXfrm>
    </dsp:sp>
    <dsp:sp modelId="{1813A478-EAD0-4465-B722-46A8EC81BEB2}">
      <dsp:nvSpPr>
        <dsp:cNvPr id="0" name=""/>
        <dsp:cNvSpPr/>
      </dsp:nvSpPr>
      <dsp:spPr>
        <a:xfrm>
          <a:off x="3781265" y="980435"/>
          <a:ext cx="2098699" cy="839479"/>
        </a:xfrm>
        <a:prstGeom prst="chevron">
          <a:avLst/>
        </a:prstGeom>
        <a:gradFill rotWithShape="0">
          <a:gsLst>
            <a:gs pos="0">
              <a:schemeClr val="accent3">
                <a:hueOff val="1062733"/>
                <a:satOff val="3960"/>
                <a:lumOff val="0"/>
                <a:alphaOff val="0"/>
                <a:shade val="51000"/>
                <a:satMod val="130000"/>
              </a:schemeClr>
            </a:gs>
            <a:gs pos="80000">
              <a:schemeClr val="accent3">
                <a:hueOff val="1062733"/>
                <a:satOff val="3960"/>
                <a:lumOff val="0"/>
                <a:alphaOff val="0"/>
                <a:shade val="93000"/>
                <a:satMod val="130000"/>
              </a:schemeClr>
            </a:gs>
            <a:gs pos="100000">
              <a:schemeClr val="accent3">
                <a:hueOff val="1062733"/>
                <a:satOff val="396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l-GR" sz="1700" kern="1200" dirty="0"/>
            <a:t>Βίαιος εξτρεμισμός</a:t>
          </a:r>
          <a:endParaRPr lang="en-GB" sz="1700" kern="1200" dirty="0"/>
        </a:p>
      </dsp:txBody>
      <dsp:txXfrm>
        <a:off x="4201005" y="980435"/>
        <a:ext cx="1259220" cy="839479"/>
      </dsp:txXfrm>
    </dsp:sp>
    <dsp:sp modelId="{5BBA16FD-FB9E-4A81-85DC-3DCD1A37CE7E}">
      <dsp:nvSpPr>
        <dsp:cNvPr id="0" name=""/>
        <dsp:cNvSpPr/>
      </dsp:nvSpPr>
      <dsp:spPr>
        <a:xfrm>
          <a:off x="5670094" y="980435"/>
          <a:ext cx="2098699" cy="839479"/>
        </a:xfrm>
        <a:prstGeom prst="chevron">
          <a:avLst/>
        </a:prstGeom>
        <a:solidFill>
          <a:srgbClr val="1E2F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l-GR" sz="1700" kern="1200" dirty="0"/>
            <a:t>Τρομοκρατία</a:t>
          </a:r>
          <a:endParaRPr lang="en-GB" sz="1700" kern="1200" dirty="0"/>
        </a:p>
      </dsp:txBody>
      <dsp:txXfrm>
        <a:off x="6089834" y="980435"/>
        <a:ext cx="1259220" cy="8394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F6482-2DD1-48B3-BA96-0E5D5B634D37}">
      <dsp:nvSpPr>
        <dsp:cNvPr id="0" name=""/>
        <dsp:cNvSpPr/>
      </dsp:nvSpPr>
      <dsp:spPr>
        <a:xfrm>
          <a:off x="3605" y="980435"/>
          <a:ext cx="2098699" cy="839479"/>
        </a:xfrm>
        <a:prstGeom prst="chevron">
          <a:avLst/>
        </a:prstGeom>
        <a:solidFill>
          <a:srgbClr val="0081E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l-GR" sz="1700" kern="1200" dirty="0"/>
            <a:t>Ακτιβισμός</a:t>
          </a:r>
          <a:endParaRPr lang="en-GB" sz="1700" kern="1200" dirty="0"/>
        </a:p>
      </dsp:txBody>
      <dsp:txXfrm>
        <a:off x="423345" y="980435"/>
        <a:ext cx="1259220" cy="839479"/>
      </dsp:txXfrm>
    </dsp:sp>
    <dsp:sp modelId="{1CC394C5-3ED3-4E29-AE6D-BCE728FD23CF}">
      <dsp:nvSpPr>
        <dsp:cNvPr id="0" name=""/>
        <dsp:cNvSpPr/>
      </dsp:nvSpPr>
      <dsp:spPr>
        <a:xfrm>
          <a:off x="1892435" y="980435"/>
          <a:ext cx="2098699" cy="839479"/>
        </a:xfrm>
        <a:prstGeom prst="chevron">
          <a:avLst/>
        </a:prstGeom>
        <a:solidFill>
          <a:srgbClr val="0046D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l-GR" sz="1700" kern="1200" dirty="0"/>
            <a:t>Εξτρεμισμός</a:t>
          </a:r>
          <a:endParaRPr lang="en-GB" sz="1700" kern="1200" dirty="0"/>
        </a:p>
      </dsp:txBody>
      <dsp:txXfrm>
        <a:off x="2312175" y="980435"/>
        <a:ext cx="1259220" cy="839479"/>
      </dsp:txXfrm>
    </dsp:sp>
    <dsp:sp modelId="{1813A478-EAD0-4465-B722-46A8EC81BEB2}">
      <dsp:nvSpPr>
        <dsp:cNvPr id="0" name=""/>
        <dsp:cNvSpPr/>
      </dsp:nvSpPr>
      <dsp:spPr>
        <a:xfrm>
          <a:off x="3781265" y="980435"/>
          <a:ext cx="2098699" cy="839479"/>
        </a:xfrm>
        <a:prstGeom prst="chevron">
          <a:avLst/>
        </a:prstGeom>
        <a:gradFill rotWithShape="0">
          <a:gsLst>
            <a:gs pos="0">
              <a:schemeClr val="accent3">
                <a:hueOff val="1062733"/>
                <a:satOff val="3960"/>
                <a:lumOff val="0"/>
                <a:alphaOff val="0"/>
                <a:shade val="51000"/>
                <a:satMod val="130000"/>
              </a:schemeClr>
            </a:gs>
            <a:gs pos="80000">
              <a:schemeClr val="accent3">
                <a:hueOff val="1062733"/>
                <a:satOff val="3960"/>
                <a:lumOff val="0"/>
                <a:alphaOff val="0"/>
                <a:shade val="93000"/>
                <a:satMod val="130000"/>
              </a:schemeClr>
            </a:gs>
            <a:gs pos="100000">
              <a:schemeClr val="accent3">
                <a:hueOff val="1062733"/>
                <a:satOff val="396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l-GR" sz="1700" kern="1200" dirty="0"/>
            <a:t>Βίαιος εξτρεμισμός</a:t>
          </a:r>
          <a:endParaRPr lang="en-GB" sz="1700" kern="1200" dirty="0"/>
        </a:p>
      </dsp:txBody>
      <dsp:txXfrm>
        <a:off x="4201005" y="980435"/>
        <a:ext cx="1259220" cy="839479"/>
      </dsp:txXfrm>
    </dsp:sp>
    <dsp:sp modelId="{5BBA16FD-FB9E-4A81-85DC-3DCD1A37CE7E}">
      <dsp:nvSpPr>
        <dsp:cNvPr id="0" name=""/>
        <dsp:cNvSpPr/>
      </dsp:nvSpPr>
      <dsp:spPr>
        <a:xfrm>
          <a:off x="5670094" y="980435"/>
          <a:ext cx="2098699" cy="839479"/>
        </a:xfrm>
        <a:prstGeom prst="chevron">
          <a:avLst/>
        </a:prstGeom>
        <a:solidFill>
          <a:srgbClr val="1E2F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l-GR" sz="1700" kern="1200" dirty="0"/>
            <a:t>Τρομοκρατία</a:t>
          </a:r>
          <a:endParaRPr lang="en-GB" sz="1700" kern="1200" dirty="0"/>
        </a:p>
      </dsp:txBody>
      <dsp:txXfrm>
        <a:off x="6089834" y="980435"/>
        <a:ext cx="1259220" cy="8394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A5E0A-C6F2-405F-BD7A-DA685741DFA0}">
      <dsp:nvSpPr>
        <dsp:cNvPr id="0" name=""/>
        <dsp:cNvSpPr/>
      </dsp:nvSpPr>
      <dsp:spPr>
        <a:xfrm>
          <a:off x="3273288" y="2106"/>
          <a:ext cx="1225822" cy="79678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dirty="0"/>
            <a:t>Συγκεκριμένο ζήτημα</a:t>
          </a:r>
          <a:endParaRPr lang="en-GB" sz="1300" kern="1200" dirty="0"/>
        </a:p>
      </dsp:txBody>
      <dsp:txXfrm>
        <a:off x="3312184" y="41002"/>
        <a:ext cx="1148030" cy="718992"/>
      </dsp:txXfrm>
    </dsp:sp>
    <dsp:sp modelId="{2F148F90-30EA-41FD-9B10-56974BD7BA10}">
      <dsp:nvSpPr>
        <dsp:cNvPr id="0" name=""/>
        <dsp:cNvSpPr/>
      </dsp:nvSpPr>
      <dsp:spPr>
        <a:xfrm>
          <a:off x="2294151" y="400498"/>
          <a:ext cx="3184096" cy="3184096"/>
        </a:xfrm>
        <a:custGeom>
          <a:avLst/>
          <a:gdLst/>
          <a:ahLst/>
          <a:cxnLst/>
          <a:rect l="0" t="0" r="0" b="0"/>
          <a:pathLst>
            <a:path>
              <a:moveTo>
                <a:pt x="2213382" y="126251"/>
              </a:moveTo>
              <a:arcTo wR="1592048" hR="1592048" stAng="17578291" swAng="1961717"/>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87F245-F053-4DF4-B799-62DB7BCAB40F}">
      <dsp:nvSpPr>
        <dsp:cNvPr id="0" name=""/>
        <dsp:cNvSpPr/>
      </dsp:nvSpPr>
      <dsp:spPr>
        <a:xfrm>
          <a:off x="4787416" y="1102184"/>
          <a:ext cx="1225822" cy="796784"/>
        </a:xfrm>
        <a:prstGeom prst="roundRect">
          <a:avLst/>
        </a:prstGeom>
        <a:solidFill>
          <a:schemeClr val="accent5">
            <a:hueOff val="390811"/>
            <a:satOff val="-3465"/>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dirty="0"/>
            <a:t>Θρησκευτικές</a:t>
          </a:r>
          <a:endParaRPr lang="en-GB" sz="1300" kern="1200" dirty="0"/>
        </a:p>
      </dsp:txBody>
      <dsp:txXfrm>
        <a:off x="4826312" y="1141080"/>
        <a:ext cx="1148030" cy="718992"/>
      </dsp:txXfrm>
    </dsp:sp>
    <dsp:sp modelId="{F902C74D-856C-4975-A1AD-090B01558FE7}">
      <dsp:nvSpPr>
        <dsp:cNvPr id="0" name=""/>
        <dsp:cNvSpPr/>
      </dsp:nvSpPr>
      <dsp:spPr>
        <a:xfrm>
          <a:off x="2294151" y="400498"/>
          <a:ext cx="3184096" cy="3184096"/>
        </a:xfrm>
        <a:custGeom>
          <a:avLst/>
          <a:gdLst/>
          <a:ahLst/>
          <a:cxnLst/>
          <a:rect l="0" t="0" r="0" b="0"/>
          <a:pathLst>
            <a:path>
              <a:moveTo>
                <a:pt x="3181910" y="1508648"/>
              </a:moveTo>
              <a:arcTo wR="1592048" hR="1592048" stAng="21419829" swAng="2196441"/>
            </a:path>
          </a:pathLst>
        </a:custGeom>
        <a:noFill/>
        <a:ln w="9525" cap="flat" cmpd="sng" algn="ctr">
          <a:solidFill>
            <a:schemeClr val="accent5">
              <a:hueOff val="390811"/>
              <a:satOff val="-3465"/>
              <a:lumOff val="0"/>
              <a:alphaOff val="0"/>
            </a:schemeClr>
          </a:solidFill>
          <a:prstDash val="solid"/>
        </a:ln>
        <a:effectLst/>
      </dsp:spPr>
      <dsp:style>
        <a:lnRef idx="1">
          <a:scrgbClr r="0" g="0" b="0"/>
        </a:lnRef>
        <a:fillRef idx="0">
          <a:scrgbClr r="0" g="0" b="0"/>
        </a:fillRef>
        <a:effectRef idx="0">
          <a:scrgbClr r="0" g="0" b="0"/>
        </a:effectRef>
        <a:fontRef idx="minor"/>
      </dsp:style>
    </dsp:sp>
    <dsp:sp modelId="{884ED2DC-34C5-4ACB-885E-A36440AEC6BF}">
      <dsp:nvSpPr>
        <dsp:cNvPr id="0" name=""/>
        <dsp:cNvSpPr/>
      </dsp:nvSpPr>
      <dsp:spPr>
        <a:xfrm>
          <a:off x="4209071" y="2882148"/>
          <a:ext cx="1225822" cy="796784"/>
        </a:xfrm>
        <a:prstGeom prst="roundRect">
          <a:avLst/>
        </a:prstGeom>
        <a:solidFill>
          <a:schemeClr val="accent5">
            <a:hueOff val="781623"/>
            <a:satOff val="-6931"/>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1300" kern="1200" dirty="0"/>
            <a:t>Άκρα δεξιά</a:t>
          </a:r>
          <a:endParaRPr lang="en-GB" sz="1300" kern="1200" dirty="0"/>
        </a:p>
      </dsp:txBody>
      <dsp:txXfrm>
        <a:off x="4247967" y="2921044"/>
        <a:ext cx="1148030" cy="718992"/>
      </dsp:txXfrm>
    </dsp:sp>
    <dsp:sp modelId="{EE5FAF8A-5F2D-415B-8D28-CB97B9CA1382}">
      <dsp:nvSpPr>
        <dsp:cNvPr id="0" name=""/>
        <dsp:cNvSpPr/>
      </dsp:nvSpPr>
      <dsp:spPr>
        <a:xfrm>
          <a:off x="2294151" y="400498"/>
          <a:ext cx="3184096" cy="3184096"/>
        </a:xfrm>
        <a:custGeom>
          <a:avLst/>
          <a:gdLst/>
          <a:ahLst/>
          <a:cxnLst/>
          <a:rect l="0" t="0" r="0" b="0"/>
          <a:pathLst>
            <a:path>
              <a:moveTo>
                <a:pt x="1908593" y="3152310"/>
              </a:moveTo>
              <a:arcTo wR="1592048" hR="1592048" stAng="4711891" swAng="1376218"/>
            </a:path>
          </a:pathLst>
        </a:custGeom>
        <a:noFill/>
        <a:ln w="9525" cap="flat" cmpd="sng" algn="ctr">
          <a:solidFill>
            <a:schemeClr val="accent5">
              <a:hueOff val="781623"/>
              <a:satOff val="-6931"/>
              <a:lumOff val="0"/>
              <a:alphaOff val="0"/>
            </a:schemeClr>
          </a:solidFill>
          <a:prstDash val="solid"/>
        </a:ln>
        <a:effectLst/>
      </dsp:spPr>
      <dsp:style>
        <a:lnRef idx="1">
          <a:scrgbClr r="0" g="0" b="0"/>
        </a:lnRef>
        <a:fillRef idx="0">
          <a:scrgbClr r="0" g="0" b="0"/>
        </a:fillRef>
        <a:effectRef idx="0">
          <a:scrgbClr r="0" g="0" b="0"/>
        </a:effectRef>
        <a:fontRef idx="minor"/>
      </dsp:style>
    </dsp:sp>
    <dsp:sp modelId="{044406CB-E36D-47E5-899B-D18F62463399}">
      <dsp:nvSpPr>
        <dsp:cNvPr id="0" name=""/>
        <dsp:cNvSpPr/>
      </dsp:nvSpPr>
      <dsp:spPr>
        <a:xfrm>
          <a:off x="2337505" y="2882148"/>
          <a:ext cx="1225822" cy="796784"/>
        </a:xfrm>
        <a:prstGeom prst="roundRect">
          <a:avLst/>
        </a:prstGeom>
        <a:solidFill>
          <a:schemeClr val="accent5">
            <a:hueOff val="1172434"/>
            <a:satOff val="-10396"/>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dirty="0"/>
            <a:t>Άκρα αριστερά</a:t>
          </a:r>
          <a:endParaRPr lang="en-GB" sz="1300" kern="1200" dirty="0"/>
        </a:p>
      </dsp:txBody>
      <dsp:txXfrm>
        <a:off x="2376401" y="2921044"/>
        <a:ext cx="1148030" cy="718992"/>
      </dsp:txXfrm>
    </dsp:sp>
    <dsp:sp modelId="{DD24C6FA-7D28-4CD1-9EB2-98B1687782A7}">
      <dsp:nvSpPr>
        <dsp:cNvPr id="0" name=""/>
        <dsp:cNvSpPr/>
      </dsp:nvSpPr>
      <dsp:spPr>
        <a:xfrm>
          <a:off x="2294151" y="400498"/>
          <a:ext cx="3184096" cy="3184096"/>
        </a:xfrm>
        <a:custGeom>
          <a:avLst/>
          <a:gdLst/>
          <a:ahLst/>
          <a:cxnLst/>
          <a:rect l="0" t="0" r="0" b="0"/>
          <a:pathLst>
            <a:path>
              <a:moveTo>
                <a:pt x="266066" y="2473178"/>
              </a:moveTo>
              <a:arcTo wR="1592048" hR="1592048" stAng="8783730" swAng="2196441"/>
            </a:path>
          </a:pathLst>
        </a:custGeom>
        <a:noFill/>
        <a:ln w="9525" cap="flat" cmpd="sng" algn="ctr">
          <a:solidFill>
            <a:schemeClr val="accent5">
              <a:hueOff val="1172434"/>
              <a:satOff val="-10396"/>
              <a:lumOff val="0"/>
              <a:alphaOff val="0"/>
            </a:schemeClr>
          </a:solidFill>
          <a:prstDash val="solid"/>
        </a:ln>
        <a:effectLst/>
      </dsp:spPr>
      <dsp:style>
        <a:lnRef idx="1">
          <a:scrgbClr r="0" g="0" b="0"/>
        </a:lnRef>
        <a:fillRef idx="0">
          <a:scrgbClr r="0" g="0" b="0"/>
        </a:fillRef>
        <a:effectRef idx="0">
          <a:scrgbClr r="0" g="0" b="0"/>
        </a:effectRef>
        <a:fontRef idx="minor"/>
      </dsp:style>
    </dsp:sp>
    <dsp:sp modelId="{53EEA1CA-EEFF-4B62-AC32-AF0FFD2F57BA}">
      <dsp:nvSpPr>
        <dsp:cNvPr id="0" name=""/>
        <dsp:cNvSpPr/>
      </dsp:nvSpPr>
      <dsp:spPr>
        <a:xfrm>
          <a:off x="1759160" y="1102184"/>
          <a:ext cx="1225822" cy="796784"/>
        </a:xfrm>
        <a:prstGeom prst="roundRect">
          <a:avLst/>
        </a:prstGeom>
        <a:solidFill>
          <a:schemeClr val="accent5">
            <a:hueOff val="1563246"/>
            <a:satOff val="-13862"/>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1300" kern="1200" dirty="0" err="1"/>
            <a:t>Εθνικο</a:t>
          </a:r>
          <a:r>
            <a:rPr lang="el-GR" sz="1300" kern="1200" dirty="0"/>
            <a:t>- αυτονομιστής
</a:t>
          </a:r>
          <a:endParaRPr lang="en-GB" sz="1300" kern="1200" dirty="0"/>
        </a:p>
      </dsp:txBody>
      <dsp:txXfrm>
        <a:off x="1798056" y="1141080"/>
        <a:ext cx="1148030" cy="718992"/>
      </dsp:txXfrm>
    </dsp:sp>
    <dsp:sp modelId="{E82F4D10-7810-4FF4-A66C-97D175BB2BB1}">
      <dsp:nvSpPr>
        <dsp:cNvPr id="0" name=""/>
        <dsp:cNvSpPr/>
      </dsp:nvSpPr>
      <dsp:spPr>
        <a:xfrm>
          <a:off x="2294151" y="400498"/>
          <a:ext cx="3184096" cy="3184096"/>
        </a:xfrm>
        <a:custGeom>
          <a:avLst/>
          <a:gdLst/>
          <a:ahLst/>
          <a:cxnLst/>
          <a:rect l="0" t="0" r="0" b="0"/>
          <a:pathLst>
            <a:path>
              <a:moveTo>
                <a:pt x="277379" y="694125"/>
              </a:moveTo>
              <a:arcTo wR="1592048" hR="1592048" stAng="12859992" swAng="1961717"/>
            </a:path>
          </a:pathLst>
        </a:custGeom>
        <a:noFill/>
        <a:ln w="9525" cap="flat" cmpd="sng" algn="ctr">
          <a:solidFill>
            <a:schemeClr val="accent5">
              <a:hueOff val="1563246"/>
              <a:satOff val="-13862"/>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A5E0A-C6F2-405F-BD7A-DA685741DFA0}">
      <dsp:nvSpPr>
        <dsp:cNvPr id="0" name=""/>
        <dsp:cNvSpPr/>
      </dsp:nvSpPr>
      <dsp:spPr>
        <a:xfrm>
          <a:off x="3273288" y="2106"/>
          <a:ext cx="1225822" cy="79678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dirty="0"/>
            <a:t>Συγκεκριμένο ζήτημα</a:t>
          </a:r>
          <a:endParaRPr lang="en-GB" sz="1300" kern="1200" dirty="0"/>
        </a:p>
      </dsp:txBody>
      <dsp:txXfrm>
        <a:off x="3312184" y="41002"/>
        <a:ext cx="1148030" cy="718992"/>
      </dsp:txXfrm>
    </dsp:sp>
    <dsp:sp modelId="{2F148F90-30EA-41FD-9B10-56974BD7BA10}">
      <dsp:nvSpPr>
        <dsp:cNvPr id="0" name=""/>
        <dsp:cNvSpPr/>
      </dsp:nvSpPr>
      <dsp:spPr>
        <a:xfrm>
          <a:off x="2294151" y="400498"/>
          <a:ext cx="3184096" cy="3184096"/>
        </a:xfrm>
        <a:custGeom>
          <a:avLst/>
          <a:gdLst/>
          <a:ahLst/>
          <a:cxnLst/>
          <a:rect l="0" t="0" r="0" b="0"/>
          <a:pathLst>
            <a:path>
              <a:moveTo>
                <a:pt x="2213382" y="126251"/>
              </a:moveTo>
              <a:arcTo wR="1592048" hR="1592048" stAng="17578291" swAng="1961717"/>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87F245-F053-4DF4-B799-62DB7BCAB40F}">
      <dsp:nvSpPr>
        <dsp:cNvPr id="0" name=""/>
        <dsp:cNvSpPr/>
      </dsp:nvSpPr>
      <dsp:spPr>
        <a:xfrm>
          <a:off x="4787416" y="1102184"/>
          <a:ext cx="1225822" cy="796784"/>
        </a:xfrm>
        <a:prstGeom prst="roundRect">
          <a:avLst/>
        </a:prstGeom>
        <a:solidFill>
          <a:schemeClr val="accent5">
            <a:hueOff val="390811"/>
            <a:satOff val="-3465"/>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dirty="0"/>
            <a:t>Θρησκευτικές</a:t>
          </a:r>
          <a:endParaRPr lang="en-GB" sz="1300" kern="1200" dirty="0"/>
        </a:p>
      </dsp:txBody>
      <dsp:txXfrm>
        <a:off x="4826312" y="1141080"/>
        <a:ext cx="1148030" cy="718992"/>
      </dsp:txXfrm>
    </dsp:sp>
    <dsp:sp modelId="{F902C74D-856C-4975-A1AD-090B01558FE7}">
      <dsp:nvSpPr>
        <dsp:cNvPr id="0" name=""/>
        <dsp:cNvSpPr/>
      </dsp:nvSpPr>
      <dsp:spPr>
        <a:xfrm>
          <a:off x="2293353" y="385780"/>
          <a:ext cx="3184096" cy="3184096"/>
        </a:xfrm>
        <a:custGeom>
          <a:avLst/>
          <a:gdLst/>
          <a:ahLst/>
          <a:cxnLst/>
          <a:rect l="0" t="0" r="0" b="0"/>
          <a:pathLst>
            <a:path>
              <a:moveTo>
                <a:pt x="3182616" y="1523406"/>
              </a:moveTo>
              <a:arcTo wR="1592048" hR="1592048" stAng="21451734" swAng="2204464"/>
            </a:path>
          </a:pathLst>
        </a:custGeom>
        <a:noFill/>
        <a:ln w="9525" cap="flat" cmpd="sng" algn="ctr">
          <a:solidFill>
            <a:schemeClr val="accent5">
              <a:hueOff val="390811"/>
              <a:satOff val="-3465"/>
              <a:lumOff val="0"/>
              <a:alphaOff val="0"/>
            </a:schemeClr>
          </a:solidFill>
          <a:prstDash val="solid"/>
        </a:ln>
        <a:effectLst/>
      </dsp:spPr>
      <dsp:style>
        <a:lnRef idx="1">
          <a:scrgbClr r="0" g="0" b="0"/>
        </a:lnRef>
        <a:fillRef idx="0">
          <a:scrgbClr r="0" g="0" b="0"/>
        </a:fillRef>
        <a:effectRef idx="0">
          <a:scrgbClr r="0" g="0" b="0"/>
        </a:effectRef>
        <a:fontRef idx="minor"/>
      </dsp:style>
    </dsp:sp>
    <dsp:sp modelId="{884ED2DC-34C5-4ACB-885E-A36440AEC6BF}">
      <dsp:nvSpPr>
        <dsp:cNvPr id="0" name=""/>
        <dsp:cNvSpPr/>
      </dsp:nvSpPr>
      <dsp:spPr>
        <a:xfrm>
          <a:off x="4192891" y="2882734"/>
          <a:ext cx="1225822" cy="796784"/>
        </a:xfrm>
        <a:prstGeom prst="roundRect">
          <a:avLst/>
        </a:prstGeom>
        <a:solidFill>
          <a:schemeClr val="accent5">
            <a:hueOff val="781623"/>
            <a:satOff val="-6931"/>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1300" kern="1200" dirty="0"/>
            <a:t>Άκρα δεξιά</a:t>
          </a:r>
          <a:endParaRPr lang="en-GB" sz="1300" kern="1200" dirty="0"/>
        </a:p>
      </dsp:txBody>
      <dsp:txXfrm>
        <a:off x="4231787" y="2921630"/>
        <a:ext cx="1148030" cy="718992"/>
      </dsp:txXfrm>
    </dsp:sp>
    <dsp:sp modelId="{EE5FAF8A-5F2D-415B-8D28-CB97B9CA1382}">
      <dsp:nvSpPr>
        <dsp:cNvPr id="0" name=""/>
        <dsp:cNvSpPr/>
      </dsp:nvSpPr>
      <dsp:spPr>
        <a:xfrm>
          <a:off x="2271466" y="395971"/>
          <a:ext cx="3184096" cy="3184096"/>
        </a:xfrm>
        <a:custGeom>
          <a:avLst/>
          <a:gdLst/>
          <a:ahLst/>
          <a:cxnLst/>
          <a:rect l="0" t="0" r="0" b="0"/>
          <a:pathLst>
            <a:path>
              <a:moveTo>
                <a:pt x="1915262" y="3150942"/>
              </a:moveTo>
              <a:arcTo wR="1592048" hR="1592048" stAng="4697192" swAng="1341316"/>
            </a:path>
          </a:pathLst>
        </a:custGeom>
        <a:noFill/>
        <a:ln w="9525" cap="flat" cmpd="sng" algn="ctr">
          <a:solidFill>
            <a:schemeClr val="accent5">
              <a:hueOff val="781623"/>
              <a:satOff val="-6931"/>
              <a:lumOff val="0"/>
              <a:alphaOff val="0"/>
            </a:schemeClr>
          </a:solidFill>
          <a:prstDash val="solid"/>
        </a:ln>
        <a:effectLst/>
      </dsp:spPr>
      <dsp:style>
        <a:lnRef idx="1">
          <a:scrgbClr r="0" g="0" b="0"/>
        </a:lnRef>
        <a:fillRef idx="0">
          <a:scrgbClr r="0" g="0" b="0"/>
        </a:fillRef>
        <a:effectRef idx="0">
          <a:scrgbClr r="0" g="0" b="0"/>
        </a:effectRef>
        <a:fontRef idx="minor"/>
      </dsp:style>
    </dsp:sp>
    <dsp:sp modelId="{044406CB-E36D-47E5-899B-D18F62463399}">
      <dsp:nvSpPr>
        <dsp:cNvPr id="0" name=""/>
        <dsp:cNvSpPr/>
      </dsp:nvSpPr>
      <dsp:spPr>
        <a:xfrm>
          <a:off x="2337505" y="2882148"/>
          <a:ext cx="1225822" cy="796784"/>
        </a:xfrm>
        <a:prstGeom prst="roundRect">
          <a:avLst/>
        </a:prstGeom>
        <a:solidFill>
          <a:schemeClr val="accent5">
            <a:hueOff val="1172434"/>
            <a:satOff val="-10396"/>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dirty="0"/>
            <a:t>Άκρα αριστερά</a:t>
          </a:r>
          <a:endParaRPr lang="en-GB" sz="1300" kern="1200" dirty="0"/>
        </a:p>
      </dsp:txBody>
      <dsp:txXfrm>
        <a:off x="2376401" y="2921044"/>
        <a:ext cx="1148030" cy="718992"/>
      </dsp:txXfrm>
    </dsp:sp>
    <dsp:sp modelId="{DD24C6FA-7D28-4CD1-9EB2-98B1687782A7}">
      <dsp:nvSpPr>
        <dsp:cNvPr id="0" name=""/>
        <dsp:cNvSpPr/>
      </dsp:nvSpPr>
      <dsp:spPr>
        <a:xfrm>
          <a:off x="2294151" y="400498"/>
          <a:ext cx="3184096" cy="3184096"/>
        </a:xfrm>
        <a:custGeom>
          <a:avLst/>
          <a:gdLst/>
          <a:ahLst/>
          <a:cxnLst/>
          <a:rect l="0" t="0" r="0" b="0"/>
          <a:pathLst>
            <a:path>
              <a:moveTo>
                <a:pt x="266066" y="2473178"/>
              </a:moveTo>
              <a:arcTo wR="1592048" hR="1592048" stAng="8783730" swAng="2196441"/>
            </a:path>
          </a:pathLst>
        </a:custGeom>
        <a:noFill/>
        <a:ln w="9525" cap="flat" cmpd="sng" algn="ctr">
          <a:solidFill>
            <a:schemeClr val="accent5">
              <a:hueOff val="1172434"/>
              <a:satOff val="-10396"/>
              <a:lumOff val="0"/>
              <a:alphaOff val="0"/>
            </a:schemeClr>
          </a:solidFill>
          <a:prstDash val="solid"/>
        </a:ln>
        <a:effectLst/>
      </dsp:spPr>
      <dsp:style>
        <a:lnRef idx="1">
          <a:scrgbClr r="0" g="0" b="0"/>
        </a:lnRef>
        <a:fillRef idx="0">
          <a:scrgbClr r="0" g="0" b="0"/>
        </a:fillRef>
        <a:effectRef idx="0">
          <a:scrgbClr r="0" g="0" b="0"/>
        </a:effectRef>
        <a:fontRef idx="minor"/>
      </dsp:style>
    </dsp:sp>
    <dsp:sp modelId="{53EEA1CA-EEFF-4B62-AC32-AF0FFD2F57BA}">
      <dsp:nvSpPr>
        <dsp:cNvPr id="0" name=""/>
        <dsp:cNvSpPr/>
      </dsp:nvSpPr>
      <dsp:spPr>
        <a:xfrm>
          <a:off x="1759160" y="1102184"/>
          <a:ext cx="1225822" cy="796784"/>
        </a:xfrm>
        <a:prstGeom prst="roundRect">
          <a:avLst/>
        </a:prstGeom>
        <a:solidFill>
          <a:schemeClr val="accent5">
            <a:hueOff val="1563246"/>
            <a:satOff val="-13862"/>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1300" kern="1200" dirty="0"/>
            <a:t>Εθνικοί αυτονομιστές
</a:t>
          </a:r>
          <a:endParaRPr lang="en-GB" sz="1300" kern="1200" dirty="0"/>
        </a:p>
      </dsp:txBody>
      <dsp:txXfrm>
        <a:off x="1798056" y="1141080"/>
        <a:ext cx="1148030" cy="718992"/>
      </dsp:txXfrm>
    </dsp:sp>
    <dsp:sp modelId="{E82F4D10-7810-4FF4-A66C-97D175BB2BB1}">
      <dsp:nvSpPr>
        <dsp:cNvPr id="0" name=""/>
        <dsp:cNvSpPr/>
      </dsp:nvSpPr>
      <dsp:spPr>
        <a:xfrm>
          <a:off x="2294151" y="400498"/>
          <a:ext cx="3184096" cy="3184096"/>
        </a:xfrm>
        <a:custGeom>
          <a:avLst/>
          <a:gdLst/>
          <a:ahLst/>
          <a:cxnLst/>
          <a:rect l="0" t="0" r="0" b="0"/>
          <a:pathLst>
            <a:path>
              <a:moveTo>
                <a:pt x="277379" y="694125"/>
              </a:moveTo>
              <a:arcTo wR="1592048" hR="1592048" stAng="12859992" swAng="1961717"/>
            </a:path>
          </a:pathLst>
        </a:custGeom>
        <a:noFill/>
        <a:ln w="9525" cap="flat" cmpd="sng" algn="ctr">
          <a:solidFill>
            <a:schemeClr val="accent5">
              <a:hueOff val="1563246"/>
              <a:satOff val="-13862"/>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C3F0C-2137-46F1-9BC8-30CCC7342BC1}">
      <dsp:nvSpPr>
        <dsp:cNvPr id="0" name=""/>
        <dsp:cNvSpPr/>
      </dsp:nvSpPr>
      <dsp:spPr>
        <a:xfrm>
          <a:off x="423209" y="0"/>
          <a:ext cx="7383180" cy="3733799"/>
        </a:xfrm>
        <a:prstGeom prst="rightArrow">
          <a:avLst/>
        </a:prstGeom>
        <a:solidFill>
          <a:schemeClr val="accent3">
            <a:lumMod val="75000"/>
          </a:schemeClr>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sp>
    <dsp:sp modelId="{5789CB2E-4EC8-42A5-9507-9E64CCAC3344}">
      <dsp:nvSpPr>
        <dsp:cNvPr id="0" name=""/>
        <dsp:cNvSpPr/>
      </dsp:nvSpPr>
      <dsp:spPr>
        <a:xfrm>
          <a:off x="1931" y="989852"/>
          <a:ext cx="1779128" cy="1754093"/>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t>Ευαισθησία
</a:t>
          </a:r>
          <a:r>
            <a:rPr lang="el-GR" sz="1200" kern="1200" dirty="0"/>
            <a:t>Τα προσωπικά χαρακτηριστικά ή/και οι αρνητικές εμπειρίες μπορούν να αποτελέσουν γόνιμο έδαφος για ριζοσπαστική σκέψη</a:t>
          </a:r>
          <a:endParaRPr lang="en-US" sz="1200" kern="1200" dirty="0"/>
        </a:p>
      </dsp:txBody>
      <dsp:txXfrm>
        <a:off x="87559" y="1075480"/>
        <a:ext cx="1607872" cy="1582837"/>
      </dsp:txXfrm>
    </dsp:sp>
    <dsp:sp modelId="{70B12CCE-0890-497F-842E-FC581A53502D}">
      <dsp:nvSpPr>
        <dsp:cNvPr id="0" name=""/>
        <dsp:cNvSpPr/>
      </dsp:nvSpPr>
      <dsp:spPr>
        <a:xfrm>
          <a:off x="2039842" y="989852"/>
          <a:ext cx="2112003" cy="1754093"/>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t>Εξερεύνηση
</a:t>
          </a:r>
          <a:r>
            <a:rPr lang="el-GR" sz="1200" kern="1200" dirty="0"/>
            <a:t>Αναζήτηση της ταυτότητας και του νοήματος. Εάν η επικρατούσα κοινωνική τάξη ή οι γονείς δεν μπορούν να δώσουν πειστική απάντηση, μπορεί οι νέοι να στραφούν σε ριζοσπαστικές ιδεολογίες και ομάδες</a:t>
          </a:r>
          <a:endParaRPr lang="en-US" sz="1200" kern="1200" dirty="0"/>
        </a:p>
      </dsp:txBody>
      <dsp:txXfrm>
        <a:off x="2125470" y="1075480"/>
        <a:ext cx="1940747" cy="1582837"/>
      </dsp:txXfrm>
    </dsp:sp>
    <dsp:sp modelId="{4D63F513-59C4-403B-9677-9601A5E43789}">
      <dsp:nvSpPr>
        <dsp:cNvPr id="0" name=""/>
        <dsp:cNvSpPr/>
      </dsp:nvSpPr>
      <dsp:spPr>
        <a:xfrm>
          <a:off x="4410628" y="1120139"/>
          <a:ext cx="1779128" cy="1493519"/>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t>Ιδιότητα μέλους
</a:t>
          </a:r>
          <a:r>
            <a:rPr lang="el-GR" sz="1200" kern="1200" dirty="0"/>
            <a:t>Ένα άτομο πιστεύει σε ριζοσπαστικές ιδέες και αρχίζει να τις διαδίδει, κάποιοι συμμετέχουν σε μια ομάδα</a:t>
          </a:r>
          <a:endParaRPr lang="en-US" sz="1200" kern="1200" dirty="0"/>
        </a:p>
      </dsp:txBody>
      <dsp:txXfrm>
        <a:off x="4483536" y="1193047"/>
        <a:ext cx="1633312" cy="1347703"/>
      </dsp:txXfrm>
    </dsp:sp>
    <dsp:sp modelId="{0BBDE5A3-EEC2-46CA-9179-71BFA171A8F6}">
      <dsp:nvSpPr>
        <dsp:cNvPr id="0" name=""/>
        <dsp:cNvSpPr/>
      </dsp:nvSpPr>
      <dsp:spPr>
        <a:xfrm>
          <a:off x="6448538" y="1120139"/>
          <a:ext cx="1779128" cy="1493519"/>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t>Δράση
</a:t>
          </a:r>
          <a:r>
            <a:rPr lang="el-GR" sz="1200" kern="1200" dirty="0"/>
            <a:t>Περαιτέρω ριζοσπαστικοποίηση και αποδοχή αντιδημοκρατικών μέσων και βίας</a:t>
          </a:r>
          <a:endParaRPr lang="en-US" sz="1200" kern="1200" dirty="0"/>
        </a:p>
      </dsp:txBody>
      <dsp:txXfrm>
        <a:off x="6521446" y="1193047"/>
        <a:ext cx="1633312" cy="134770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D056CD-E48A-445E-80B6-2ADCA8FB1D90}" type="datetimeFigureOut">
              <a:rPr lang="en-US" smtClean="0"/>
              <a:t>3/10/2021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45F38D-E3C4-4F30-851C-A7C05338AC35}" type="slidenum">
              <a:rPr lang="en-US" smtClean="0"/>
              <a:t>‹#›</a:t>
            </a:fld>
            <a:endParaRPr lang="en-US" dirty="0"/>
          </a:p>
        </p:txBody>
      </p:sp>
    </p:spTree>
    <p:extLst>
      <p:ext uri="{BB962C8B-B14F-4D97-AF65-F5344CB8AC3E}">
        <p14:creationId xmlns:p14="http://schemas.microsoft.com/office/powerpoint/2010/main" val="1325226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12FE9C-A388-4AF3-883E-F263149D8481}" type="datetimeFigureOut">
              <a:rPr lang="en-US" smtClean="0"/>
              <a:t>3/10/2021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7F6500-7E3F-4999-8C74-183F6B321703}" type="slidenum">
              <a:rPr lang="en-US" smtClean="0"/>
              <a:t>‹#›</a:t>
            </a:fld>
            <a:endParaRPr lang="en-US" dirty="0"/>
          </a:p>
        </p:txBody>
      </p:sp>
    </p:spTree>
    <p:extLst>
      <p:ext uri="{BB962C8B-B14F-4D97-AF65-F5344CB8AC3E}">
        <p14:creationId xmlns:p14="http://schemas.microsoft.com/office/powerpoint/2010/main" val="3291266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c.europa.eu/home-affairs/what-we-do/policies/crisis-and-terrorism/radicalisation_e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l"/>
            <a:endParaRPr lang="en-GB" sz="1800" b="0" i="0" u="none" strike="noStrike" baseline="0" dirty="0">
              <a:latin typeface="Verdana" panose="020B0604030504040204" pitchFamily="34" charset="0"/>
            </a:endParaRP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a:t>
            </a:fld>
            <a:endParaRPr lang="en-US"/>
          </a:p>
        </p:txBody>
      </p:sp>
    </p:spTree>
    <p:extLst>
      <p:ext uri="{BB962C8B-B14F-4D97-AF65-F5344CB8AC3E}">
        <p14:creationId xmlns:p14="http://schemas.microsoft.com/office/powerpoint/2010/main" val="2255934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10</a:t>
            </a:fld>
            <a:endParaRPr lang="en-US" dirty="0"/>
          </a:p>
        </p:txBody>
      </p:sp>
    </p:spTree>
    <p:extLst>
      <p:ext uri="{BB962C8B-B14F-4D97-AF65-F5344CB8AC3E}">
        <p14:creationId xmlns:p14="http://schemas.microsoft.com/office/powerpoint/2010/main" val="2899326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latin typeface="Verdana" panose="020B0604030504040204" pitchFamily="34" charset="0"/>
            </a:endParaRPr>
          </a:p>
        </p:txBody>
      </p:sp>
      <p:sp>
        <p:nvSpPr>
          <p:cNvPr id="4" name="Slide Number Placeholder 3"/>
          <p:cNvSpPr>
            <a:spLocks noGrp="1"/>
          </p:cNvSpPr>
          <p:nvPr>
            <p:ph type="sldNum" sz="quarter" idx="10"/>
          </p:nvPr>
        </p:nvSpPr>
        <p:spPr/>
        <p:txBody>
          <a:bodyPr/>
          <a:lstStyle/>
          <a:p>
            <a:fld id="{4D7F6500-7E3F-4999-8C74-183F6B321703}" type="slidenum">
              <a:rPr lang="en-US" smtClean="0"/>
              <a:t>11</a:t>
            </a:fld>
            <a:endParaRPr lang="en-US" dirty="0"/>
          </a:p>
        </p:txBody>
      </p:sp>
    </p:spTree>
    <p:extLst>
      <p:ext uri="{BB962C8B-B14F-4D97-AF65-F5344CB8AC3E}">
        <p14:creationId xmlns:p14="http://schemas.microsoft.com/office/powerpoint/2010/main" val="1620134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D7F6500-7E3F-4999-8C74-183F6B321703}" type="slidenum">
              <a:rPr lang="en-US" smtClean="0"/>
              <a:t>12</a:t>
            </a:fld>
            <a:endParaRPr lang="en-US" dirty="0"/>
          </a:p>
        </p:txBody>
      </p:sp>
    </p:spTree>
    <p:extLst>
      <p:ext uri="{BB962C8B-B14F-4D97-AF65-F5344CB8AC3E}">
        <p14:creationId xmlns:p14="http://schemas.microsoft.com/office/powerpoint/2010/main" val="2609580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latin typeface="Verdana" panose="020B0604030504040204" pitchFamily="34" charset="0"/>
            </a:endParaRPr>
          </a:p>
        </p:txBody>
      </p:sp>
      <p:sp>
        <p:nvSpPr>
          <p:cNvPr id="4" name="Slide Number Placeholder 3"/>
          <p:cNvSpPr>
            <a:spLocks noGrp="1"/>
          </p:cNvSpPr>
          <p:nvPr>
            <p:ph type="sldNum" sz="quarter" idx="10"/>
          </p:nvPr>
        </p:nvSpPr>
        <p:spPr/>
        <p:txBody>
          <a:bodyPr/>
          <a:lstStyle/>
          <a:p>
            <a:fld id="{4D7F6500-7E3F-4999-8C74-183F6B321703}" type="slidenum">
              <a:rPr lang="en-US" smtClean="0"/>
              <a:t>13</a:t>
            </a:fld>
            <a:endParaRPr lang="en-US" dirty="0"/>
          </a:p>
        </p:txBody>
      </p:sp>
    </p:spTree>
    <p:extLst>
      <p:ext uri="{BB962C8B-B14F-4D97-AF65-F5344CB8AC3E}">
        <p14:creationId xmlns:p14="http://schemas.microsoft.com/office/powerpoint/2010/main" val="1753827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latin typeface="Verdana" panose="020B0604030504040204" pitchFamily="34" charset="0"/>
            </a:endParaRPr>
          </a:p>
        </p:txBody>
      </p:sp>
      <p:sp>
        <p:nvSpPr>
          <p:cNvPr id="4" name="Slide Number Placeholder 3"/>
          <p:cNvSpPr>
            <a:spLocks noGrp="1"/>
          </p:cNvSpPr>
          <p:nvPr>
            <p:ph type="sldNum" sz="quarter" idx="10"/>
          </p:nvPr>
        </p:nvSpPr>
        <p:spPr/>
        <p:txBody>
          <a:bodyPr/>
          <a:lstStyle/>
          <a:p>
            <a:fld id="{4D7F6500-7E3F-4999-8C74-183F6B321703}" type="slidenum">
              <a:rPr lang="en-US" smtClean="0"/>
              <a:t>14</a:t>
            </a:fld>
            <a:endParaRPr lang="en-US" dirty="0"/>
          </a:p>
        </p:txBody>
      </p:sp>
    </p:spTree>
    <p:extLst>
      <p:ext uri="{BB962C8B-B14F-4D97-AF65-F5344CB8AC3E}">
        <p14:creationId xmlns:p14="http://schemas.microsoft.com/office/powerpoint/2010/main" val="2095653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4D7F6500-7E3F-4999-8C74-183F6B321703}" type="slidenum">
              <a:rPr lang="en-US" smtClean="0"/>
              <a:t>15</a:t>
            </a:fld>
            <a:endParaRPr lang="en-US" dirty="0"/>
          </a:p>
        </p:txBody>
      </p:sp>
    </p:spTree>
    <p:extLst>
      <p:ext uri="{BB962C8B-B14F-4D97-AF65-F5344CB8AC3E}">
        <p14:creationId xmlns:p14="http://schemas.microsoft.com/office/powerpoint/2010/main" val="385531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en-GB"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4D7F6500-7E3F-4999-8C74-183F6B321703}" type="slidenum">
              <a:rPr lang="en-US" smtClean="0"/>
              <a:t>16</a:t>
            </a:fld>
            <a:endParaRPr lang="en-US" dirty="0"/>
          </a:p>
        </p:txBody>
      </p:sp>
    </p:spTree>
    <p:extLst>
      <p:ext uri="{BB962C8B-B14F-4D97-AF65-F5344CB8AC3E}">
        <p14:creationId xmlns:p14="http://schemas.microsoft.com/office/powerpoint/2010/main" val="1919612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4D7F6500-7E3F-4999-8C74-183F6B321703}" type="slidenum">
              <a:rPr lang="en-US" smtClean="0"/>
              <a:t>17</a:t>
            </a:fld>
            <a:endParaRPr lang="en-US" dirty="0"/>
          </a:p>
        </p:txBody>
      </p:sp>
    </p:spTree>
    <p:extLst>
      <p:ext uri="{BB962C8B-B14F-4D97-AF65-F5344CB8AC3E}">
        <p14:creationId xmlns:p14="http://schemas.microsoft.com/office/powerpoint/2010/main" val="201282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l-GR" b="1" i="0" dirty="0">
                <a:solidFill>
                  <a:srgbClr val="282828"/>
                </a:solidFill>
                <a:effectLst/>
                <a:latin typeface="Open Sans"/>
              </a:rPr>
              <a:t>Ισόγειο
</a:t>
            </a:r>
            <a:r>
              <a:rPr lang="el-GR" b="0" i="0" dirty="0">
                <a:solidFill>
                  <a:srgbClr val="282828"/>
                </a:solidFill>
                <a:effectLst/>
                <a:latin typeface="Open Sans"/>
              </a:rPr>
              <a:t>Η πρώτη στάση αφορά τη δική σας ερμηνεία του status quo και έπειτα για την παρούσα κατάσταση του ίδιου του ατόμου και της κοινωνίας στο σύνολό της. Αυτό ακριβώς κάνουν όλοι: είναι φυσιολογική συμπεριφορά, αλλά μπορεί επίσης να αποτελέσει τη βάση για τη μετάβαση στη δεύτερη φάση. </a:t>
            </a:r>
            <a:endParaRPr lang="en-GB" b="0" i="0" dirty="0">
              <a:solidFill>
                <a:srgbClr val="282828"/>
              </a:solidFill>
              <a:effectLst/>
              <a:latin typeface="Open Sans"/>
            </a:endParaRPr>
          </a:p>
          <a:p>
            <a:pPr algn="l" fontAlgn="base"/>
            <a:r>
              <a:rPr lang="el-GR" b="1" i="0" dirty="0">
                <a:solidFill>
                  <a:srgbClr val="282828"/>
                </a:solidFill>
                <a:effectLst/>
                <a:latin typeface="Open Sans"/>
              </a:rPr>
              <a:t>Πρώτος Όροφος</a:t>
            </a:r>
            <a:endParaRPr lang="en-GB" b="1" i="0" dirty="0">
              <a:solidFill>
                <a:srgbClr val="282828"/>
              </a:solidFill>
              <a:effectLst/>
              <a:latin typeface="Open Sans"/>
            </a:endParaRPr>
          </a:p>
          <a:p>
            <a:pPr algn="l" fontAlgn="base"/>
            <a:r>
              <a:rPr lang="el-GR" b="0" i="0" dirty="0">
                <a:solidFill>
                  <a:srgbClr val="282828"/>
                </a:solidFill>
                <a:effectLst/>
                <a:latin typeface="Open Sans"/>
              </a:rPr>
              <a:t>Το άτομο έχει την αίσθηση ότι αυτός ή η ομάδα στην οποία ανήκει αντιμετωπίζεται άδικα. Σε αυτό το σημείο είναι ακόμη δυνατό να αποτραπεί μια περαιτέρω εξέλιξη προς τον ριζοσπαστισμό. Αυτό μπορεί να γίνει, για παράδειγμα, προσφέροντας νόμιμους τρόπους αντιμετώπισης της αδικίας που νιώθει, όπως η ανάληψη δράσης ή η συμμετοχή σε πολιτικό κίνημα. Αν, όμως, αυτό δεν συμβεί και το εν λόγω άτομο δεν βλέπει άλλες πιθανότητες; Στη συνέχεια, το αίσθημα αδικίας ενισχύεται και το επόμενο βήμα γίνεται γρήγορα</a:t>
            </a:r>
            <a:r>
              <a:rPr lang="en-GB" b="0" i="0" dirty="0">
                <a:solidFill>
                  <a:srgbClr val="282828"/>
                </a:solidFill>
                <a:effectLst/>
                <a:latin typeface="Open Sans"/>
              </a:rPr>
              <a:t>.</a:t>
            </a:r>
          </a:p>
          <a:p>
            <a:pPr algn="l" fontAlgn="base"/>
            <a:r>
              <a:rPr lang="el-GR" b="1" i="0" dirty="0">
                <a:solidFill>
                  <a:srgbClr val="282828"/>
                </a:solidFill>
                <a:effectLst/>
                <a:latin typeface="Open Sans"/>
              </a:rPr>
              <a:t>Δεύτερος όροφος</a:t>
            </a:r>
            <a:endParaRPr lang="en-GB" b="1" i="0" dirty="0">
              <a:solidFill>
                <a:srgbClr val="282828"/>
              </a:solidFill>
              <a:effectLst/>
              <a:latin typeface="Open Sans"/>
            </a:endParaRPr>
          </a:p>
          <a:p>
            <a:pPr algn="l" fontAlgn="base"/>
            <a:r>
              <a:rPr lang="el-GR" b="0" i="0" dirty="0">
                <a:solidFill>
                  <a:srgbClr val="282828"/>
                </a:solidFill>
                <a:effectLst/>
                <a:latin typeface="Open Sans"/>
              </a:rPr>
              <a:t>Το άτομο γίνεται επιθετικό. Εάν δεν μπορεί να μειώσει αυτήν την επιθετικότητα με «φυσιολογικό» τρόπο, είναι πιο πιθανό να δείξει ενδιαφέρον για ριζοσπαστικές λύσεις. Αν τότε ενταχθεί σε μια ριζοσπαστική ομάδα, κάνει άλλο ένα βήμα.
</a:t>
            </a:r>
            <a:r>
              <a:rPr lang="el-GR" b="1" i="0" dirty="0">
                <a:solidFill>
                  <a:srgbClr val="282828"/>
                </a:solidFill>
                <a:effectLst/>
                <a:latin typeface="Open Sans"/>
              </a:rPr>
              <a:t>Τρίτος όροφος</a:t>
            </a:r>
            <a:endParaRPr lang="en-GB" b="1" i="0" dirty="0">
              <a:solidFill>
                <a:srgbClr val="282828"/>
              </a:solidFill>
              <a:effectLst/>
              <a:latin typeface="Open Sans"/>
            </a:endParaRPr>
          </a:p>
          <a:p>
            <a:pPr algn="l" fontAlgn="base"/>
            <a:r>
              <a:rPr lang="el-GR" b="0" i="0" dirty="0">
                <a:solidFill>
                  <a:srgbClr val="282828"/>
                </a:solidFill>
                <a:effectLst/>
                <a:latin typeface="Open Sans"/>
              </a:rPr>
              <a:t>Το άτομο αποδέχεται και ταυτίζεται με τις πεποιθήσεις της ριζοσπαστικής ομάδας. Το βήμα προς το επόμενο επίπεδο γίνεται μικρότερο.
</a:t>
            </a:r>
            <a:r>
              <a:rPr lang="el-GR" b="1" i="0" dirty="0">
                <a:solidFill>
                  <a:srgbClr val="282828"/>
                </a:solidFill>
                <a:effectLst/>
                <a:latin typeface="Open Sans"/>
              </a:rPr>
              <a:t>Τέταρτος όροφος</a:t>
            </a:r>
            <a:endParaRPr lang="en-GB" b="1" i="0" dirty="0">
              <a:solidFill>
                <a:srgbClr val="282828"/>
              </a:solidFill>
              <a:effectLst/>
              <a:latin typeface="Open Sans"/>
            </a:endParaRPr>
          </a:p>
          <a:p>
            <a:pPr algn="l" fontAlgn="base"/>
            <a:r>
              <a:rPr lang="el-GR" b="0" i="0" dirty="0">
                <a:solidFill>
                  <a:srgbClr val="282828"/>
                </a:solidFill>
                <a:effectLst/>
                <a:latin typeface="Open Sans"/>
              </a:rPr>
              <a:t>Η ριζοσπαστική ομάδα και η ηθική της είναι στο επίκεντρο της ζωής του. Δικαιολογεί τρομοκρατικές ενέργειες.
</a:t>
            </a:r>
            <a:r>
              <a:rPr lang="el-GR" b="1" i="0" dirty="0">
                <a:solidFill>
                  <a:srgbClr val="282828"/>
                </a:solidFill>
                <a:effectLst/>
                <a:latin typeface="Open Sans"/>
              </a:rPr>
              <a:t>Πέμπτος όροφος</a:t>
            </a:r>
            <a:endParaRPr lang="en-GB" b="1" i="0" dirty="0">
              <a:solidFill>
                <a:srgbClr val="282828"/>
              </a:solidFill>
              <a:effectLst/>
              <a:latin typeface="Open Sans"/>
            </a:endParaRPr>
          </a:p>
          <a:p>
            <a:pPr algn="l" fontAlgn="base"/>
            <a:r>
              <a:rPr lang="el-GR" b="0" i="0" dirty="0">
                <a:solidFill>
                  <a:srgbClr val="282828"/>
                </a:solidFill>
                <a:effectLst/>
                <a:latin typeface="Open Sans"/>
              </a:rPr>
              <a:t>Στο πέμπτο βήμα είναι έτοιμος να διαπράξει τρομοκρατικές ενέργειες.  Αποφεύγει ό,τι μπορεί να τον σταματήσει από το να το κάνει.
</a:t>
            </a:r>
            <a:endParaRPr lang="nl-NL" b="1" i="0" dirty="0">
              <a:solidFill>
                <a:srgbClr val="282828"/>
              </a:solidFill>
              <a:effectLst/>
              <a:latin typeface="Open Sans"/>
            </a:endParaRPr>
          </a:p>
          <a:p>
            <a:r>
              <a:rPr lang="en-GB" dirty="0"/>
              <a:t>The staircase model represents a kind of decision-making process. A Radicalisation process is the movement from one step to the next. On each "floor" there are doors that could be opened, or not. Whether someone stays on one floor or moves on to the next depends on whether the doors and rooms are experienced as opened or closed. As someone gets higher up the stairs, he sees fewer and fewer choices open. This may mean that the use of violence seems to be the only possible outcome in the end. </a:t>
            </a:r>
          </a:p>
          <a:p>
            <a:endParaRPr lang="nl-NL" dirty="0"/>
          </a:p>
        </p:txBody>
      </p:sp>
      <p:sp>
        <p:nvSpPr>
          <p:cNvPr id="4" name="Slide Number Placeholder 3"/>
          <p:cNvSpPr>
            <a:spLocks noGrp="1"/>
          </p:cNvSpPr>
          <p:nvPr>
            <p:ph type="sldNum" sz="quarter" idx="10"/>
          </p:nvPr>
        </p:nvSpPr>
        <p:spPr/>
        <p:txBody>
          <a:bodyPr/>
          <a:lstStyle/>
          <a:p>
            <a:fld id="{4D7F6500-7E3F-4999-8C74-183F6B321703}" type="slidenum">
              <a:rPr lang="en-US" smtClean="0"/>
              <a:t>18</a:t>
            </a:fld>
            <a:endParaRPr lang="en-US" dirty="0"/>
          </a:p>
        </p:txBody>
      </p:sp>
    </p:spTree>
    <p:extLst>
      <p:ext uri="{BB962C8B-B14F-4D97-AF65-F5344CB8AC3E}">
        <p14:creationId xmlns:p14="http://schemas.microsoft.com/office/powerpoint/2010/main" val="3516789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pPr>
              <a:defRPr/>
            </a:pPr>
            <a:fld id="{2060D037-C05C-4C36-9649-15AC5A1A930F}" type="slidenum">
              <a:rPr lang="nl-NL" smtClean="0"/>
              <a:pPr>
                <a:defRPr/>
              </a:pPr>
              <a:t>19</a:t>
            </a:fld>
            <a:endParaRPr lang="nl-NL"/>
          </a:p>
        </p:txBody>
      </p:sp>
    </p:spTree>
    <p:extLst>
      <p:ext uri="{BB962C8B-B14F-4D97-AF65-F5344CB8AC3E}">
        <p14:creationId xmlns:p14="http://schemas.microsoft.com/office/powerpoint/2010/main" val="2066325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2</a:t>
            </a:fld>
            <a:endParaRPr lang="en-US"/>
          </a:p>
        </p:txBody>
      </p:sp>
    </p:spTree>
    <p:extLst>
      <p:ext uri="{BB962C8B-B14F-4D97-AF65-F5344CB8AC3E}">
        <p14:creationId xmlns:p14="http://schemas.microsoft.com/office/powerpoint/2010/main" val="1820288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endParaRPr lang="en-GB" dirty="0"/>
          </a:p>
          <a:p>
            <a:pPr algn="l">
              <a:buFont typeface="Arial" panose="020B0604020202020204" pitchFamily="34" charset="0"/>
              <a:buNone/>
            </a:pPr>
            <a:endParaRPr lang="en-GB" b="0" i="0" dirty="0">
              <a:solidFill>
                <a:srgbClr val="575757"/>
              </a:solidFill>
              <a:effectLst/>
              <a:latin typeface="OpenSansRegular"/>
            </a:endParaRPr>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20</a:t>
            </a:fld>
            <a:endParaRPr lang="en-US" dirty="0"/>
          </a:p>
        </p:txBody>
      </p:sp>
    </p:spTree>
    <p:extLst>
      <p:ext uri="{BB962C8B-B14F-4D97-AF65-F5344CB8AC3E}">
        <p14:creationId xmlns:p14="http://schemas.microsoft.com/office/powerpoint/2010/main" val="1740160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7F6500-7E3F-4999-8C74-183F6B321703}" type="slidenum">
              <a:rPr lang="en-US" smtClean="0"/>
              <a:t>21</a:t>
            </a:fld>
            <a:endParaRPr lang="en-US" dirty="0"/>
          </a:p>
        </p:txBody>
      </p:sp>
    </p:spTree>
    <p:extLst>
      <p:ext uri="{BB962C8B-B14F-4D97-AF65-F5344CB8AC3E}">
        <p14:creationId xmlns:p14="http://schemas.microsoft.com/office/powerpoint/2010/main" val="1115870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latin typeface="Verdana" panose="020B0604030504040204" pitchFamily="34" charset="0"/>
              </a:rPr>
              <a:t>Estimated time for Module 1 (Part 1): it will take approximately 5 hours to cover all content, this includes clips, short exercises, articles and a book. If you choose to skip some in-depth materials, it can be done in less time.</a:t>
            </a: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3</a:t>
            </a:fld>
            <a:endParaRPr lang="en-US"/>
          </a:p>
        </p:txBody>
      </p:sp>
    </p:spTree>
    <p:extLst>
      <p:ext uri="{BB962C8B-B14F-4D97-AF65-F5344CB8AC3E}">
        <p14:creationId xmlns:p14="http://schemas.microsoft.com/office/powerpoint/2010/main" val="3676443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4</a:t>
            </a:fld>
            <a:endParaRPr lang="en-US" dirty="0"/>
          </a:p>
        </p:txBody>
      </p:sp>
    </p:spTree>
    <p:extLst>
      <p:ext uri="{BB962C8B-B14F-4D97-AF65-F5344CB8AC3E}">
        <p14:creationId xmlns:p14="http://schemas.microsoft.com/office/powerpoint/2010/main" val="2577571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5</a:t>
            </a:fld>
            <a:endParaRPr lang="en-US" dirty="0"/>
          </a:p>
        </p:txBody>
      </p:sp>
    </p:spTree>
    <p:extLst>
      <p:ext uri="{BB962C8B-B14F-4D97-AF65-F5344CB8AC3E}">
        <p14:creationId xmlns:p14="http://schemas.microsoft.com/office/powerpoint/2010/main" val="1870323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7F6500-7E3F-4999-8C74-183F6B321703}" type="slidenum">
              <a:rPr lang="en-US" smtClean="0"/>
              <a:t>6</a:t>
            </a:fld>
            <a:endParaRPr lang="en-US" dirty="0"/>
          </a:p>
        </p:txBody>
      </p:sp>
    </p:spTree>
    <p:extLst>
      <p:ext uri="{BB962C8B-B14F-4D97-AF65-F5344CB8AC3E}">
        <p14:creationId xmlns:p14="http://schemas.microsoft.com/office/powerpoint/2010/main" val="2273184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European Commission (2020). Prevention of Radicalisation. Retrieved 27 May 2020 from </a:t>
            </a:r>
            <a:r>
              <a:rPr lang="en-GB"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https://ec.europa.eu/home-affairs/what-we-do/policies/crisis-and-terrorism/radicalisation_en</a:t>
            </a:r>
            <a:endParaRPr lang="en-GB"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GB"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4D7F6500-7E3F-4999-8C74-183F6B321703}" type="slidenum">
              <a:rPr lang="en-US" smtClean="0"/>
              <a:t>7</a:t>
            </a:fld>
            <a:endParaRPr lang="en-US" dirty="0"/>
          </a:p>
        </p:txBody>
      </p:sp>
    </p:spTree>
    <p:extLst>
      <p:ext uri="{BB962C8B-B14F-4D97-AF65-F5344CB8AC3E}">
        <p14:creationId xmlns:p14="http://schemas.microsoft.com/office/powerpoint/2010/main" val="1307197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7943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266242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png"/><Relationship Id="rId7"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9.png"/><Relationship Id="rId9" Type="http://schemas.microsoft.com/office/2007/relationships/hdphoto" Target="../media/hdphoto2.wdp"/></Relationships>
</file>

<file path=ppt/slideLayouts/_rels/slideLayout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4.jpeg"/><Relationship Id="rId12"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4.png"/><Relationship Id="rId10" Type="http://schemas.openxmlformats.org/officeDocument/2006/relationships/image" Target="../media/image17.png"/><Relationship Id="rId4" Type="http://schemas.openxmlformats.org/officeDocument/2006/relationships/image" Target="../media/image10.png"/><Relationship Id="rId9" Type="http://schemas.openxmlformats.org/officeDocument/2006/relationships/image" Target="../media/image16.png"/><Relationship Id="rId1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Master" Target="../slideMasters/slideMaster2.xml"/><Relationship Id="rId6" Type="http://schemas.microsoft.com/office/2007/relationships/hdphoto" Target="../media/hdphoto3.wdp"/><Relationship Id="rId5" Type="http://schemas.openxmlformats.org/officeDocument/2006/relationships/image" Target="../media/image3.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3000" contrast="25000"/>
                    </a14:imgEffect>
                  </a14:imgLayer>
                </a14:imgProps>
              </a:ext>
              <a:ext uri="{28A0092B-C50C-407E-A947-70E740481C1C}">
                <a14:useLocalDpi xmlns:a14="http://schemas.microsoft.com/office/drawing/2010/main" val="0"/>
              </a:ext>
            </a:extLst>
          </a:blip>
          <a:stretch>
            <a:fillRect/>
          </a:stretch>
        </p:blipFill>
        <p:spPr>
          <a:xfrm>
            <a:off x="0" y="0"/>
            <a:ext cx="9172576" cy="6858000"/>
          </a:xfrm>
          <a:prstGeom prst="rect">
            <a:avLst/>
          </a:prstGeom>
        </p:spPr>
      </p:pic>
      <p:pic>
        <p:nvPicPr>
          <p:cNvPr id="9" name="Picture 8"/>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contrast="9000"/>
                    </a14:imgEffect>
                  </a14:imgLayer>
                </a14:imgProps>
              </a:ext>
              <a:ext uri="{28A0092B-C50C-407E-A947-70E740481C1C}">
                <a14:useLocalDpi xmlns:a14="http://schemas.microsoft.com/office/drawing/2010/main" val="0"/>
              </a:ext>
            </a:extLst>
          </a:blip>
          <a:stretch>
            <a:fillRect/>
          </a:stretch>
        </p:blipFill>
        <p:spPr>
          <a:xfrm>
            <a:off x="3583880" y="2286000"/>
            <a:ext cx="2131120" cy="1676400"/>
          </a:xfrm>
          <a:prstGeom prst="rect">
            <a:avLst/>
          </a:prstGeom>
        </p:spPr>
      </p:pic>
    </p:spTree>
    <p:extLst>
      <p:ext uri="{BB962C8B-B14F-4D97-AF65-F5344CB8AC3E}">
        <p14:creationId xmlns:p14="http://schemas.microsoft.com/office/powerpoint/2010/main" val="2486044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3000" contrast="25000"/>
                    </a14:imgEffect>
                  </a14:imgLayer>
                </a14:imgProps>
              </a:ext>
              <a:ext uri="{28A0092B-C50C-407E-A947-70E740481C1C}">
                <a14:useLocalDpi xmlns:a14="http://schemas.microsoft.com/office/drawing/2010/main" val="0"/>
              </a:ext>
            </a:extLst>
          </a:blip>
          <a:stretch>
            <a:fillRect/>
          </a:stretch>
        </p:blipFill>
        <p:spPr>
          <a:xfrm>
            <a:off x="0" y="0"/>
            <a:ext cx="9172576" cy="6858000"/>
          </a:xfrm>
          <a:prstGeom prst="rect">
            <a:avLst/>
          </a:prstGeom>
        </p:spPr>
      </p:pic>
      <p:sp>
        <p:nvSpPr>
          <p:cNvPr id="11" name="Rectangle 10"/>
          <p:cNvSpPr/>
          <p:nvPr userDrawn="1"/>
        </p:nvSpPr>
        <p:spPr>
          <a:xfrm>
            <a:off x="685800" y="0"/>
            <a:ext cx="1752600" cy="1219200"/>
          </a:xfrm>
          <a:prstGeom prst="rect">
            <a:avLst/>
          </a:prstGeom>
          <a:solidFill>
            <a:schemeClr val="bg1">
              <a:alpha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0845" y="120650"/>
            <a:ext cx="1282507" cy="977900"/>
          </a:xfrm>
          <a:prstGeom prst="rect">
            <a:avLst/>
          </a:prstGeom>
        </p:spPr>
      </p:pic>
      <p:sp>
        <p:nvSpPr>
          <p:cNvPr id="2" name="Title 1"/>
          <p:cNvSpPr>
            <a:spLocks noGrp="1"/>
          </p:cNvSpPr>
          <p:nvPr>
            <p:ph type="title"/>
          </p:nvPr>
        </p:nvSpPr>
        <p:spPr>
          <a:xfrm>
            <a:off x="685800" y="5105400"/>
            <a:ext cx="7772400" cy="566738"/>
          </a:xfrm>
          <a:solidFill>
            <a:schemeClr val="bg1">
              <a:lumMod val="50000"/>
              <a:alpha val="40000"/>
            </a:schemeClr>
          </a:solidFill>
        </p:spPr>
        <p:txBody>
          <a:bodyPr anchor="b">
            <a:normAutofit/>
          </a:bodyPr>
          <a:lstStyle>
            <a:lvl1pPr algn="l">
              <a:defRPr sz="2400" b="1">
                <a:solidFill>
                  <a:schemeClr val="bg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a:t>
            </a:fld>
            <a:endParaRPr lang="en-US" dirty="0"/>
          </a:p>
        </p:txBody>
      </p:sp>
      <p:sp>
        <p:nvSpPr>
          <p:cNvPr id="15" name="Picture Placeholder 14"/>
          <p:cNvSpPr>
            <a:spLocks noGrp="1"/>
          </p:cNvSpPr>
          <p:nvPr>
            <p:ph type="pic" sz="quarter" idx="13"/>
          </p:nvPr>
        </p:nvSpPr>
        <p:spPr>
          <a:xfrm>
            <a:off x="685800" y="1447800"/>
            <a:ext cx="7772400" cy="3581400"/>
          </a:xfrm>
          <a:solidFill>
            <a:schemeClr val="bg1">
              <a:lumMod val="85000"/>
            </a:schemeClr>
          </a:solidFill>
          <a:ln>
            <a:solidFill>
              <a:schemeClr val="bg1"/>
            </a:solidFill>
          </a:ln>
        </p:spPr>
        <p:txBody>
          <a:bodyPr/>
          <a:lstStyle>
            <a:lvl1pPr>
              <a:defRPr>
                <a:solidFill>
                  <a:schemeClr val="bg1">
                    <a:lumMod val="50000"/>
                  </a:schemeClr>
                </a:solidFill>
              </a:defRPr>
            </a:lvl1pPr>
          </a:lstStyle>
          <a:p>
            <a:endParaRPr lang="en-US" dirty="0"/>
          </a:p>
        </p:txBody>
      </p:sp>
    </p:spTree>
    <p:extLst>
      <p:ext uri="{BB962C8B-B14F-4D97-AF65-F5344CB8AC3E}">
        <p14:creationId xmlns:p14="http://schemas.microsoft.com/office/powerpoint/2010/main" val="3337524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0682"/>
            <a:ext cx="9158289" cy="6847318"/>
          </a:xfrm>
          <a:prstGeom prst="rect">
            <a:avLst/>
          </a:prstGeom>
        </p:spPr>
      </p:pic>
      <p:sp>
        <p:nvSpPr>
          <p:cNvPr id="11" name="Rectangle 10"/>
          <p:cNvSpPr/>
          <p:nvPr userDrawn="1"/>
        </p:nvSpPr>
        <p:spPr>
          <a:xfrm>
            <a:off x="685800" y="0"/>
            <a:ext cx="1752600" cy="12192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845" y="120650"/>
            <a:ext cx="1282507" cy="977900"/>
          </a:xfrm>
          <a:prstGeom prst="rect">
            <a:avLst/>
          </a:prstGeom>
        </p:spPr>
      </p:pic>
      <p:sp>
        <p:nvSpPr>
          <p:cNvPr id="2" name="Title 1"/>
          <p:cNvSpPr>
            <a:spLocks noGrp="1"/>
          </p:cNvSpPr>
          <p:nvPr>
            <p:ph type="title"/>
          </p:nvPr>
        </p:nvSpPr>
        <p:spPr>
          <a:xfrm>
            <a:off x="685800" y="5105400"/>
            <a:ext cx="7772400" cy="566738"/>
          </a:xfrm>
          <a:solidFill>
            <a:srgbClr val="0770B1">
              <a:alpha val="80000"/>
            </a:srgbClr>
          </a:solidFill>
        </p:spPr>
        <p:txBody>
          <a:bodyPr anchor="b">
            <a:normAutofit/>
          </a:bodyPr>
          <a:lstStyle>
            <a:lvl1pPr algn="l">
              <a:defRPr sz="2400" b="1">
                <a:solidFill>
                  <a:schemeClr val="bg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a:t>
            </a:fld>
            <a:endParaRPr lang="en-US" dirty="0"/>
          </a:p>
        </p:txBody>
      </p:sp>
      <p:sp>
        <p:nvSpPr>
          <p:cNvPr id="15" name="Picture Placeholder 14"/>
          <p:cNvSpPr>
            <a:spLocks noGrp="1"/>
          </p:cNvSpPr>
          <p:nvPr>
            <p:ph type="pic" sz="quarter" idx="13"/>
          </p:nvPr>
        </p:nvSpPr>
        <p:spPr>
          <a:xfrm>
            <a:off x="685800" y="1447800"/>
            <a:ext cx="7772400" cy="3581400"/>
          </a:xfrm>
          <a:solidFill>
            <a:schemeClr val="bg1">
              <a:lumMod val="85000"/>
            </a:schemeClr>
          </a:solidFill>
          <a:ln>
            <a:solidFill>
              <a:schemeClr val="bg1"/>
            </a:solidFill>
          </a:ln>
        </p:spPr>
        <p:txBody>
          <a:bodyPr/>
          <a:lstStyle>
            <a:lvl1pPr>
              <a:defRPr>
                <a:solidFill>
                  <a:schemeClr val="bg1">
                    <a:lumMod val="50000"/>
                  </a:schemeClr>
                </a:solidFill>
              </a:defRPr>
            </a:lvl1pPr>
          </a:lstStyle>
          <a:p>
            <a:endParaRPr lang="en-US" dirty="0"/>
          </a:p>
        </p:txBody>
      </p:sp>
    </p:spTree>
    <p:extLst>
      <p:ext uri="{BB962C8B-B14F-4D97-AF65-F5344CB8AC3E}">
        <p14:creationId xmlns:p14="http://schemas.microsoft.com/office/powerpoint/2010/main" val="1884352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3000" contrast="25000"/>
                    </a14:imgEffect>
                  </a14:imgLayer>
                </a14:imgProps>
              </a:ext>
              <a:ext uri="{28A0092B-C50C-407E-A947-70E740481C1C}">
                <a14:useLocalDpi xmlns:a14="http://schemas.microsoft.com/office/drawing/2010/main" val="0"/>
              </a:ext>
            </a:extLst>
          </a:blip>
          <a:stretch>
            <a:fillRect/>
          </a:stretch>
        </p:blipFill>
        <p:spPr>
          <a:xfrm>
            <a:off x="0" y="0"/>
            <a:ext cx="9172576" cy="6858000"/>
          </a:xfrm>
          <a:prstGeom prst="rect">
            <a:avLst/>
          </a:prstGeom>
        </p:spPr>
      </p:pic>
      <p:sp>
        <p:nvSpPr>
          <p:cNvPr id="11" name="Rectangle 10"/>
          <p:cNvSpPr/>
          <p:nvPr userDrawn="1"/>
        </p:nvSpPr>
        <p:spPr>
          <a:xfrm>
            <a:off x="685800" y="0"/>
            <a:ext cx="1752600" cy="1219200"/>
          </a:xfrm>
          <a:prstGeom prst="rect">
            <a:avLst/>
          </a:prstGeom>
          <a:solidFill>
            <a:schemeClr val="bg1">
              <a:alpha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0845" y="120650"/>
            <a:ext cx="1282507" cy="977900"/>
          </a:xfrm>
          <a:prstGeom prst="rect">
            <a:avLst/>
          </a:prstGeom>
        </p:spPr>
      </p:pic>
      <p:sp>
        <p:nvSpPr>
          <p:cNvPr id="2" name="Title 1"/>
          <p:cNvSpPr>
            <a:spLocks noGrp="1"/>
          </p:cNvSpPr>
          <p:nvPr>
            <p:ph type="title"/>
          </p:nvPr>
        </p:nvSpPr>
        <p:spPr>
          <a:xfrm>
            <a:off x="685800" y="5105400"/>
            <a:ext cx="7772400" cy="566738"/>
          </a:xfrm>
          <a:solidFill>
            <a:schemeClr val="bg1">
              <a:lumMod val="50000"/>
              <a:alpha val="40000"/>
            </a:schemeClr>
          </a:solidFill>
        </p:spPr>
        <p:txBody>
          <a:bodyPr anchor="b">
            <a:normAutofit/>
          </a:bodyPr>
          <a:lstStyle>
            <a:lvl1pPr algn="l">
              <a:defRPr sz="2400" b="1">
                <a:solidFill>
                  <a:schemeClr val="bg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a:t>
            </a:fld>
            <a:endParaRPr lang="en-US" dirty="0"/>
          </a:p>
        </p:txBody>
      </p:sp>
      <p:sp>
        <p:nvSpPr>
          <p:cNvPr id="8" name="Media Placeholder 7"/>
          <p:cNvSpPr>
            <a:spLocks noGrp="1"/>
          </p:cNvSpPr>
          <p:nvPr>
            <p:ph type="media" sz="quarter" idx="14"/>
          </p:nvPr>
        </p:nvSpPr>
        <p:spPr>
          <a:xfrm>
            <a:off x="685800" y="1447800"/>
            <a:ext cx="7772400" cy="3581400"/>
          </a:xfrm>
          <a:solidFill>
            <a:schemeClr val="bg1">
              <a:lumMod val="85000"/>
            </a:schemeClr>
          </a:solidFill>
          <a:ln>
            <a:solidFill>
              <a:schemeClr val="bg1"/>
            </a:solidFill>
          </a:ln>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716300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0682"/>
            <a:ext cx="9158289" cy="6847318"/>
          </a:xfrm>
          <a:prstGeom prst="rect">
            <a:avLst/>
          </a:prstGeom>
        </p:spPr>
      </p:pic>
      <p:sp>
        <p:nvSpPr>
          <p:cNvPr id="11" name="Rectangle 10"/>
          <p:cNvSpPr/>
          <p:nvPr userDrawn="1"/>
        </p:nvSpPr>
        <p:spPr>
          <a:xfrm>
            <a:off x="685800" y="0"/>
            <a:ext cx="1752600" cy="12192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845" y="120650"/>
            <a:ext cx="1282507" cy="977900"/>
          </a:xfrm>
          <a:prstGeom prst="rect">
            <a:avLst/>
          </a:prstGeom>
        </p:spPr>
      </p:pic>
      <p:sp>
        <p:nvSpPr>
          <p:cNvPr id="2" name="Title 1"/>
          <p:cNvSpPr>
            <a:spLocks noGrp="1"/>
          </p:cNvSpPr>
          <p:nvPr>
            <p:ph type="title"/>
          </p:nvPr>
        </p:nvSpPr>
        <p:spPr>
          <a:xfrm>
            <a:off x="685800" y="5105400"/>
            <a:ext cx="7772400" cy="566738"/>
          </a:xfrm>
          <a:solidFill>
            <a:srgbClr val="0770B1">
              <a:alpha val="80000"/>
            </a:srgbClr>
          </a:solidFill>
        </p:spPr>
        <p:txBody>
          <a:bodyPr anchor="b">
            <a:normAutofit/>
          </a:bodyPr>
          <a:lstStyle>
            <a:lvl1pPr algn="l">
              <a:defRPr sz="2400" b="1">
                <a:solidFill>
                  <a:schemeClr val="bg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a:t>
            </a:fld>
            <a:endParaRPr lang="en-US" dirty="0"/>
          </a:p>
        </p:txBody>
      </p:sp>
      <p:sp>
        <p:nvSpPr>
          <p:cNvPr id="13" name="Media Placeholder 7"/>
          <p:cNvSpPr>
            <a:spLocks noGrp="1"/>
          </p:cNvSpPr>
          <p:nvPr>
            <p:ph type="media" sz="quarter" idx="14"/>
          </p:nvPr>
        </p:nvSpPr>
        <p:spPr>
          <a:xfrm>
            <a:off x="685800" y="1447800"/>
            <a:ext cx="7772400" cy="3581400"/>
          </a:xfrm>
          <a:solidFill>
            <a:schemeClr val="bg1">
              <a:lumMod val="85000"/>
            </a:schemeClr>
          </a:solidFill>
          <a:ln>
            <a:solidFill>
              <a:schemeClr val="bg1"/>
            </a:solidFill>
          </a:ln>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557122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3000" contrast="25000"/>
                    </a14:imgEffect>
                  </a14:imgLayer>
                </a14:imgProps>
              </a:ext>
              <a:ext uri="{28A0092B-C50C-407E-A947-70E740481C1C}">
                <a14:useLocalDpi xmlns:a14="http://schemas.microsoft.com/office/drawing/2010/main" val="0"/>
              </a:ext>
            </a:extLst>
          </a:blip>
          <a:stretch>
            <a:fillRect/>
          </a:stretch>
        </p:blipFill>
        <p:spPr>
          <a:xfrm>
            <a:off x="0" y="0"/>
            <a:ext cx="9172576" cy="6858000"/>
          </a:xfrm>
          <a:prstGeom prst="rect">
            <a:avLst/>
          </a:prstGeom>
        </p:spPr>
      </p:pic>
      <p:sp>
        <p:nvSpPr>
          <p:cNvPr id="11" name="Rectangle 10"/>
          <p:cNvSpPr/>
          <p:nvPr userDrawn="1"/>
        </p:nvSpPr>
        <p:spPr>
          <a:xfrm>
            <a:off x="685800" y="0"/>
            <a:ext cx="1752600" cy="1219200"/>
          </a:xfrm>
          <a:prstGeom prst="rect">
            <a:avLst/>
          </a:prstGeom>
          <a:solidFill>
            <a:schemeClr val="bg1">
              <a:alpha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0845" y="120650"/>
            <a:ext cx="1282507" cy="977900"/>
          </a:xfrm>
          <a:prstGeom prst="rect">
            <a:avLst/>
          </a:prstGeom>
        </p:spPr>
      </p:pic>
      <p:sp>
        <p:nvSpPr>
          <p:cNvPr id="2" name="Title 1"/>
          <p:cNvSpPr>
            <a:spLocks noGrp="1"/>
          </p:cNvSpPr>
          <p:nvPr>
            <p:ph type="title"/>
          </p:nvPr>
        </p:nvSpPr>
        <p:spPr>
          <a:xfrm>
            <a:off x="685800" y="1447800"/>
            <a:ext cx="7772400" cy="685800"/>
          </a:xfrm>
          <a:solidFill>
            <a:schemeClr val="bg1">
              <a:alpha val="30000"/>
            </a:schemeClr>
          </a:solidFill>
        </p:spPr>
        <p:txBody>
          <a:bodyPr>
            <a:normAutofit/>
          </a:bodyPr>
          <a:lstStyle>
            <a:lvl1pPr algn="l">
              <a:defRPr sz="3200">
                <a:solidFill>
                  <a:schemeClr val="bg1"/>
                </a:solidFill>
              </a:defRPr>
            </a:lvl1pPr>
          </a:lstStyle>
          <a:p>
            <a:r>
              <a:rPr lang="en-US" dirty="0"/>
              <a:t>Click to edit Master title style</a:t>
            </a:r>
          </a:p>
        </p:txBody>
      </p:sp>
      <p:sp>
        <p:nvSpPr>
          <p:cNvPr id="4" name="Content Placeholder 3"/>
          <p:cNvSpPr>
            <a:spLocks noGrp="1"/>
          </p:cNvSpPr>
          <p:nvPr>
            <p:ph sz="half" idx="2"/>
          </p:nvPr>
        </p:nvSpPr>
        <p:spPr>
          <a:xfrm>
            <a:off x="685800" y="2971799"/>
            <a:ext cx="3811588" cy="3154363"/>
          </a:xfrm>
          <a:solidFill>
            <a:schemeClr val="bg1"/>
          </a:solidFill>
          <a:effectLst>
            <a:reflection blurRad="6350" stA="50000" endA="300" endPos="55000" dir="5400000" sy="-100000" algn="bl" rotWithShape="0"/>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45025" y="2286000"/>
            <a:ext cx="3813175" cy="639762"/>
          </a:xfrm>
          <a:solidFill>
            <a:schemeClr val="bg1">
              <a:lumMod val="75000"/>
              <a:alpha val="70000"/>
            </a:schemeClr>
          </a:solidFill>
        </p:spPr>
        <p:txBody>
          <a:bodyPr anchor="b">
            <a:norm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Text Placeholder 2"/>
          <p:cNvSpPr>
            <a:spLocks noGrp="1"/>
          </p:cNvSpPr>
          <p:nvPr>
            <p:ph type="body" idx="1"/>
          </p:nvPr>
        </p:nvSpPr>
        <p:spPr>
          <a:xfrm>
            <a:off x="685800" y="2286000"/>
            <a:ext cx="3811588" cy="639762"/>
          </a:xfrm>
          <a:solidFill>
            <a:schemeClr val="bg1">
              <a:lumMod val="75000"/>
              <a:alpha val="70000"/>
            </a:schemeClr>
          </a:solidFill>
        </p:spPr>
        <p:txBody>
          <a:bodyPr anchor="b">
            <a:no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971799"/>
            <a:ext cx="3813175" cy="3154363"/>
          </a:xfrm>
          <a:solidFill>
            <a:schemeClr val="bg1"/>
          </a:solidFill>
          <a:effectLst>
            <a:reflection blurRad="6350" stA="50000" endA="300" endPos="55000" dir="5400000" sy="-100000" algn="bl" rotWithShape="0"/>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www.armourproject.eu</a:t>
            </a:r>
          </a:p>
        </p:txBody>
      </p:sp>
      <p:sp>
        <p:nvSpPr>
          <p:cNvPr id="9" name="Slide Number Placeholder 8"/>
          <p:cNvSpPr>
            <a:spLocks noGrp="1"/>
          </p:cNvSpPr>
          <p:nvPr>
            <p:ph type="sldNum" sz="quarter" idx="12"/>
          </p:nvPr>
        </p:nvSpPr>
        <p:spPr/>
        <p:txBody>
          <a:bodyPr/>
          <a:lstStyle/>
          <a:p>
            <a:fld id="{CB318F78-A315-46C9-8B3F-2431B4397D31}" type="slidenum">
              <a:rPr lang="en-US" smtClean="0"/>
              <a:t>‹#›</a:t>
            </a:fld>
            <a:endParaRPr lang="en-US" dirty="0"/>
          </a:p>
        </p:txBody>
      </p:sp>
    </p:spTree>
    <p:extLst>
      <p:ext uri="{BB962C8B-B14F-4D97-AF65-F5344CB8AC3E}">
        <p14:creationId xmlns:p14="http://schemas.microsoft.com/office/powerpoint/2010/main" val="557810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0682"/>
            <a:ext cx="9158289" cy="6847318"/>
          </a:xfrm>
          <a:prstGeom prst="rect">
            <a:avLst/>
          </a:prstGeom>
        </p:spPr>
      </p:pic>
      <p:sp>
        <p:nvSpPr>
          <p:cNvPr id="11" name="Rectangle 10"/>
          <p:cNvSpPr/>
          <p:nvPr userDrawn="1"/>
        </p:nvSpPr>
        <p:spPr>
          <a:xfrm>
            <a:off x="685800" y="0"/>
            <a:ext cx="1752600" cy="12192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845" y="120650"/>
            <a:ext cx="1282507" cy="977900"/>
          </a:xfrm>
          <a:prstGeom prst="rect">
            <a:avLst/>
          </a:prstGeom>
        </p:spPr>
      </p:pic>
      <p:sp>
        <p:nvSpPr>
          <p:cNvPr id="2" name="Title 1"/>
          <p:cNvSpPr>
            <a:spLocks noGrp="1"/>
          </p:cNvSpPr>
          <p:nvPr>
            <p:ph type="title"/>
          </p:nvPr>
        </p:nvSpPr>
        <p:spPr>
          <a:xfrm>
            <a:off x="685800" y="1447800"/>
            <a:ext cx="7772400" cy="685800"/>
          </a:xfrm>
          <a:solidFill>
            <a:srgbClr val="0770B1">
              <a:alpha val="90000"/>
            </a:srgbClr>
          </a:solidFill>
          <a:effectLst>
            <a:reflection blurRad="6350" stA="52000" endA="300" endPos="35000" dir="5400000" sy="-100000" algn="bl" rotWithShape="0"/>
          </a:effectLst>
        </p:spPr>
        <p:txBody>
          <a:bodyPr>
            <a:normAutofit/>
          </a:bodyPr>
          <a:lstStyle>
            <a:lvl1pPr algn="l">
              <a:defRPr sz="3200">
                <a:solidFill>
                  <a:schemeClr val="bg1"/>
                </a:solidFill>
              </a:defRPr>
            </a:lvl1pPr>
          </a:lstStyle>
          <a:p>
            <a:r>
              <a:rPr lang="en-US" dirty="0"/>
              <a:t>Click to edit Master title style</a:t>
            </a:r>
          </a:p>
        </p:txBody>
      </p:sp>
      <p:sp>
        <p:nvSpPr>
          <p:cNvPr id="4" name="Content Placeholder 3"/>
          <p:cNvSpPr>
            <a:spLocks noGrp="1"/>
          </p:cNvSpPr>
          <p:nvPr>
            <p:ph sz="half" idx="2"/>
          </p:nvPr>
        </p:nvSpPr>
        <p:spPr>
          <a:xfrm>
            <a:off x="685800" y="2971799"/>
            <a:ext cx="3811588"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45025" y="2286000"/>
            <a:ext cx="3813175" cy="639762"/>
          </a:xfrm>
          <a:solidFill>
            <a:schemeClr val="bg1">
              <a:lumMod val="75000"/>
              <a:alpha val="70000"/>
            </a:schemeClr>
          </a:solidFill>
        </p:spPr>
        <p:txBody>
          <a:bodyPr anchor="b">
            <a:norm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Text Placeholder 2"/>
          <p:cNvSpPr>
            <a:spLocks noGrp="1"/>
          </p:cNvSpPr>
          <p:nvPr>
            <p:ph type="body" idx="1"/>
          </p:nvPr>
        </p:nvSpPr>
        <p:spPr>
          <a:xfrm>
            <a:off x="685800" y="2286000"/>
            <a:ext cx="3811588" cy="639762"/>
          </a:xfrm>
          <a:solidFill>
            <a:schemeClr val="bg1">
              <a:lumMod val="75000"/>
              <a:alpha val="70000"/>
            </a:schemeClr>
          </a:solidFill>
        </p:spPr>
        <p:txBody>
          <a:bodyPr anchor="b">
            <a:no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971799"/>
            <a:ext cx="3813175"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www.armourproject.eu</a:t>
            </a:r>
          </a:p>
        </p:txBody>
      </p:sp>
      <p:sp>
        <p:nvSpPr>
          <p:cNvPr id="9" name="Slide Number Placeholder 8"/>
          <p:cNvSpPr>
            <a:spLocks noGrp="1"/>
          </p:cNvSpPr>
          <p:nvPr>
            <p:ph type="sldNum" sz="quarter" idx="12"/>
          </p:nvPr>
        </p:nvSpPr>
        <p:spPr/>
        <p:txBody>
          <a:bodyPr/>
          <a:lstStyle/>
          <a:p>
            <a:fld id="{CB318F78-A315-46C9-8B3F-2431B4397D31}" type="slidenum">
              <a:rPr lang="en-US" smtClean="0"/>
              <a:t>‹#›</a:t>
            </a:fld>
            <a:endParaRPr lang="en-US" dirty="0"/>
          </a:p>
        </p:txBody>
      </p:sp>
    </p:spTree>
    <p:extLst>
      <p:ext uri="{BB962C8B-B14F-4D97-AF65-F5344CB8AC3E}">
        <p14:creationId xmlns:p14="http://schemas.microsoft.com/office/powerpoint/2010/main" val="1914303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3000" contrast="25000"/>
                    </a14:imgEffect>
                  </a14:imgLayer>
                </a14:imgProps>
              </a:ext>
              <a:ext uri="{28A0092B-C50C-407E-A947-70E740481C1C}">
                <a14:useLocalDpi xmlns:a14="http://schemas.microsoft.com/office/drawing/2010/main" val="0"/>
              </a:ext>
            </a:extLst>
          </a:blip>
          <a:stretch>
            <a:fillRect/>
          </a:stretch>
        </p:blipFill>
        <p:spPr>
          <a:xfrm>
            <a:off x="0" y="0"/>
            <a:ext cx="9172576" cy="6858000"/>
          </a:xfrm>
          <a:prstGeom prst="rect">
            <a:avLst/>
          </a:prstGeom>
        </p:spPr>
      </p:pic>
      <p:sp>
        <p:nvSpPr>
          <p:cNvPr id="9" name="Rectangle 8"/>
          <p:cNvSpPr/>
          <p:nvPr userDrawn="1"/>
        </p:nvSpPr>
        <p:spPr>
          <a:xfrm>
            <a:off x="685800" y="0"/>
            <a:ext cx="1752600" cy="1219200"/>
          </a:xfrm>
          <a:prstGeom prst="rect">
            <a:avLst/>
          </a:prstGeom>
          <a:solidFill>
            <a:schemeClr val="bg1">
              <a:alpha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0845" y="120650"/>
            <a:ext cx="1282507" cy="977900"/>
          </a:xfrm>
          <a:prstGeom prst="rect">
            <a:avLst/>
          </a:prstGeom>
        </p:spPr>
      </p:pic>
      <p:sp>
        <p:nvSpPr>
          <p:cNvPr id="2" name="Title 1"/>
          <p:cNvSpPr>
            <a:spLocks noGrp="1"/>
          </p:cNvSpPr>
          <p:nvPr>
            <p:ph type="title"/>
          </p:nvPr>
        </p:nvSpPr>
        <p:spPr>
          <a:xfrm>
            <a:off x="685800" y="1447800"/>
            <a:ext cx="2779713" cy="1066800"/>
          </a:xfrm>
          <a:solidFill>
            <a:schemeClr val="bg1">
              <a:alpha val="30000"/>
            </a:schemeClr>
          </a:solidFill>
        </p:spPr>
        <p:txBody>
          <a:bodyPr anchor="b">
            <a:normAutofit/>
          </a:bodyPr>
          <a:lstStyle>
            <a:lvl1pPr algn="l">
              <a:defRPr sz="24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575050" y="1447800"/>
            <a:ext cx="4883150" cy="4678363"/>
          </a:xfrm>
          <a:solidFill>
            <a:schemeClr val="bg1">
              <a:alpha val="90000"/>
            </a:schemeClr>
          </a:solidFill>
          <a:effectLst>
            <a:reflection blurRad="6350" stA="52000" endA="300" endPos="31000" dir="5400000" sy="-100000" algn="bl" rotWithShape="0"/>
          </a:effectLst>
        </p:spPr>
        <p:txBody>
          <a:bodyPr/>
          <a:lstStyle>
            <a:lvl1pPr>
              <a:defRPr sz="3200">
                <a:solidFill>
                  <a:schemeClr val="tx1">
                    <a:lumMod val="75000"/>
                    <a:lumOff val="2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800" y="2667000"/>
            <a:ext cx="2779713" cy="3459163"/>
          </a:xfrm>
          <a:solidFill>
            <a:schemeClr val="bg1">
              <a:alpha val="90000"/>
            </a:schemeClr>
          </a:solidFill>
          <a:effectLst>
            <a:reflection blurRad="6350" stA="52000" endA="300" endPos="33000" dir="5400000" sy="-100000" algn="bl" rotWithShape="0"/>
          </a:effectLst>
        </p:spPr>
        <p:txBody>
          <a:bodyPr>
            <a:normAutofit/>
          </a:bodyPr>
          <a:lstStyle>
            <a:lvl1pPr marL="0" indent="0">
              <a:buNone/>
              <a:defRPr sz="1600">
                <a:solidFill>
                  <a:schemeClr val="tx1">
                    <a:lumMod val="85000"/>
                    <a:lumOff val="1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a:t>
            </a:fld>
            <a:endParaRPr lang="en-US" dirty="0"/>
          </a:p>
        </p:txBody>
      </p:sp>
    </p:spTree>
    <p:extLst>
      <p:ext uri="{BB962C8B-B14F-4D97-AF65-F5344CB8AC3E}">
        <p14:creationId xmlns:p14="http://schemas.microsoft.com/office/powerpoint/2010/main" val="1002326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0682"/>
            <a:ext cx="9158289" cy="6847318"/>
          </a:xfrm>
          <a:prstGeom prst="rect">
            <a:avLst/>
          </a:prstGeom>
        </p:spPr>
      </p:pic>
      <p:sp>
        <p:nvSpPr>
          <p:cNvPr id="9" name="Rectangle 8"/>
          <p:cNvSpPr/>
          <p:nvPr userDrawn="1"/>
        </p:nvSpPr>
        <p:spPr>
          <a:xfrm>
            <a:off x="685800" y="0"/>
            <a:ext cx="1752600" cy="12192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845" y="120650"/>
            <a:ext cx="1282507" cy="977900"/>
          </a:xfrm>
          <a:prstGeom prst="rect">
            <a:avLst/>
          </a:prstGeom>
        </p:spPr>
      </p:pic>
      <p:sp>
        <p:nvSpPr>
          <p:cNvPr id="2" name="Title 1"/>
          <p:cNvSpPr>
            <a:spLocks noGrp="1"/>
          </p:cNvSpPr>
          <p:nvPr>
            <p:ph type="title"/>
          </p:nvPr>
        </p:nvSpPr>
        <p:spPr>
          <a:xfrm>
            <a:off x="685800" y="1447800"/>
            <a:ext cx="2779713" cy="1066800"/>
          </a:xfrm>
          <a:solidFill>
            <a:srgbClr val="0770B1">
              <a:alpha val="80000"/>
            </a:srgbClr>
          </a:solidFill>
        </p:spPr>
        <p:txBody>
          <a:bodyPr anchor="b">
            <a:normAutofit/>
          </a:bodyPr>
          <a:lstStyle>
            <a:lvl1pPr algn="l">
              <a:defRPr sz="24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575050" y="1447800"/>
            <a:ext cx="4883150" cy="4678363"/>
          </a:xfrm>
          <a:solidFill>
            <a:schemeClr val="bg1">
              <a:alpha val="90000"/>
            </a:schemeClr>
          </a:solidFill>
          <a:effectLst/>
        </p:spPr>
        <p:txBody>
          <a:bodyPr/>
          <a:lstStyle>
            <a:lvl1pPr>
              <a:defRPr sz="3200">
                <a:solidFill>
                  <a:schemeClr val="tx1">
                    <a:lumMod val="75000"/>
                    <a:lumOff val="2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800" y="2667000"/>
            <a:ext cx="2779713" cy="3459163"/>
          </a:xfrm>
          <a:solidFill>
            <a:schemeClr val="bg1">
              <a:alpha val="90000"/>
            </a:schemeClr>
          </a:solidFill>
          <a:effectLst/>
        </p:spPr>
        <p:txBody>
          <a:bodyPr>
            <a:normAutofit/>
          </a:bodyPr>
          <a:lstStyle>
            <a:lvl1pPr marL="0" indent="0">
              <a:buNone/>
              <a:defRPr sz="1600">
                <a:solidFill>
                  <a:schemeClr val="tx1">
                    <a:lumMod val="85000"/>
                    <a:lumOff val="1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a:t>
            </a:fld>
            <a:endParaRPr lang="en-US" dirty="0"/>
          </a:p>
        </p:txBody>
      </p:sp>
    </p:spTree>
    <p:extLst>
      <p:ext uri="{BB962C8B-B14F-4D97-AF65-F5344CB8AC3E}">
        <p14:creationId xmlns:p14="http://schemas.microsoft.com/office/powerpoint/2010/main" val="658543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3000" contrast="25000"/>
                    </a14:imgEffect>
                  </a14:imgLayer>
                </a14:imgProps>
              </a:ext>
              <a:ext uri="{28A0092B-C50C-407E-A947-70E740481C1C}">
                <a14:useLocalDpi xmlns:a14="http://schemas.microsoft.com/office/drawing/2010/main" val="0"/>
              </a:ext>
            </a:extLst>
          </a:blip>
          <a:stretch>
            <a:fillRect/>
          </a:stretch>
        </p:blipFill>
        <p:spPr>
          <a:xfrm>
            <a:off x="0" y="0"/>
            <a:ext cx="9172576" cy="6858000"/>
          </a:xfrm>
          <a:prstGeom prst="rect">
            <a:avLst/>
          </a:prstGeom>
        </p:spPr>
      </p:pic>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a:t>
            </a:fld>
            <a:endParaRPr lang="en-US" dirty="0"/>
          </a:p>
        </p:txBody>
      </p:sp>
      <p:sp>
        <p:nvSpPr>
          <p:cNvPr id="11" name="Text Placeholder 2"/>
          <p:cNvSpPr>
            <a:spLocks noGrp="1"/>
          </p:cNvSpPr>
          <p:nvPr>
            <p:ph type="body" sz="quarter" idx="13" hasCustomPrompt="1"/>
          </p:nvPr>
        </p:nvSpPr>
        <p:spPr>
          <a:xfrm>
            <a:off x="1752600" y="3378201"/>
            <a:ext cx="5854699" cy="736600"/>
          </a:xfrm>
        </p:spPr>
        <p:txBody>
          <a:bodyPr>
            <a:noAutofit/>
          </a:bodyPr>
          <a:lstStyle>
            <a:lvl1pPr marL="0" indent="0">
              <a:buNone/>
              <a:defRPr sz="2800" baseline="0">
                <a:solidFill>
                  <a:schemeClr val="bg1"/>
                </a:solidFill>
              </a:defRPr>
            </a:lvl1pPr>
          </a:lstStyle>
          <a:p>
            <a:pPr lvl="0"/>
            <a:r>
              <a:rPr lang="en-US" dirty="0"/>
              <a:t>Add text here………………………………………</a:t>
            </a: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76152" y="1752600"/>
            <a:ext cx="1320519" cy="1038758"/>
          </a:xfrm>
          <a:prstGeom prst="rect">
            <a:avLst/>
          </a:prstGeom>
        </p:spPr>
      </p:pic>
    </p:spTree>
    <p:extLst>
      <p:ext uri="{BB962C8B-B14F-4D97-AF65-F5344CB8AC3E}">
        <p14:creationId xmlns:p14="http://schemas.microsoft.com/office/powerpoint/2010/main" val="651772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68023" y="1952101"/>
            <a:ext cx="2588320" cy="1973568"/>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000086" y="4306673"/>
            <a:ext cx="3124199" cy="646331"/>
            <a:chOff x="685800" y="1334621"/>
            <a:chExt cx="3019716" cy="646331"/>
          </a:xfrm>
        </p:grpSpPr>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3" name="TextBox 12"/>
            <p:cNvSpPr txBox="1"/>
            <p:nvPr userDrawn="1"/>
          </p:nvSpPr>
          <p:spPr>
            <a:xfrm>
              <a:off x="1659245" y="1334621"/>
              <a:ext cx="2046271"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4" name="Straight Connector 13"/>
          <p:cNvCxnSpPr/>
          <p:nvPr/>
        </p:nvCxnSpPr>
        <p:spPr>
          <a:xfrm>
            <a:off x="3000083" y="41148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2">
            <a:extLst>
              <a:ext uri="{FF2B5EF4-FFF2-40B4-BE49-F238E27FC236}">
                <a16:creationId xmlns:a16="http://schemas.microsoft.com/office/drawing/2014/main" id="{E50A3323-8138-49AD-AB70-B17898BCDCD0}"/>
              </a:ext>
            </a:extLst>
          </p:cNvPr>
          <p:cNvPicPr>
            <a:picLocks noChangeAspect="1"/>
          </p:cNvPicPr>
          <p:nvPr userDrawn="1"/>
        </p:nvPicPr>
        <p:blipFill>
          <a:blip r:embed="rId6" cstate="print">
            <a:extLst>
              <a:ext uri="{BEBA8EAE-BF5A-486C-A8C5-ECC9F3942E4B}">
                <a14:imgProps xmlns:a14="http://schemas.microsoft.com/office/drawing/2010/main">
                  <a14:imgLayer r:embed="rId7">
                    <a14:imgEffect>
                      <a14:brightnessContrast bright="13000" contrast="25000"/>
                    </a14:imgEffect>
                  </a14:imgLayer>
                </a14:imgProps>
              </a:ext>
              <a:ext uri="{28A0092B-C50C-407E-A947-70E740481C1C}">
                <a14:useLocalDpi xmlns:a14="http://schemas.microsoft.com/office/drawing/2010/main" val="0"/>
              </a:ext>
            </a:extLst>
          </a:blip>
          <a:stretch>
            <a:fillRect/>
          </a:stretch>
        </p:blipFill>
        <p:spPr>
          <a:xfrm>
            <a:off x="0" y="0"/>
            <a:ext cx="9172576" cy="6858000"/>
          </a:xfrm>
          <a:prstGeom prst="rect">
            <a:avLst/>
          </a:prstGeom>
        </p:spPr>
      </p:pic>
      <p:pic>
        <p:nvPicPr>
          <p:cNvPr id="15" name="Picture 8">
            <a:extLst>
              <a:ext uri="{FF2B5EF4-FFF2-40B4-BE49-F238E27FC236}">
                <a16:creationId xmlns:a16="http://schemas.microsoft.com/office/drawing/2014/main" id="{D1F67DF2-FAD5-4F04-BCE1-DE8FC1089D0F}"/>
              </a:ext>
            </a:extLst>
          </p:cNvPr>
          <p:cNvPicPr>
            <a:picLocks noChangeAspect="1"/>
          </p:cNvPicPr>
          <p:nvPr userDrawn="1"/>
        </p:nvPicPr>
        <p:blipFill>
          <a:blip r:embed="rId8" cstate="print">
            <a:extLst>
              <a:ext uri="{BEBA8EAE-BF5A-486C-A8C5-ECC9F3942E4B}">
                <a14:imgProps xmlns:a14="http://schemas.microsoft.com/office/drawing/2010/main">
                  <a14:imgLayer r:embed="rId9">
                    <a14:imgEffect>
                      <a14:brightnessContrast contrast="9000"/>
                    </a14:imgEffect>
                  </a14:imgLayer>
                </a14:imgProps>
              </a:ext>
              <a:ext uri="{28A0092B-C50C-407E-A947-70E740481C1C}">
                <a14:useLocalDpi xmlns:a14="http://schemas.microsoft.com/office/drawing/2010/main" val="0"/>
              </a:ext>
            </a:extLst>
          </a:blip>
          <a:stretch>
            <a:fillRect/>
          </a:stretch>
        </p:blipFill>
        <p:spPr>
          <a:xfrm>
            <a:off x="3583880" y="2286000"/>
            <a:ext cx="2131120" cy="1676400"/>
          </a:xfrm>
          <a:prstGeom prst="rect">
            <a:avLst/>
          </a:prstGeom>
        </p:spPr>
      </p:pic>
    </p:spTree>
    <p:extLst>
      <p:ext uri="{BB962C8B-B14F-4D97-AF65-F5344CB8AC3E}">
        <p14:creationId xmlns:p14="http://schemas.microsoft.com/office/powerpoint/2010/main" val="2042744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3000" contrast="25000"/>
                    </a14:imgEffect>
                  </a14:imgLayer>
                </a14:imgProps>
              </a:ext>
              <a:ext uri="{28A0092B-C50C-407E-A947-70E740481C1C}">
                <a14:useLocalDpi xmlns:a14="http://schemas.microsoft.com/office/drawing/2010/main" val="0"/>
              </a:ext>
            </a:extLst>
          </a:blip>
          <a:stretch>
            <a:fillRect/>
          </a:stretch>
        </p:blipFill>
        <p:spPr>
          <a:xfrm>
            <a:off x="0" y="0"/>
            <a:ext cx="9172576" cy="6858000"/>
          </a:xfrm>
          <a:prstGeom prst="rect">
            <a:avLst/>
          </a:prstGeom>
        </p:spPr>
      </p:pic>
      <p:sp>
        <p:nvSpPr>
          <p:cNvPr id="2" name="Title 1"/>
          <p:cNvSpPr>
            <a:spLocks noGrp="1"/>
          </p:cNvSpPr>
          <p:nvPr>
            <p:ph type="ctrTitle"/>
          </p:nvPr>
        </p:nvSpPr>
        <p:spPr>
          <a:xfrm>
            <a:off x="685800" y="2111375"/>
            <a:ext cx="7772400" cy="1470025"/>
          </a:xfrm>
          <a:solidFill>
            <a:schemeClr val="bg1">
              <a:alpha val="30000"/>
            </a:schemeClr>
          </a:solidFill>
          <a:effectLst/>
        </p:spPr>
        <p:txBody>
          <a:bodyPr>
            <a:normAutofit/>
          </a:bodyPr>
          <a:lstStyle>
            <a:lvl1pPr>
              <a:defRPr lang="en-US" sz="4000" b="0" dirty="0">
                <a:solidFill>
                  <a:schemeClr val="bg1"/>
                </a:solidFill>
                <a:latin typeface="+mj-lt"/>
                <a:ea typeface="Verdana" pitchFamily="34" charset="0"/>
                <a:cs typeface="Verdana" pitchFamily="34" charset="0"/>
              </a:defRPr>
            </a:lvl1pPr>
          </a:lstStyle>
          <a:p>
            <a:endParaRPr lang="en-US" dirty="0"/>
          </a:p>
        </p:txBody>
      </p:sp>
      <p:sp>
        <p:nvSpPr>
          <p:cNvPr id="3" name="Subtitle 2"/>
          <p:cNvSpPr>
            <a:spLocks noGrp="1"/>
          </p:cNvSpPr>
          <p:nvPr>
            <p:ph type="subTitle" idx="1"/>
          </p:nvPr>
        </p:nvSpPr>
        <p:spPr>
          <a:xfrm>
            <a:off x="685800" y="3733800"/>
            <a:ext cx="7772400" cy="1219200"/>
          </a:xfrm>
          <a:solidFill>
            <a:schemeClr val="bg1">
              <a:alpha val="90000"/>
            </a:schemeClr>
          </a:solidFill>
          <a:effectLst>
            <a:reflection blurRad="6350" stA="50000" endA="300" endPos="55000" dir="5400000" sy="-100000" algn="bl" rotWithShape="0"/>
          </a:effectLst>
        </p:spPr>
        <p:txBody>
          <a:bodyPr>
            <a:normAutofit/>
          </a:bodyPr>
          <a:lstStyle>
            <a:lvl1pPr marL="0" indent="0" algn="ctr">
              <a:buNone/>
              <a:defRPr sz="2400" b="0">
                <a:solidFill>
                  <a:schemeClr val="tx1">
                    <a:lumMod val="75000"/>
                    <a:lumOff val="25000"/>
                  </a:schemeClr>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85800" y="6356350"/>
            <a:ext cx="1905000" cy="365125"/>
          </a:xfrm>
        </p:spPr>
        <p:txBody>
          <a:bodyPr/>
          <a:lstStyle/>
          <a:p>
            <a:endParaRPr lang="en-US" dirty="0"/>
          </a:p>
        </p:txBody>
      </p:sp>
      <p:sp>
        <p:nvSpPr>
          <p:cNvPr id="5" name="Footer Placeholder 4"/>
          <p:cNvSpPr>
            <a:spLocks noGrp="1"/>
          </p:cNvSpPr>
          <p:nvPr>
            <p:ph type="ftr" sz="quarter" idx="11"/>
          </p:nvPr>
        </p:nvSpPr>
        <p:spPr/>
        <p:txBody>
          <a:bodyPr/>
          <a:lstStyle/>
          <a:p>
            <a:r>
              <a:rPr lang="en-US" dirty="0"/>
              <a:t>www.armourproject.eu</a:t>
            </a:r>
          </a:p>
        </p:txBody>
      </p:sp>
      <p:sp>
        <p:nvSpPr>
          <p:cNvPr id="6" name="Slide Number Placeholder 5"/>
          <p:cNvSpPr>
            <a:spLocks noGrp="1"/>
          </p:cNvSpPr>
          <p:nvPr>
            <p:ph type="sldNum" sz="quarter" idx="12"/>
          </p:nvPr>
        </p:nvSpPr>
        <p:spPr/>
        <p:txBody>
          <a:bodyPr/>
          <a:lstStyle/>
          <a:p>
            <a:fld id="{CB318F78-A315-46C9-8B3F-2431B4397D31}" type="slidenum">
              <a:rPr lang="en-US" smtClean="0"/>
              <a:t>‹#›</a:t>
            </a:fld>
            <a:endParaRPr lang="en-US" dirty="0"/>
          </a:p>
        </p:txBody>
      </p:sp>
      <p:sp>
        <p:nvSpPr>
          <p:cNvPr id="13" name="Rectangle 12"/>
          <p:cNvSpPr/>
          <p:nvPr userDrawn="1"/>
        </p:nvSpPr>
        <p:spPr>
          <a:xfrm>
            <a:off x="685800" y="0"/>
            <a:ext cx="1752600" cy="1219200"/>
          </a:xfrm>
          <a:prstGeom prst="rect">
            <a:avLst/>
          </a:prstGeom>
          <a:solidFill>
            <a:schemeClr val="bg1">
              <a:alpha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0845" y="120650"/>
            <a:ext cx="1282507" cy="977900"/>
          </a:xfrm>
          <a:prstGeom prst="rect">
            <a:avLst/>
          </a:prstGeom>
        </p:spPr>
      </p:pic>
    </p:spTree>
    <p:extLst>
      <p:ext uri="{BB962C8B-B14F-4D97-AF65-F5344CB8AC3E}">
        <p14:creationId xmlns:p14="http://schemas.microsoft.com/office/powerpoint/2010/main" val="18045419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209804"/>
            <a:ext cx="7772400" cy="1470025"/>
          </a:xfrm>
          <a:noFill/>
          <a:ln>
            <a:solidFill>
              <a:schemeClr val="bg1">
                <a:lumMod val="65000"/>
              </a:schemeClr>
            </a:solidFill>
          </a:ln>
          <a:effectLst/>
        </p:spPr>
        <p:txBody>
          <a:bodyPr>
            <a:normAutofit/>
          </a:bodyPr>
          <a:lstStyle>
            <a:lvl1pPr>
              <a:defRPr lang="en-US" sz="3200" b="1" dirty="0">
                <a:solidFill>
                  <a:srgbClr val="0BA7DF"/>
                </a:solidFill>
                <a:latin typeface="+mj-lt"/>
                <a:ea typeface="Verdana" pitchFamily="34" charset="0"/>
                <a:cs typeface="Verdana" pitchFamily="34" charset="0"/>
              </a:defRPr>
            </a:lvl1pPr>
          </a:lstStyle>
          <a:p>
            <a:endParaRPr lang="en-US" dirty="0"/>
          </a:p>
        </p:txBody>
      </p:sp>
      <p:sp>
        <p:nvSpPr>
          <p:cNvPr id="3" name="Subtitle 2"/>
          <p:cNvSpPr>
            <a:spLocks noGrp="1"/>
          </p:cNvSpPr>
          <p:nvPr>
            <p:ph type="subTitle" idx="1" hasCustomPrompt="1"/>
          </p:nvPr>
        </p:nvSpPr>
        <p:spPr>
          <a:xfrm>
            <a:off x="685800" y="3832229"/>
            <a:ext cx="7772400" cy="1120775"/>
          </a:xfrm>
          <a:solidFill>
            <a:schemeClr val="bg1">
              <a:alpha val="90000"/>
            </a:schemeClr>
          </a:solidFill>
          <a:ln>
            <a:solidFill>
              <a:schemeClr val="bg1">
                <a:lumMod val="65000"/>
              </a:schemeClr>
            </a:solidFill>
          </a:ln>
          <a:effectLst/>
        </p:spPr>
        <p:txBody>
          <a:bodyPr>
            <a:normAutofit/>
          </a:bodyPr>
          <a:lstStyle>
            <a:lvl1pPr marL="0" indent="0" algn="ctr">
              <a:buNone/>
              <a:defRPr sz="2400" b="0">
                <a:solidFill>
                  <a:schemeClr val="tx1">
                    <a:lumMod val="65000"/>
                    <a:lumOff val="35000"/>
                  </a:schemeClr>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a:t>
            </a:r>
          </a:p>
        </p:txBody>
      </p:sp>
      <p:sp>
        <p:nvSpPr>
          <p:cNvPr id="4" name="Date Placeholder 3"/>
          <p:cNvSpPr>
            <a:spLocks noGrp="1"/>
          </p:cNvSpPr>
          <p:nvPr>
            <p:ph type="dt" sz="half" idx="10"/>
          </p:nvPr>
        </p:nvSpPr>
        <p:spPr>
          <a:xfrm>
            <a:off x="685800" y="6356354"/>
            <a:ext cx="1905000" cy="365125"/>
          </a:xfrm>
          <a:noFill/>
          <a:ln>
            <a:noFill/>
          </a:ln>
        </p:spPr>
        <p:txBody>
          <a:bodyPr/>
          <a:lstStyle>
            <a:lvl1pPr>
              <a:defRPr b="0">
                <a:solidFill>
                  <a:srgbClr val="0770B1"/>
                </a:solidFill>
              </a:defRPr>
            </a:lvl1pPr>
          </a:lstStyle>
          <a:p>
            <a:endParaRPr lang="en-US" dirty="0"/>
          </a:p>
        </p:txBody>
      </p:sp>
      <p:sp>
        <p:nvSpPr>
          <p:cNvPr id="5" name="Footer Placeholder 4"/>
          <p:cNvSpPr>
            <a:spLocks noGrp="1"/>
          </p:cNvSpPr>
          <p:nvPr>
            <p:ph type="ftr" sz="quarter" idx="11"/>
          </p:nvPr>
        </p:nvSpPr>
        <p:spPr>
          <a:noFill/>
          <a:ln>
            <a:noFill/>
          </a:ln>
        </p:spPr>
        <p:txBody>
          <a:bodyPr/>
          <a:lstStyle>
            <a:lvl1pPr>
              <a:defRPr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12"/>
          </p:nvPr>
        </p:nvSpPr>
        <p:spPr>
          <a:noFill/>
          <a:ln>
            <a:noFill/>
          </a:ln>
        </p:spPr>
        <p:txBody>
          <a:bodyPr/>
          <a:lstStyle>
            <a:lvl1pPr>
              <a:defRPr b="0">
                <a:solidFill>
                  <a:srgbClr val="0770B1"/>
                </a:solidFill>
              </a:defRPr>
            </a:lvl1pPr>
          </a:lstStyle>
          <a:p>
            <a:fld id="{CB318F78-A315-46C9-8B3F-2431B4397D31}" type="slidenum">
              <a:rPr lang="en-US" smtClean="0"/>
              <a:t>‹#›</a:t>
            </a:fld>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1" y="120187"/>
            <a:ext cx="1441352" cy="1099017"/>
          </a:xfrm>
          <a:prstGeom prst="rect">
            <a:avLst/>
          </a:prstGeom>
        </p:spPr>
      </p:pic>
      <p:grpSp>
        <p:nvGrpSpPr>
          <p:cNvPr id="12" name="Group 11"/>
          <p:cNvGrpSpPr/>
          <p:nvPr/>
        </p:nvGrpSpPr>
        <p:grpSpPr>
          <a:xfrm>
            <a:off x="685800" y="1371604"/>
            <a:ext cx="3124200" cy="646331"/>
            <a:chOff x="685800" y="1347180"/>
            <a:chExt cx="3124200" cy="646331"/>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6" name="TextBox 15"/>
            <p:cNvSpPr txBox="1"/>
            <p:nvPr userDrawn="1"/>
          </p:nvSpPr>
          <p:spPr>
            <a:xfrm>
              <a:off x="1659246" y="1347180"/>
              <a:ext cx="2150754"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7" name="Straight Connector 16"/>
          <p:cNvCxnSpPr/>
          <p:nvPr/>
        </p:nvCxnSpPr>
        <p:spPr>
          <a:xfrm>
            <a:off x="685800" y="12954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30" name="Picture 6" descr="D:\Disk D\Work\projects n\Libre\ARMOuR\partners\partner-synyo-877-450x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8930" y="5263201"/>
            <a:ext cx="631914" cy="63191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Disk D\Work\projects n\Libre\ARMOuR\partners\partner-uom-879-450x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87337" y="5148289"/>
            <a:ext cx="869427" cy="8694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Disk D\Work\projects n\Libre\ARMOuR\partners\rug-web-49-450x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14001" y="5149715"/>
            <a:ext cx="944201" cy="94420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Disk D\Work\projects n\Libre\ARMOuR\partners\ministero-della-giustizia-577-450x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87420" y="52508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Disk D\Work\projects n\Libre\ARMOuR\partners\mnvia-112-450x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32401" y="5181602"/>
            <a:ext cx="791801" cy="79180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D:\Disk D\Work\projects n\Libre\ARMOuR\partners\partner-agenfor-878-450x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17348" y="5259888"/>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Disk D\Work\projects n\Libre\ARMOuR\partners\partner-fundea-875-450x0.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0206"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D:\Disk D\Work\projects n\Libre\ARMOuR\partners\partner-kemea-876-450x0.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72920"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5605055" y="5228128"/>
            <a:ext cx="763117" cy="76311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a:extLst>
              <a:ext uri="{FF2B5EF4-FFF2-40B4-BE49-F238E27FC236}">
                <a16:creationId xmlns:a16="http://schemas.microsoft.com/office/drawing/2014/main" id="{4BE1383E-B904-487F-BABE-39611D0FAF4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 y="10682"/>
            <a:ext cx="9158289" cy="6847318"/>
          </a:xfrm>
          <a:prstGeom prst="rect">
            <a:avLst/>
          </a:prstGeom>
        </p:spPr>
      </p:pic>
      <p:sp>
        <p:nvSpPr>
          <p:cNvPr id="24" name="Rectangle 12">
            <a:extLst>
              <a:ext uri="{FF2B5EF4-FFF2-40B4-BE49-F238E27FC236}">
                <a16:creationId xmlns:a16="http://schemas.microsoft.com/office/drawing/2014/main" id="{45739F1D-8007-4C57-9708-83CBF73EA3D5}"/>
              </a:ext>
            </a:extLst>
          </p:cNvPr>
          <p:cNvSpPr/>
          <p:nvPr userDrawn="1"/>
        </p:nvSpPr>
        <p:spPr>
          <a:xfrm>
            <a:off x="685800" y="0"/>
            <a:ext cx="1752600" cy="12192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13">
            <a:extLst>
              <a:ext uri="{FF2B5EF4-FFF2-40B4-BE49-F238E27FC236}">
                <a16:creationId xmlns:a16="http://schemas.microsoft.com/office/drawing/2014/main" id="{58E1F1C5-FFE1-4CF6-9186-6BD3808A9285}"/>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20845" y="120650"/>
            <a:ext cx="1282507" cy="977900"/>
          </a:xfrm>
          <a:prstGeom prst="rect">
            <a:avLst/>
          </a:prstGeom>
        </p:spPr>
      </p:pic>
    </p:spTree>
    <p:extLst>
      <p:ext uri="{BB962C8B-B14F-4D97-AF65-F5344CB8AC3E}">
        <p14:creationId xmlns:p14="http://schemas.microsoft.com/office/powerpoint/2010/main" val="2120887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
        <p:nvSpPr>
          <p:cNvPr id="2"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685800" y="2286000"/>
            <a:ext cx="7772400" cy="3733799"/>
          </a:xfrm>
          <a:solidFill>
            <a:schemeClr val="bg1"/>
          </a:solidFill>
          <a:effectLst/>
        </p:spPr>
        <p:txBody>
          <a:bodyPr>
            <a:normAutofit/>
          </a:bodyPr>
          <a:lstStyle>
            <a:lvl1pPr>
              <a:defRPr sz="2400">
                <a:solidFill>
                  <a:schemeClr val="tx1">
                    <a:lumMod val="75000"/>
                    <a:lumOff val="25000"/>
                  </a:schemeClr>
                </a:solidFill>
              </a:defRPr>
            </a:lvl1pPr>
          </a:lstStyle>
          <a:p>
            <a:pPr lvl="0"/>
            <a:r>
              <a:rPr lang="en-US" dirty="0"/>
              <a:t>Click to edit Master text styles</a:t>
            </a:r>
          </a:p>
        </p:txBody>
      </p:sp>
      <p:sp>
        <p:nvSpPr>
          <p:cNvPr id="14"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5"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6"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a:t>
            </a:fld>
            <a:endParaRPr lang="en-US" dirty="0"/>
          </a:p>
        </p:txBody>
      </p:sp>
      <p:cxnSp>
        <p:nvCxnSpPr>
          <p:cNvPr id="17" name="Straight Connector 16"/>
          <p:cNvCxnSpPr/>
          <p:nvPr/>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pic>
        <p:nvPicPr>
          <p:cNvPr id="11" name="Picture 12">
            <a:extLst>
              <a:ext uri="{FF2B5EF4-FFF2-40B4-BE49-F238E27FC236}">
                <a16:creationId xmlns:a16="http://schemas.microsoft.com/office/drawing/2014/main" id="{BEF9A148-621A-4BFF-A9F9-85FE4A4651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10682"/>
            <a:ext cx="9158289" cy="6847318"/>
          </a:xfrm>
          <a:prstGeom prst="rect">
            <a:avLst/>
          </a:prstGeom>
        </p:spPr>
      </p:pic>
      <p:sp>
        <p:nvSpPr>
          <p:cNvPr id="12" name="Rectangle 7">
            <a:extLst>
              <a:ext uri="{FF2B5EF4-FFF2-40B4-BE49-F238E27FC236}">
                <a16:creationId xmlns:a16="http://schemas.microsoft.com/office/drawing/2014/main" id="{43A640E6-098A-495F-BC76-21869F5A153C}"/>
              </a:ext>
            </a:extLst>
          </p:cNvPr>
          <p:cNvSpPr/>
          <p:nvPr userDrawn="1"/>
        </p:nvSpPr>
        <p:spPr>
          <a:xfrm>
            <a:off x="685800" y="0"/>
            <a:ext cx="1752600" cy="12192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8">
            <a:extLst>
              <a:ext uri="{FF2B5EF4-FFF2-40B4-BE49-F238E27FC236}">
                <a16:creationId xmlns:a16="http://schemas.microsoft.com/office/drawing/2014/main" id="{8C4579D3-34FB-4123-BF28-184F8EB475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845" y="120650"/>
            <a:ext cx="1282507" cy="977900"/>
          </a:xfrm>
          <a:prstGeom prst="rect">
            <a:avLst/>
          </a:prstGeom>
        </p:spPr>
      </p:pic>
    </p:spTree>
    <p:extLst>
      <p:ext uri="{BB962C8B-B14F-4D97-AF65-F5344CB8AC3E}">
        <p14:creationId xmlns:p14="http://schemas.microsoft.com/office/powerpoint/2010/main" val="3628815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6"/>
          <p:cNvSpPr>
            <a:spLocks noGrp="1"/>
          </p:cNvSpPr>
          <p:nvPr>
            <p:ph type="body" sz="quarter" idx="13"/>
          </p:nvPr>
        </p:nvSpPr>
        <p:spPr>
          <a:xfrm>
            <a:off x="685800" y="1447800"/>
            <a:ext cx="7772400" cy="4572000"/>
          </a:xfrm>
          <a:solidFill>
            <a:schemeClr val="bg1"/>
          </a:solidFill>
          <a:effectLst/>
        </p:spPr>
        <p:txBody>
          <a:bodyPr>
            <a:normAutofit/>
          </a:bodyPr>
          <a:lstStyle>
            <a:lvl1pPr>
              <a:defRPr sz="2400">
                <a:solidFill>
                  <a:schemeClr val="tx1">
                    <a:lumMod val="75000"/>
                    <a:lumOff val="25000"/>
                  </a:schemeClr>
                </a:solidFill>
              </a:defRPr>
            </a:lvl1pPr>
          </a:lstStyle>
          <a:p>
            <a:pPr lvl="0"/>
            <a:endParaRPr lang="en-US" dirty="0"/>
          </a:p>
        </p:txBody>
      </p:sp>
      <p:sp>
        <p:nvSpPr>
          <p:cNvPr id="10"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3"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4"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a:t>
            </a:fld>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pic>
        <p:nvPicPr>
          <p:cNvPr id="9" name="Picture 10">
            <a:extLst>
              <a:ext uri="{FF2B5EF4-FFF2-40B4-BE49-F238E27FC236}">
                <a16:creationId xmlns:a16="http://schemas.microsoft.com/office/drawing/2014/main" id="{A21CFC9B-5613-4533-B3FB-17A821350BD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10682"/>
            <a:ext cx="9158289" cy="6847318"/>
          </a:xfrm>
          <a:prstGeom prst="rect">
            <a:avLst/>
          </a:prstGeom>
        </p:spPr>
      </p:pic>
      <p:sp>
        <p:nvSpPr>
          <p:cNvPr id="11" name="Rectangle 7">
            <a:extLst>
              <a:ext uri="{FF2B5EF4-FFF2-40B4-BE49-F238E27FC236}">
                <a16:creationId xmlns:a16="http://schemas.microsoft.com/office/drawing/2014/main" id="{B8520442-0185-4B37-A81B-C4083E849DF2}"/>
              </a:ext>
            </a:extLst>
          </p:cNvPr>
          <p:cNvSpPr/>
          <p:nvPr userDrawn="1"/>
        </p:nvSpPr>
        <p:spPr>
          <a:xfrm>
            <a:off x="685800" y="0"/>
            <a:ext cx="1752600" cy="12192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8">
            <a:extLst>
              <a:ext uri="{FF2B5EF4-FFF2-40B4-BE49-F238E27FC236}">
                <a16:creationId xmlns:a16="http://schemas.microsoft.com/office/drawing/2014/main" id="{2E30FBB0-4F86-4ADB-A2AA-A6A3A5171C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845" y="120650"/>
            <a:ext cx="1282507" cy="977900"/>
          </a:xfrm>
          <a:prstGeom prst="rect">
            <a:avLst/>
          </a:prstGeom>
        </p:spPr>
      </p:pic>
    </p:spTree>
    <p:extLst>
      <p:ext uri="{BB962C8B-B14F-4D97-AF65-F5344CB8AC3E}">
        <p14:creationId xmlns:p14="http://schemas.microsoft.com/office/powerpoint/2010/main" val="1716158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8"/>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r>
              <a:rPr lang="en-US"/>
              <a:t>www.armourproject.eu</a:t>
            </a:r>
            <a:endParaRPr lang="en-US" dirty="0"/>
          </a:p>
        </p:txBody>
      </p:sp>
      <p:sp>
        <p:nvSpPr>
          <p:cNvPr id="11" name="Slide Number Placeholder 10"/>
          <p:cNvSpPr>
            <a:spLocks noGrp="1"/>
          </p:cNvSpPr>
          <p:nvPr>
            <p:ph type="sldNum" sz="quarter" idx="12"/>
          </p:nvPr>
        </p:nvSpPr>
        <p:spPr/>
        <p:txBody>
          <a:bodyPr/>
          <a:lstStyle/>
          <a:p>
            <a:fld id="{CB318F78-A315-46C9-8B3F-2431B4397D31}" type="slidenum">
              <a:rPr lang="en-US" smtClean="0"/>
              <a:t>‹#›</a:t>
            </a:fld>
            <a:endParaRPr lang="en-US" dirty="0"/>
          </a:p>
        </p:txBody>
      </p:sp>
      <p:sp>
        <p:nvSpPr>
          <p:cNvPr id="19" name="Picture Placeholder 6"/>
          <p:cNvSpPr>
            <a:spLocks noGrp="1"/>
          </p:cNvSpPr>
          <p:nvPr>
            <p:ph type="pic" sz="quarter" idx="13"/>
          </p:nvPr>
        </p:nvSpPr>
        <p:spPr>
          <a:xfrm>
            <a:off x="685800"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0" name="Text Placeholder 11"/>
          <p:cNvSpPr>
            <a:spLocks noGrp="1"/>
          </p:cNvSpPr>
          <p:nvPr>
            <p:ph type="body" sz="quarter" idx="15" hasCustomPrompt="1"/>
          </p:nvPr>
        </p:nvSpPr>
        <p:spPr>
          <a:xfrm>
            <a:off x="685800" y="5562600"/>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27" name="Picture Placeholder 6"/>
          <p:cNvSpPr>
            <a:spLocks noGrp="1"/>
          </p:cNvSpPr>
          <p:nvPr>
            <p:ph type="pic" sz="quarter" idx="16"/>
          </p:nvPr>
        </p:nvSpPr>
        <p:spPr>
          <a:xfrm>
            <a:off x="4636412"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8" name="Text Placeholder 11"/>
          <p:cNvSpPr>
            <a:spLocks noGrp="1"/>
          </p:cNvSpPr>
          <p:nvPr>
            <p:ph type="body" sz="quarter" idx="17" hasCustomPrompt="1"/>
          </p:nvPr>
        </p:nvSpPr>
        <p:spPr>
          <a:xfrm>
            <a:off x="4636412" y="5562601"/>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13"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8" name="Straight Connector 17"/>
          <p:cNvCxnSpPr/>
          <p:nvPr/>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2D4315B9-251F-4B73-B369-EE3EC4715B4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10682"/>
            <a:ext cx="9158289" cy="6847318"/>
          </a:xfrm>
          <a:prstGeom prst="rect">
            <a:avLst/>
          </a:prstGeom>
        </p:spPr>
      </p:pic>
      <p:sp>
        <p:nvSpPr>
          <p:cNvPr id="15" name="Rectangle 14">
            <a:extLst>
              <a:ext uri="{FF2B5EF4-FFF2-40B4-BE49-F238E27FC236}">
                <a16:creationId xmlns:a16="http://schemas.microsoft.com/office/drawing/2014/main" id="{5E80BB00-72DD-4C26-90DB-70374F1491F0}"/>
              </a:ext>
            </a:extLst>
          </p:cNvPr>
          <p:cNvSpPr/>
          <p:nvPr userDrawn="1"/>
        </p:nvSpPr>
        <p:spPr>
          <a:xfrm>
            <a:off x="685800" y="0"/>
            <a:ext cx="1752600" cy="12192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880BC06E-191F-4E3F-A734-135EB920CA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845" y="120650"/>
            <a:ext cx="1282507" cy="977900"/>
          </a:xfrm>
          <a:prstGeom prst="rect">
            <a:avLst/>
          </a:prstGeom>
        </p:spPr>
      </p:pic>
    </p:spTree>
    <p:extLst>
      <p:ext uri="{BB962C8B-B14F-4D97-AF65-F5344CB8AC3E}">
        <p14:creationId xmlns:p14="http://schemas.microsoft.com/office/powerpoint/2010/main" val="884202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www.armourproject.eu</a:t>
            </a:r>
            <a:endParaRPr lang="en-US" dirty="0"/>
          </a:p>
        </p:txBody>
      </p:sp>
      <p:sp>
        <p:nvSpPr>
          <p:cNvPr id="7" name="Slide Number Placeholder 6"/>
          <p:cNvSpPr>
            <a:spLocks noGrp="1"/>
          </p:cNvSpPr>
          <p:nvPr>
            <p:ph type="sldNum" sz="quarter" idx="12"/>
          </p:nvPr>
        </p:nvSpPr>
        <p:spPr/>
        <p:txBody>
          <a:bodyPr/>
          <a:lstStyle/>
          <a:p>
            <a:fld id="{CB318F78-A315-46C9-8B3F-2431B4397D31}" type="slidenum">
              <a:rPr lang="en-US" smtClean="0"/>
              <a:t>‹#›</a:t>
            </a:fld>
            <a:endParaRPr lang="en-US" dirty="0"/>
          </a:p>
        </p:txBody>
      </p:sp>
      <p:sp>
        <p:nvSpPr>
          <p:cNvPr id="15" name="Picture Placeholder 14"/>
          <p:cNvSpPr>
            <a:spLocks noGrp="1"/>
          </p:cNvSpPr>
          <p:nvPr>
            <p:ph type="pic" sz="quarter" idx="13"/>
          </p:nvPr>
        </p:nvSpPr>
        <p:spPr>
          <a:xfrm>
            <a:off x="685800" y="1447800"/>
            <a:ext cx="7772400" cy="3581400"/>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pic>
        <p:nvPicPr>
          <p:cNvPr id="11" name="Picture 13">
            <a:extLst>
              <a:ext uri="{FF2B5EF4-FFF2-40B4-BE49-F238E27FC236}">
                <a16:creationId xmlns:a16="http://schemas.microsoft.com/office/drawing/2014/main" id="{36E1DC5A-5082-46E1-9D17-A44B6D8C2E0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10682"/>
            <a:ext cx="9158289" cy="6847318"/>
          </a:xfrm>
          <a:prstGeom prst="rect">
            <a:avLst/>
          </a:prstGeom>
        </p:spPr>
      </p:pic>
      <p:sp>
        <p:nvSpPr>
          <p:cNvPr id="12" name="Rectangle 10">
            <a:extLst>
              <a:ext uri="{FF2B5EF4-FFF2-40B4-BE49-F238E27FC236}">
                <a16:creationId xmlns:a16="http://schemas.microsoft.com/office/drawing/2014/main" id="{FE2B3CB4-623A-476A-9160-5D9B654FBE73}"/>
              </a:ext>
            </a:extLst>
          </p:cNvPr>
          <p:cNvSpPr/>
          <p:nvPr userDrawn="1"/>
        </p:nvSpPr>
        <p:spPr>
          <a:xfrm>
            <a:off x="685800" y="0"/>
            <a:ext cx="1752600" cy="12192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1">
            <a:extLst>
              <a:ext uri="{FF2B5EF4-FFF2-40B4-BE49-F238E27FC236}">
                <a16:creationId xmlns:a16="http://schemas.microsoft.com/office/drawing/2014/main" id="{9928B625-B444-4114-A505-47D799B1F3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845" y="120650"/>
            <a:ext cx="1282507" cy="977900"/>
          </a:xfrm>
          <a:prstGeom prst="rect">
            <a:avLst/>
          </a:prstGeom>
        </p:spPr>
      </p:pic>
    </p:spTree>
    <p:extLst>
      <p:ext uri="{BB962C8B-B14F-4D97-AF65-F5344CB8AC3E}">
        <p14:creationId xmlns:p14="http://schemas.microsoft.com/office/powerpoint/2010/main" val="1923578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www.armourproject.eu</a:t>
            </a:r>
            <a:endParaRPr lang="en-US" dirty="0"/>
          </a:p>
        </p:txBody>
      </p:sp>
      <p:sp>
        <p:nvSpPr>
          <p:cNvPr id="7" name="Slide Number Placeholder 6"/>
          <p:cNvSpPr>
            <a:spLocks noGrp="1"/>
          </p:cNvSpPr>
          <p:nvPr>
            <p:ph type="sldNum" sz="quarter" idx="12"/>
          </p:nvPr>
        </p:nvSpPr>
        <p:spPr/>
        <p:txBody>
          <a:bodyPr/>
          <a:lstStyle/>
          <a:p>
            <a:fld id="{CB318F78-A315-46C9-8B3F-2431B4397D31}" type="slidenum">
              <a:rPr lang="en-US" smtClean="0"/>
              <a:t>‹#›</a:t>
            </a:fld>
            <a:endParaRPr lang="en-US" dirty="0"/>
          </a:p>
        </p:txBody>
      </p:sp>
      <p:sp>
        <p:nvSpPr>
          <p:cNvPr id="13" name="Media Placeholder 7"/>
          <p:cNvSpPr>
            <a:spLocks noGrp="1"/>
          </p:cNvSpPr>
          <p:nvPr>
            <p:ph type="media" sz="quarter" idx="14"/>
          </p:nvPr>
        </p:nvSpPr>
        <p:spPr>
          <a:xfrm>
            <a:off x="685800" y="1447800"/>
            <a:ext cx="7772400" cy="3581400"/>
          </a:xfrm>
          <a:solidFill>
            <a:schemeClr val="bg1">
              <a:lumMod val="95000"/>
            </a:schemeClr>
          </a:solidFill>
          <a:ln>
            <a:solidFill>
              <a:schemeClr val="bg1"/>
            </a:solidFill>
          </a:ln>
        </p:spPr>
        <p:txBody>
          <a:bodyPr/>
          <a:lstStyle>
            <a:lvl1pPr>
              <a:defRPr>
                <a:solidFill>
                  <a:schemeClr val="tx1">
                    <a:lumMod val="50000"/>
                    <a:lumOff val="50000"/>
                  </a:schemeClr>
                </a:solidFill>
              </a:defRPr>
            </a:lvl1pPr>
          </a:lstStyle>
          <a:p>
            <a:endParaRPr lang="en-US"/>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pic>
        <p:nvPicPr>
          <p:cNvPr id="11" name="Picture 13">
            <a:extLst>
              <a:ext uri="{FF2B5EF4-FFF2-40B4-BE49-F238E27FC236}">
                <a16:creationId xmlns:a16="http://schemas.microsoft.com/office/drawing/2014/main" id="{96F237F3-4F3A-4F04-99AF-3CDC95ADA17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10682"/>
            <a:ext cx="9158289" cy="6847318"/>
          </a:xfrm>
          <a:prstGeom prst="rect">
            <a:avLst/>
          </a:prstGeom>
        </p:spPr>
      </p:pic>
      <p:sp>
        <p:nvSpPr>
          <p:cNvPr id="12" name="Rectangle 10">
            <a:extLst>
              <a:ext uri="{FF2B5EF4-FFF2-40B4-BE49-F238E27FC236}">
                <a16:creationId xmlns:a16="http://schemas.microsoft.com/office/drawing/2014/main" id="{30B6BB4E-3BFF-4B2E-8722-1478C3C6A150}"/>
              </a:ext>
            </a:extLst>
          </p:cNvPr>
          <p:cNvSpPr/>
          <p:nvPr userDrawn="1"/>
        </p:nvSpPr>
        <p:spPr>
          <a:xfrm>
            <a:off x="685800" y="0"/>
            <a:ext cx="1752600" cy="12192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1">
            <a:extLst>
              <a:ext uri="{FF2B5EF4-FFF2-40B4-BE49-F238E27FC236}">
                <a16:creationId xmlns:a16="http://schemas.microsoft.com/office/drawing/2014/main" id="{D3F17DE7-1F6B-4B21-A62F-4D0C0833308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845" y="120650"/>
            <a:ext cx="1282507" cy="977900"/>
          </a:xfrm>
          <a:prstGeom prst="rect">
            <a:avLst/>
          </a:prstGeom>
        </p:spPr>
      </p:pic>
    </p:spTree>
    <p:extLst>
      <p:ext uri="{BB962C8B-B14F-4D97-AF65-F5344CB8AC3E}">
        <p14:creationId xmlns:p14="http://schemas.microsoft.com/office/powerpoint/2010/main" val="24476252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1447800"/>
            <a:ext cx="7772400" cy="685800"/>
          </a:xfrm>
          <a:noFill/>
          <a:effectLst>
            <a:reflection blurRad="6350" stA="52000" endA="300" endPos="35000" dir="5400000" sy="-100000" algn="bl" rotWithShape="0"/>
          </a:effectLst>
        </p:spPr>
        <p:txBody>
          <a:bodyPr>
            <a:normAutofit/>
          </a:bodyPr>
          <a:lstStyle>
            <a:lvl1pPr algn="l">
              <a:defRPr sz="3200">
                <a:solidFill>
                  <a:srgbClr val="0770B1"/>
                </a:solidFill>
              </a:defRPr>
            </a:lvl1pPr>
          </a:lstStyle>
          <a:p>
            <a:r>
              <a:rPr lang="en-US" dirty="0"/>
              <a:t>Click to edit Master title style</a:t>
            </a:r>
          </a:p>
        </p:txBody>
      </p:sp>
      <p:sp>
        <p:nvSpPr>
          <p:cNvPr id="4" name="Content Placeholder 3"/>
          <p:cNvSpPr>
            <a:spLocks noGrp="1"/>
          </p:cNvSpPr>
          <p:nvPr>
            <p:ph sz="half" idx="2"/>
          </p:nvPr>
        </p:nvSpPr>
        <p:spPr>
          <a:xfrm>
            <a:off x="685800" y="2971803"/>
            <a:ext cx="3811588"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45027" y="2286000"/>
            <a:ext cx="3813175" cy="639762"/>
          </a:xfrm>
          <a:solidFill>
            <a:schemeClr val="bg1">
              <a:lumMod val="65000"/>
              <a:alpha val="70000"/>
            </a:schemeClr>
          </a:solidFill>
        </p:spPr>
        <p:txBody>
          <a:bodyPr anchor="b">
            <a:norm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Text Placeholder 2"/>
          <p:cNvSpPr>
            <a:spLocks noGrp="1"/>
          </p:cNvSpPr>
          <p:nvPr>
            <p:ph type="body" idx="1"/>
          </p:nvPr>
        </p:nvSpPr>
        <p:spPr>
          <a:xfrm>
            <a:off x="685800" y="2286000"/>
            <a:ext cx="3811588" cy="639762"/>
          </a:xfrm>
          <a:solidFill>
            <a:schemeClr val="bg1">
              <a:lumMod val="65000"/>
              <a:alpha val="70000"/>
            </a:schemeClr>
          </a:solidFill>
        </p:spPr>
        <p:txBody>
          <a:bodyPr anchor="b">
            <a:no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971803"/>
            <a:ext cx="3813175"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www.armourproject.eu</a:t>
            </a:r>
            <a:endParaRPr lang="en-US" dirty="0"/>
          </a:p>
        </p:txBody>
      </p:sp>
      <p:sp>
        <p:nvSpPr>
          <p:cNvPr id="9" name="Slide Number Placeholder 8"/>
          <p:cNvSpPr>
            <a:spLocks noGrp="1"/>
          </p:cNvSpPr>
          <p:nvPr>
            <p:ph type="sldNum" sz="quarter" idx="12"/>
          </p:nvPr>
        </p:nvSpPr>
        <p:spPr/>
        <p:txBody>
          <a:bodyPr/>
          <a:lstStyle/>
          <a:p>
            <a:fld id="{CB318F78-A315-46C9-8B3F-2431B4397D31}" type="slidenum">
              <a:rPr lang="en-US" smtClean="0"/>
              <a:t>‹#›</a:t>
            </a:fld>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5" name="Straight Connector 14"/>
          <p:cNvCxnSpPr/>
          <p:nvPr/>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6DDA23F-4E1A-44CC-B195-1CB46E6877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10682"/>
            <a:ext cx="9158289" cy="6847318"/>
          </a:xfrm>
          <a:prstGeom prst="rect">
            <a:avLst/>
          </a:prstGeom>
        </p:spPr>
      </p:pic>
      <p:sp>
        <p:nvSpPr>
          <p:cNvPr id="16" name="Rectangle 10">
            <a:extLst>
              <a:ext uri="{FF2B5EF4-FFF2-40B4-BE49-F238E27FC236}">
                <a16:creationId xmlns:a16="http://schemas.microsoft.com/office/drawing/2014/main" id="{C282D06D-0F9B-48D0-B96F-29DE936FB341}"/>
              </a:ext>
            </a:extLst>
          </p:cNvPr>
          <p:cNvSpPr/>
          <p:nvPr userDrawn="1"/>
        </p:nvSpPr>
        <p:spPr>
          <a:xfrm>
            <a:off x="685800" y="0"/>
            <a:ext cx="1752600" cy="12192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1">
            <a:extLst>
              <a:ext uri="{FF2B5EF4-FFF2-40B4-BE49-F238E27FC236}">
                <a16:creationId xmlns:a16="http://schemas.microsoft.com/office/drawing/2014/main" id="{8204DAF8-0185-4AAA-8F70-4590DB7101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845" y="120650"/>
            <a:ext cx="1282507" cy="977900"/>
          </a:xfrm>
          <a:prstGeom prst="rect">
            <a:avLst/>
          </a:prstGeom>
        </p:spPr>
      </p:pic>
    </p:spTree>
    <p:extLst>
      <p:ext uri="{BB962C8B-B14F-4D97-AF65-F5344CB8AC3E}">
        <p14:creationId xmlns:p14="http://schemas.microsoft.com/office/powerpoint/2010/main" val="309297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2" y="1447800"/>
            <a:ext cx="2779713" cy="1066800"/>
          </a:xfrm>
          <a:noFill/>
        </p:spPr>
        <p:txBody>
          <a:bodyPr anchor="b">
            <a:noAutofit/>
          </a:bodyPr>
          <a:lstStyle>
            <a:lvl1pPr algn="l">
              <a:defRPr sz="2800" b="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3575050" y="1447800"/>
            <a:ext cx="4883150" cy="4678363"/>
          </a:xfrm>
          <a:solidFill>
            <a:schemeClr val="bg1">
              <a:alpha val="90000"/>
            </a:schemeClr>
          </a:solidFill>
          <a:effectLst/>
        </p:spPr>
        <p:txBody>
          <a:bodyPr/>
          <a:lstStyle>
            <a:lvl1pPr>
              <a:defRPr sz="2800">
                <a:solidFill>
                  <a:schemeClr val="tx1">
                    <a:lumMod val="75000"/>
                    <a:lumOff val="2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600">
                <a:solidFill>
                  <a:schemeClr val="tx1">
                    <a:lumMod val="85000"/>
                    <a:lumOff val="15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802" y="2667004"/>
            <a:ext cx="2779713" cy="3459163"/>
          </a:xfrm>
          <a:solidFill>
            <a:schemeClr val="bg1">
              <a:alpha val="90000"/>
            </a:schemeClr>
          </a:solidFill>
          <a:effectLst/>
        </p:spPr>
        <p:txBody>
          <a:bodyPr>
            <a:normAutofit/>
          </a:bodyPr>
          <a:lstStyle>
            <a:lvl1pPr marL="0" indent="0">
              <a:buNone/>
              <a:defRPr sz="1600">
                <a:solidFill>
                  <a:schemeClr val="tx1">
                    <a:lumMod val="85000"/>
                    <a:lumOff val="1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www.armourproject.eu</a:t>
            </a:r>
            <a:endParaRPr lang="en-US" dirty="0"/>
          </a:p>
        </p:txBody>
      </p:sp>
      <p:sp>
        <p:nvSpPr>
          <p:cNvPr id="7" name="Slide Number Placeholder 6"/>
          <p:cNvSpPr>
            <a:spLocks noGrp="1"/>
          </p:cNvSpPr>
          <p:nvPr>
            <p:ph type="sldNum" sz="quarter" idx="12"/>
          </p:nvPr>
        </p:nvSpPr>
        <p:spPr/>
        <p:txBody>
          <a:bodyPr/>
          <a:lstStyle/>
          <a:p>
            <a:fld id="{CB318F78-A315-46C9-8B3F-2431B4397D31}" type="slidenum">
              <a:rPr lang="en-US" smtClean="0"/>
              <a:t>‹#›</a:t>
            </a:fld>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4" name="Straight Connector 13"/>
          <p:cNvCxnSpPr/>
          <p:nvPr/>
        </p:nvCxnSpPr>
        <p:spPr>
          <a:xfrm>
            <a:off x="685800" y="2514600"/>
            <a:ext cx="27432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pic>
        <p:nvPicPr>
          <p:cNvPr id="13" name="Picture 11">
            <a:extLst>
              <a:ext uri="{FF2B5EF4-FFF2-40B4-BE49-F238E27FC236}">
                <a16:creationId xmlns:a16="http://schemas.microsoft.com/office/drawing/2014/main" id="{CEC98A84-E6BA-40B0-9EB5-A80750678C7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10682"/>
            <a:ext cx="9158289" cy="6847318"/>
          </a:xfrm>
          <a:prstGeom prst="rect">
            <a:avLst/>
          </a:prstGeom>
        </p:spPr>
      </p:pic>
      <p:sp>
        <p:nvSpPr>
          <p:cNvPr id="15" name="Rectangle 8">
            <a:extLst>
              <a:ext uri="{FF2B5EF4-FFF2-40B4-BE49-F238E27FC236}">
                <a16:creationId xmlns:a16="http://schemas.microsoft.com/office/drawing/2014/main" id="{7044357D-598A-4260-88F2-2882159E8953}"/>
              </a:ext>
            </a:extLst>
          </p:cNvPr>
          <p:cNvSpPr/>
          <p:nvPr userDrawn="1"/>
        </p:nvSpPr>
        <p:spPr>
          <a:xfrm>
            <a:off x="685800" y="0"/>
            <a:ext cx="1752600" cy="12192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9">
            <a:extLst>
              <a:ext uri="{FF2B5EF4-FFF2-40B4-BE49-F238E27FC236}">
                <a16:creationId xmlns:a16="http://schemas.microsoft.com/office/drawing/2014/main" id="{0EA251B3-AD0A-4331-B5DE-8AEBAF1BF7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845" y="120650"/>
            <a:ext cx="1282507" cy="977900"/>
          </a:xfrm>
          <a:prstGeom prst="rect">
            <a:avLst/>
          </a:prstGeom>
        </p:spPr>
      </p:pic>
    </p:spTree>
    <p:extLst>
      <p:ext uri="{BB962C8B-B14F-4D97-AF65-F5344CB8AC3E}">
        <p14:creationId xmlns:p14="http://schemas.microsoft.com/office/powerpoint/2010/main" val="41564370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1" y="1676400"/>
            <a:ext cx="1618196" cy="1233858"/>
          </a:xfrm>
          <a:prstGeom prst="rect">
            <a:avLst/>
          </a:prstGeom>
        </p:spPr>
      </p:pic>
      <p:sp>
        <p:nvSpPr>
          <p:cNvPr id="6" name="Footer Placeholder 5"/>
          <p:cNvSpPr>
            <a:spLocks noGrp="1"/>
          </p:cNvSpPr>
          <p:nvPr>
            <p:ph type="ftr" sz="quarter" idx="11"/>
          </p:nvPr>
        </p:nvSpPr>
        <p:spPr>
          <a:xfrm>
            <a:off x="3513117" y="4724404"/>
            <a:ext cx="2133600" cy="365125"/>
          </a:xfrm>
        </p:spPr>
        <p:txBody>
          <a:bodyPr/>
          <a:lstStyle/>
          <a:p>
            <a:r>
              <a:rPr lang="en-US"/>
              <a:t>www.armourproject.eu</a:t>
            </a:r>
            <a:endParaRPr lang="en-US" dirty="0"/>
          </a:p>
        </p:txBody>
      </p:sp>
      <p:sp>
        <p:nvSpPr>
          <p:cNvPr id="11" name="Text Placeholder 2"/>
          <p:cNvSpPr>
            <a:spLocks noGrp="1"/>
          </p:cNvSpPr>
          <p:nvPr>
            <p:ph type="body" sz="quarter" idx="13" hasCustomPrompt="1"/>
          </p:nvPr>
        </p:nvSpPr>
        <p:spPr>
          <a:xfrm>
            <a:off x="1752602" y="3378201"/>
            <a:ext cx="5854699" cy="736600"/>
          </a:xfrm>
        </p:spPr>
        <p:txBody>
          <a:bodyPr>
            <a:noAutofit/>
          </a:bodyPr>
          <a:lstStyle>
            <a:lvl1pPr marL="0" indent="0">
              <a:buNone/>
              <a:defRPr sz="2800" baseline="0">
                <a:solidFill>
                  <a:srgbClr val="0770B1"/>
                </a:solidFill>
              </a:defRPr>
            </a:lvl1pPr>
          </a:lstStyle>
          <a:p>
            <a:pPr lvl="0"/>
            <a:r>
              <a:rPr lang="en-US" dirty="0"/>
              <a:t>Add text here………………………………………</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a:extLst>
              <a:ext uri="{FF2B5EF4-FFF2-40B4-BE49-F238E27FC236}">
                <a16:creationId xmlns:a16="http://schemas.microsoft.com/office/drawing/2014/main" id="{5F543541-589E-45A4-AD0C-82B96506CFDA}"/>
              </a:ext>
            </a:extLst>
          </p:cNvPr>
          <p:cNvPicPr>
            <a:picLocks noChangeAspect="1"/>
          </p:cNvPicPr>
          <p:nvPr userDrawn="1"/>
        </p:nvPicPr>
        <p:blipFill>
          <a:blip r:embed="rId5" cstate="print">
            <a:extLst>
              <a:ext uri="{BEBA8EAE-BF5A-486C-A8C5-ECC9F3942E4B}">
                <a14:imgProps xmlns:a14="http://schemas.microsoft.com/office/drawing/2010/main">
                  <a14:imgLayer r:embed="rId6">
                    <a14:imgEffect>
                      <a14:brightnessContrast bright="13000" contrast="25000"/>
                    </a14:imgEffect>
                  </a14:imgLayer>
                </a14:imgProps>
              </a:ext>
              <a:ext uri="{28A0092B-C50C-407E-A947-70E740481C1C}">
                <a14:useLocalDpi xmlns:a14="http://schemas.microsoft.com/office/drawing/2010/main" val="0"/>
              </a:ext>
            </a:extLst>
          </a:blip>
          <a:stretch>
            <a:fillRect/>
          </a:stretch>
        </p:blipFill>
        <p:spPr>
          <a:xfrm>
            <a:off x="0" y="0"/>
            <a:ext cx="9172576" cy="6858000"/>
          </a:xfrm>
          <a:prstGeom prst="rect">
            <a:avLst/>
          </a:prstGeom>
        </p:spPr>
      </p:pic>
      <p:pic>
        <p:nvPicPr>
          <p:cNvPr id="12" name="Picture 11">
            <a:extLst>
              <a:ext uri="{FF2B5EF4-FFF2-40B4-BE49-F238E27FC236}">
                <a16:creationId xmlns:a16="http://schemas.microsoft.com/office/drawing/2014/main" id="{10C5EB71-1F59-4088-A399-384FA4D9D17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76152" y="1752600"/>
            <a:ext cx="1320519" cy="1038758"/>
          </a:xfrm>
          <a:prstGeom prst="rect">
            <a:avLst/>
          </a:prstGeom>
        </p:spPr>
      </p:pic>
    </p:spTree>
    <p:extLst>
      <p:ext uri="{BB962C8B-B14F-4D97-AF65-F5344CB8AC3E}">
        <p14:creationId xmlns:p14="http://schemas.microsoft.com/office/powerpoint/2010/main" val="514468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0682"/>
            <a:ext cx="9158289" cy="6847318"/>
          </a:xfrm>
          <a:prstGeom prst="rect">
            <a:avLst/>
          </a:prstGeom>
        </p:spPr>
      </p:pic>
      <p:sp>
        <p:nvSpPr>
          <p:cNvPr id="2" name="Title 1"/>
          <p:cNvSpPr>
            <a:spLocks noGrp="1"/>
          </p:cNvSpPr>
          <p:nvPr>
            <p:ph type="ctrTitle"/>
          </p:nvPr>
        </p:nvSpPr>
        <p:spPr>
          <a:xfrm>
            <a:off x="685800" y="2111375"/>
            <a:ext cx="7772400" cy="1470025"/>
          </a:xfrm>
          <a:solidFill>
            <a:srgbClr val="0770B1">
              <a:alpha val="75000"/>
            </a:srgbClr>
          </a:solidFill>
          <a:effectLst/>
        </p:spPr>
        <p:txBody>
          <a:bodyPr>
            <a:normAutofit/>
          </a:bodyPr>
          <a:lstStyle>
            <a:lvl1pPr>
              <a:defRPr lang="en-US" sz="4000" b="0" dirty="0">
                <a:solidFill>
                  <a:schemeClr val="bg1"/>
                </a:solidFill>
                <a:latin typeface="+mj-lt"/>
                <a:ea typeface="Verdana" pitchFamily="34" charset="0"/>
                <a:cs typeface="Verdana" pitchFamily="34" charset="0"/>
              </a:defRPr>
            </a:lvl1pPr>
          </a:lstStyle>
          <a:p>
            <a:endParaRPr lang="en-US" dirty="0"/>
          </a:p>
        </p:txBody>
      </p:sp>
      <p:sp>
        <p:nvSpPr>
          <p:cNvPr id="3" name="Subtitle 2"/>
          <p:cNvSpPr>
            <a:spLocks noGrp="1"/>
          </p:cNvSpPr>
          <p:nvPr>
            <p:ph type="subTitle" idx="1"/>
          </p:nvPr>
        </p:nvSpPr>
        <p:spPr>
          <a:xfrm>
            <a:off x="685800" y="3733800"/>
            <a:ext cx="7772400" cy="1219200"/>
          </a:xfrm>
          <a:solidFill>
            <a:schemeClr val="bg1">
              <a:alpha val="90000"/>
            </a:schemeClr>
          </a:solidFill>
          <a:effectLst/>
        </p:spPr>
        <p:txBody>
          <a:bodyPr>
            <a:normAutofit/>
          </a:bodyPr>
          <a:lstStyle>
            <a:lvl1pPr marL="0" indent="0" algn="ctr">
              <a:buNone/>
              <a:defRPr sz="2400" b="0">
                <a:solidFill>
                  <a:schemeClr val="tx1">
                    <a:lumMod val="75000"/>
                    <a:lumOff val="25000"/>
                  </a:schemeClr>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85800" y="6356350"/>
            <a:ext cx="1905000" cy="365125"/>
          </a:xfrm>
        </p:spPr>
        <p:txBody>
          <a:bodyPr/>
          <a:lstStyle/>
          <a:p>
            <a:endParaRPr lang="en-US" dirty="0"/>
          </a:p>
        </p:txBody>
      </p:sp>
      <p:sp>
        <p:nvSpPr>
          <p:cNvPr id="5" name="Footer Placeholder 4"/>
          <p:cNvSpPr>
            <a:spLocks noGrp="1"/>
          </p:cNvSpPr>
          <p:nvPr>
            <p:ph type="ftr" sz="quarter" idx="11"/>
          </p:nvPr>
        </p:nvSpPr>
        <p:spPr/>
        <p:txBody>
          <a:bodyPr/>
          <a:lstStyle/>
          <a:p>
            <a:r>
              <a:rPr lang="en-US" dirty="0"/>
              <a:t>www.armourproject.eu</a:t>
            </a:r>
          </a:p>
        </p:txBody>
      </p:sp>
      <p:sp>
        <p:nvSpPr>
          <p:cNvPr id="6" name="Slide Number Placeholder 5"/>
          <p:cNvSpPr>
            <a:spLocks noGrp="1"/>
          </p:cNvSpPr>
          <p:nvPr>
            <p:ph type="sldNum" sz="quarter" idx="12"/>
          </p:nvPr>
        </p:nvSpPr>
        <p:spPr/>
        <p:txBody>
          <a:bodyPr/>
          <a:lstStyle/>
          <a:p>
            <a:fld id="{CB318F78-A315-46C9-8B3F-2431B4397D31}" type="slidenum">
              <a:rPr lang="en-US" smtClean="0"/>
              <a:t>‹#›</a:t>
            </a:fld>
            <a:endParaRPr lang="en-US" dirty="0"/>
          </a:p>
        </p:txBody>
      </p:sp>
      <p:sp>
        <p:nvSpPr>
          <p:cNvPr id="13" name="Rectangle 12"/>
          <p:cNvSpPr/>
          <p:nvPr userDrawn="1"/>
        </p:nvSpPr>
        <p:spPr>
          <a:xfrm>
            <a:off x="685800" y="0"/>
            <a:ext cx="1752600" cy="12192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845" y="120650"/>
            <a:ext cx="1282507" cy="977900"/>
          </a:xfrm>
          <a:prstGeom prst="rect">
            <a:avLst/>
          </a:prstGeom>
        </p:spPr>
      </p:pic>
    </p:spTree>
    <p:extLst>
      <p:ext uri="{BB962C8B-B14F-4D97-AF65-F5344CB8AC3E}">
        <p14:creationId xmlns:p14="http://schemas.microsoft.com/office/powerpoint/2010/main" val="691565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3000" contrast="25000"/>
                    </a14:imgEffect>
                  </a14:imgLayer>
                </a14:imgProps>
              </a:ext>
              <a:ext uri="{28A0092B-C50C-407E-A947-70E740481C1C}">
                <a14:useLocalDpi xmlns:a14="http://schemas.microsoft.com/office/drawing/2010/main" val="0"/>
              </a:ext>
            </a:extLst>
          </a:blip>
          <a:stretch>
            <a:fillRect/>
          </a:stretch>
        </p:blipFill>
        <p:spPr>
          <a:xfrm>
            <a:off x="0" y="0"/>
            <a:ext cx="9172576" cy="6858000"/>
          </a:xfrm>
          <a:prstGeom prst="rect">
            <a:avLst/>
          </a:prstGeom>
        </p:spPr>
      </p:pic>
      <p:sp>
        <p:nvSpPr>
          <p:cNvPr id="8" name="Rectangle 7"/>
          <p:cNvSpPr/>
          <p:nvPr userDrawn="1"/>
        </p:nvSpPr>
        <p:spPr>
          <a:xfrm>
            <a:off x="685800" y="0"/>
            <a:ext cx="1752600" cy="1219200"/>
          </a:xfrm>
          <a:prstGeom prst="rect">
            <a:avLst/>
          </a:prstGeom>
          <a:solidFill>
            <a:schemeClr val="bg1">
              <a:alpha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0845" y="120650"/>
            <a:ext cx="1282507" cy="977900"/>
          </a:xfrm>
          <a:prstGeom prst="rect">
            <a:avLst/>
          </a:prstGeom>
        </p:spPr>
      </p:pic>
      <p:sp>
        <p:nvSpPr>
          <p:cNvPr id="2" name="Title 1"/>
          <p:cNvSpPr>
            <a:spLocks noGrp="1"/>
          </p:cNvSpPr>
          <p:nvPr>
            <p:ph type="title"/>
          </p:nvPr>
        </p:nvSpPr>
        <p:spPr>
          <a:xfrm>
            <a:off x="685800" y="1447800"/>
            <a:ext cx="7772400" cy="685800"/>
          </a:xfrm>
          <a:solidFill>
            <a:schemeClr val="bg1">
              <a:lumMod val="95000"/>
              <a:alpha val="40000"/>
            </a:schemeClr>
          </a:solidFill>
          <a:effectLst>
            <a:reflection blurRad="6350" stA="50000" endA="300" endPos="55000" dir="5400000" sy="-100000" algn="bl" rotWithShape="0"/>
          </a:effectLst>
        </p:spPr>
        <p:txBody>
          <a:bodyPr>
            <a:normAutofit/>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idx="1" hasCustomPrompt="1"/>
          </p:nvPr>
        </p:nvSpPr>
        <p:spPr>
          <a:xfrm>
            <a:off x="685799" y="2286000"/>
            <a:ext cx="7772400" cy="3733800"/>
          </a:xfrm>
          <a:solidFill>
            <a:schemeClr val="bg1"/>
          </a:solidFill>
          <a:effectLst>
            <a:reflection blurRad="6350" stA="52000" endA="300" endPos="21000" dir="5400000" sy="-100000" algn="bl" rotWithShape="0"/>
          </a:effectLst>
        </p:spPr>
        <p:txBody>
          <a:bodyPr>
            <a:normAutofit/>
          </a:bodyPr>
          <a:lstStyle>
            <a:lvl1pPr>
              <a:defRPr sz="2400">
                <a:solidFill>
                  <a:schemeClr val="tx1">
                    <a:lumMod val="75000"/>
                    <a:lumOff val="25000"/>
                  </a:schemeClr>
                </a:solidFill>
              </a:defRPr>
            </a:lvl1pPr>
          </a:lstStyle>
          <a:p>
            <a:pPr lvl="0"/>
            <a:r>
              <a:rPr lang="en-US" dirty="0"/>
              <a:t>Click to edit Master text styles                      </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www.armourproject.eu</a:t>
            </a:r>
          </a:p>
        </p:txBody>
      </p:sp>
      <p:sp>
        <p:nvSpPr>
          <p:cNvPr id="6" name="Slide Number Placeholder 5"/>
          <p:cNvSpPr>
            <a:spLocks noGrp="1"/>
          </p:cNvSpPr>
          <p:nvPr>
            <p:ph type="sldNum" sz="quarter" idx="12"/>
          </p:nvPr>
        </p:nvSpPr>
        <p:spPr/>
        <p:txBody>
          <a:bodyPr/>
          <a:lstStyle/>
          <a:p>
            <a:fld id="{CB318F78-A315-46C9-8B3F-2431B4397D31}" type="slidenum">
              <a:rPr lang="en-US" smtClean="0"/>
              <a:t>‹#›</a:t>
            </a:fld>
            <a:endParaRPr lang="en-US" dirty="0"/>
          </a:p>
        </p:txBody>
      </p:sp>
    </p:spTree>
    <p:extLst>
      <p:ext uri="{BB962C8B-B14F-4D97-AF65-F5344CB8AC3E}">
        <p14:creationId xmlns:p14="http://schemas.microsoft.com/office/powerpoint/2010/main" val="107713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0682"/>
            <a:ext cx="9158289" cy="6847318"/>
          </a:xfrm>
          <a:prstGeom prst="rect">
            <a:avLst/>
          </a:prstGeom>
        </p:spPr>
      </p:pic>
      <p:sp>
        <p:nvSpPr>
          <p:cNvPr id="8" name="Rectangle 7"/>
          <p:cNvSpPr/>
          <p:nvPr userDrawn="1"/>
        </p:nvSpPr>
        <p:spPr>
          <a:xfrm>
            <a:off x="685800" y="0"/>
            <a:ext cx="1752600" cy="12192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845" y="120650"/>
            <a:ext cx="1282507" cy="977900"/>
          </a:xfrm>
          <a:prstGeom prst="rect">
            <a:avLst/>
          </a:prstGeom>
        </p:spPr>
      </p:pic>
      <p:sp>
        <p:nvSpPr>
          <p:cNvPr id="2" name="Title 1"/>
          <p:cNvSpPr>
            <a:spLocks noGrp="1"/>
          </p:cNvSpPr>
          <p:nvPr>
            <p:ph type="title"/>
          </p:nvPr>
        </p:nvSpPr>
        <p:spPr>
          <a:xfrm>
            <a:off x="685800" y="1447800"/>
            <a:ext cx="7772400" cy="685800"/>
          </a:xfrm>
          <a:solidFill>
            <a:srgbClr val="0770B1">
              <a:alpha val="90000"/>
            </a:srgbClr>
          </a:solidFill>
          <a:effectLst>
            <a:reflection blurRad="6350" stA="50000" endA="300" endPos="55000" dir="5400000" sy="-100000" algn="bl" rotWithShape="0"/>
          </a:effectLst>
        </p:spPr>
        <p:txBody>
          <a:bodyPr>
            <a:normAutofit/>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85800" y="2286000"/>
            <a:ext cx="7772400" cy="3733799"/>
          </a:xfrm>
          <a:solidFill>
            <a:schemeClr val="bg1"/>
          </a:solidFill>
          <a:effectLst/>
        </p:spPr>
        <p:txBody>
          <a:bodyPr>
            <a:normAutofit/>
          </a:bodyPr>
          <a:lstStyle>
            <a:lvl1pPr>
              <a:defRPr sz="2400">
                <a:solidFill>
                  <a:schemeClr val="tx1">
                    <a:lumMod val="75000"/>
                    <a:lumOff val="25000"/>
                  </a:schemeClr>
                </a:solidFill>
              </a:defRPr>
            </a:lvl1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www.armourproject.eu</a:t>
            </a:r>
          </a:p>
        </p:txBody>
      </p:sp>
      <p:sp>
        <p:nvSpPr>
          <p:cNvPr id="6" name="Slide Number Placeholder 5"/>
          <p:cNvSpPr>
            <a:spLocks noGrp="1"/>
          </p:cNvSpPr>
          <p:nvPr>
            <p:ph type="sldNum" sz="quarter" idx="12"/>
          </p:nvPr>
        </p:nvSpPr>
        <p:spPr/>
        <p:txBody>
          <a:bodyPr/>
          <a:lstStyle/>
          <a:p>
            <a:fld id="{CB318F78-A315-46C9-8B3F-2431B4397D31}" type="slidenum">
              <a:rPr lang="en-US" smtClean="0"/>
              <a:t>‹#›</a:t>
            </a:fld>
            <a:endParaRPr lang="en-US" dirty="0"/>
          </a:p>
        </p:txBody>
      </p:sp>
    </p:spTree>
    <p:extLst>
      <p:ext uri="{BB962C8B-B14F-4D97-AF65-F5344CB8AC3E}">
        <p14:creationId xmlns:p14="http://schemas.microsoft.com/office/powerpoint/2010/main" val="2582368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3000" contrast="25000"/>
                    </a14:imgEffect>
                  </a14:imgLayer>
                </a14:imgProps>
              </a:ext>
              <a:ext uri="{28A0092B-C50C-407E-A947-70E740481C1C}">
                <a14:useLocalDpi xmlns:a14="http://schemas.microsoft.com/office/drawing/2010/main" val="0"/>
              </a:ext>
            </a:extLst>
          </a:blip>
          <a:stretch>
            <a:fillRect/>
          </a:stretch>
        </p:blipFill>
        <p:spPr>
          <a:xfrm>
            <a:off x="0" y="0"/>
            <a:ext cx="9172576" cy="6858000"/>
          </a:xfrm>
          <a:prstGeom prst="rect">
            <a:avLst/>
          </a:prstGeom>
        </p:spPr>
      </p:pic>
      <p:sp>
        <p:nvSpPr>
          <p:cNvPr id="8" name="Rectangle 7"/>
          <p:cNvSpPr/>
          <p:nvPr userDrawn="1"/>
        </p:nvSpPr>
        <p:spPr>
          <a:xfrm>
            <a:off x="685800" y="0"/>
            <a:ext cx="1752600" cy="1219200"/>
          </a:xfrm>
          <a:prstGeom prst="rect">
            <a:avLst/>
          </a:prstGeom>
          <a:solidFill>
            <a:schemeClr val="bg1">
              <a:alpha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0845" y="120650"/>
            <a:ext cx="1282507" cy="977900"/>
          </a:xfrm>
          <a:prstGeom prst="rect">
            <a:avLst/>
          </a:prstGeom>
        </p:spPr>
      </p:pic>
      <p:sp>
        <p:nvSpPr>
          <p:cNvPr id="17" name="Text Placeholder 16"/>
          <p:cNvSpPr>
            <a:spLocks noGrp="1"/>
          </p:cNvSpPr>
          <p:nvPr>
            <p:ph type="body" sz="quarter" idx="13"/>
          </p:nvPr>
        </p:nvSpPr>
        <p:spPr>
          <a:xfrm>
            <a:off x="685800" y="1447800"/>
            <a:ext cx="7772400" cy="4572000"/>
          </a:xfrm>
          <a:solidFill>
            <a:schemeClr val="bg1"/>
          </a:solidFill>
          <a:effectLst>
            <a:reflection blurRad="6350" stA="52000" endA="300" endPos="16000" dir="5400000" sy="-100000" algn="bl" rotWithShape="0"/>
          </a:effectLst>
        </p:spPr>
        <p:txBody>
          <a:bodyPr>
            <a:normAutofit/>
          </a:bodyPr>
          <a:lstStyle>
            <a:lvl1pPr>
              <a:defRPr sz="2400">
                <a:solidFill>
                  <a:schemeClr val="tx1">
                    <a:lumMod val="75000"/>
                    <a:lumOff val="25000"/>
                  </a:schemeClr>
                </a:solidFill>
              </a:defRPr>
            </a:lvl1pPr>
          </a:lstStyle>
          <a:p>
            <a:pPr lvl="0"/>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www.armourproject.eu</a:t>
            </a:r>
          </a:p>
        </p:txBody>
      </p:sp>
      <p:sp>
        <p:nvSpPr>
          <p:cNvPr id="6" name="Slide Number Placeholder 5"/>
          <p:cNvSpPr>
            <a:spLocks noGrp="1"/>
          </p:cNvSpPr>
          <p:nvPr>
            <p:ph type="sldNum" sz="quarter" idx="12"/>
          </p:nvPr>
        </p:nvSpPr>
        <p:spPr/>
        <p:txBody>
          <a:bodyPr/>
          <a:lstStyle/>
          <a:p>
            <a:fld id="{CB318F78-A315-46C9-8B3F-2431B4397D31}" type="slidenum">
              <a:rPr lang="en-US" smtClean="0"/>
              <a:t>‹#›</a:t>
            </a:fld>
            <a:endParaRPr lang="en-US" dirty="0"/>
          </a:p>
        </p:txBody>
      </p:sp>
    </p:spTree>
    <p:extLst>
      <p:ext uri="{BB962C8B-B14F-4D97-AF65-F5344CB8AC3E}">
        <p14:creationId xmlns:p14="http://schemas.microsoft.com/office/powerpoint/2010/main" val="2365078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0682"/>
            <a:ext cx="9158289" cy="6847318"/>
          </a:xfrm>
          <a:prstGeom prst="rect">
            <a:avLst/>
          </a:prstGeom>
        </p:spPr>
      </p:pic>
      <p:sp>
        <p:nvSpPr>
          <p:cNvPr id="8" name="Rectangle 7"/>
          <p:cNvSpPr/>
          <p:nvPr userDrawn="1"/>
        </p:nvSpPr>
        <p:spPr>
          <a:xfrm>
            <a:off x="685800" y="0"/>
            <a:ext cx="1752600" cy="12192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845" y="120650"/>
            <a:ext cx="1282507" cy="977900"/>
          </a:xfrm>
          <a:prstGeom prst="rect">
            <a:avLst/>
          </a:prstGeom>
        </p:spPr>
      </p:pic>
      <p:sp>
        <p:nvSpPr>
          <p:cNvPr id="12" name="Text Placeholder 16"/>
          <p:cNvSpPr>
            <a:spLocks noGrp="1"/>
          </p:cNvSpPr>
          <p:nvPr>
            <p:ph type="body" sz="quarter" idx="13"/>
          </p:nvPr>
        </p:nvSpPr>
        <p:spPr>
          <a:xfrm>
            <a:off x="685800" y="1447800"/>
            <a:ext cx="7772400" cy="4572000"/>
          </a:xfrm>
          <a:solidFill>
            <a:schemeClr val="bg1"/>
          </a:solidFill>
          <a:effectLst/>
        </p:spPr>
        <p:txBody>
          <a:bodyPr>
            <a:normAutofit/>
          </a:bodyPr>
          <a:lstStyle>
            <a:lvl1pPr>
              <a:defRPr sz="2400">
                <a:solidFill>
                  <a:schemeClr val="tx1">
                    <a:lumMod val="75000"/>
                    <a:lumOff val="25000"/>
                  </a:schemeClr>
                </a:solidFill>
              </a:defRPr>
            </a:lvl1pPr>
          </a:lstStyle>
          <a:p>
            <a:pPr lvl="0"/>
            <a:endParaRPr lang="en-US" dirty="0"/>
          </a:p>
        </p:txBody>
      </p:sp>
      <p:sp>
        <p:nvSpPr>
          <p:cNvPr id="6" name="Slide Number Placeholder 5"/>
          <p:cNvSpPr>
            <a:spLocks noGrp="1"/>
          </p:cNvSpPr>
          <p:nvPr>
            <p:ph type="sldNum" sz="quarter" idx="12"/>
          </p:nvPr>
        </p:nvSpPr>
        <p:spPr/>
        <p:txBody>
          <a:bodyPr/>
          <a:lstStyle/>
          <a:p>
            <a:fld id="{CB318F78-A315-46C9-8B3F-2431B4397D31}" type="slidenum">
              <a:rPr lang="en-US" smtClean="0"/>
              <a:t>‹#›</a:t>
            </a:fld>
            <a:endParaRPr lang="en-US" dirty="0"/>
          </a:p>
        </p:txBody>
      </p:sp>
      <p:sp>
        <p:nvSpPr>
          <p:cNvPr id="5" name="Footer Placeholder 4"/>
          <p:cNvSpPr>
            <a:spLocks noGrp="1"/>
          </p:cNvSpPr>
          <p:nvPr>
            <p:ph type="ftr" sz="quarter" idx="11"/>
          </p:nvPr>
        </p:nvSpPr>
        <p:spPr/>
        <p:txBody>
          <a:bodyPr/>
          <a:lstStyle/>
          <a:p>
            <a:r>
              <a:rPr lang="en-US" dirty="0"/>
              <a:t>www.armourproject.eu</a:t>
            </a:r>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730271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3000" contrast="25000"/>
                    </a14:imgEffect>
                  </a14:imgLayer>
                </a14:imgProps>
              </a:ext>
              <a:ext uri="{28A0092B-C50C-407E-A947-70E740481C1C}">
                <a14:useLocalDpi xmlns:a14="http://schemas.microsoft.com/office/drawing/2010/main" val="0"/>
              </a:ext>
            </a:extLst>
          </a:blip>
          <a:stretch>
            <a:fillRect/>
          </a:stretch>
        </p:blipFill>
        <p:spPr>
          <a:xfrm>
            <a:off x="0" y="0"/>
            <a:ext cx="9172576" cy="6858000"/>
          </a:xfrm>
          <a:prstGeom prst="rect">
            <a:avLst/>
          </a:prstGeom>
        </p:spPr>
      </p:pic>
      <p:sp>
        <p:nvSpPr>
          <p:cNvPr id="15" name="Rectangle 14"/>
          <p:cNvSpPr/>
          <p:nvPr userDrawn="1"/>
        </p:nvSpPr>
        <p:spPr>
          <a:xfrm>
            <a:off x="685800" y="0"/>
            <a:ext cx="1752600" cy="1219200"/>
          </a:xfrm>
          <a:prstGeom prst="rect">
            <a:avLst/>
          </a:prstGeom>
          <a:solidFill>
            <a:schemeClr val="bg1">
              <a:alpha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0845" y="120650"/>
            <a:ext cx="1282507" cy="977900"/>
          </a:xfrm>
          <a:prstGeom prst="rect">
            <a:avLst/>
          </a:prstGeom>
        </p:spPr>
      </p:pic>
      <p:sp>
        <p:nvSpPr>
          <p:cNvPr id="8" name="Title 7"/>
          <p:cNvSpPr>
            <a:spLocks noGrp="1"/>
          </p:cNvSpPr>
          <p:nvPr>
            <p:ph type="title"/>
          </p:nvPr>
        </p:nvSpPr>
        <p:spPr>
          <a:xfrm>
            <a:off x="685800" y="1447800"/>
            <a:ext cx="7772400" cy="685800"/>
          </a:xfrm>
          <a:solidFill>
            <a:schemeClr val="bg1">
              <a:alpha val="30000"/>
            </a:schemeClr>
          </a:solidFill>
          <a:effectLst>
            <a:reflection blurRad="6350" stA="52000" endA="300" endPos="35000" dir="5400000" sy="-100000" algn="bl" rotWithShape="0"/>
          </a:effectLst>
        </p:spPr>
        <p:txBody>
          <a:bodyPr>
            <a:normAutofit/>
          </a:bodyPr>
          <a:lstStyle>
            <a:lvl1pPr algn="l">
              <a:defRPr sz="3200">
                <a:solidFill>
                  <a:schemeClr val="bg1"/>
                </a:solidFill>
              </a:defRPr>
            </a:lvl1pPr>
          </a:lstStyle>
          <a:p>
            <a:r>
              <a:rPr lang="en-US" dirty="0"/>
              <a:t>Click to edit Master title style</a:t>
            </a:r>
          </a:p>
        </p:txBody>
      </p:sp>
      <p:sp>
        <p:nvSpPr>
          <p:cNvPr id="9" name="Date Placeholder 8"/>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r>
              <a:rPr lang="en-US" dirty="0"/>
              <a:t>www.armourproject.eu</a:t>
            </a:r>
          </a:p>
        </p:txBody>
      </p:sp>
      <p:sp>
        <p:nvSpPr>
          <p:cNvPr id="11" name="Slide Number Placeholder 10"/>
          <p:cNvSpPr>
            <a:spLocks noGrp="1"/>
          </p:cNvSpPr>
          <p:nvPr>
            <p:ph type="sldNum" sz="quarter" idx="12"/>
          </p:nvPr>
        </p:nvSpPr>
        <p:spPr/>
        <p:txBody>
          <a:bodyPr/>
          <a:lstStyle/>
          <a:p>
            <a:fld id="{CB318F78-A315-46C9-8B3F-2431B4397D31}" type="slidenum">
              <a:rPr lang="en-US" smtClean="0"/>
              <a:t>‹#›</a:t>
            </a:fld>
            <a:endParaRPr lang="en-US" dirty="0"/>
          </a:p>
        </p:txBody>
      </p:sp>
      <p:sp>
        <p:nvSpPr>
          <p:cNvPr id="19" name="Picture Placeholder 6"/>
          <p:cNvSpPr>
            <a:spLocks noGrp="1"/>
          </p:cNvSpPr>
          <p:nvPr>
            <p:ph type="pic" sz="quarter" idx="13"/>
          </p:nvPr>
        </p:nvSpPr>
        <p:spPr>
          <a:xfrm>
            <a:off x="685800" y="2285999"/>
            <a:ext cx="3810000" cy="3200401"/>
          </a:xfrm>
          <a:solidFill>
            <a:schemeClr val="bg1">
              <a:lumMod val="8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0" name="Text Placeholder 11"/>
          <p:cNvSpPr>
            <a:spLocks noGrp="1"/>
          </p:cNvSpPr>
          <p:nvPr>
            <p:ph type="body" sz="quarter" idx="15" hasCustomPrompt="1"/>
          </p:nvPr>
        </p:nvSpPr>
        <p:spPr>
          <a:xfrm>
            <a:off x="685800" y="5562600"/>
            <a:ext cx="3810000" cy="457200"/>
          </a:xfrm>
          <a:prstGeom prst="rect">
            <a:avLst/>
          </a:prstGeom>
          <a:solidFill>
            <a:schemeClr val="bg1"/>
          </a:solidFill>
          <a:effectLst>
            <a:reflection blurRad="6350" stA="52000" endA="300" endPos="70000" dir="5400000" sy="-100000" algn="bl" rotWithShape="0"/>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27" name="Picture Placeholder 6"/>
          <p:cNvSpPr>
            <a:spLocks noGrp="1"/>
          </p:cNvSpPr>
          <p:nvPr>
            <p:ph type="pic" sz="quarter" idx="16"/>
          </p:nvPr>
        </p:nvSpPr>
        <p:spPr>
          <a:xfrm>
            <a:off x="4636412" y="2286000"/>
            <a:ext cx="3810000" cy="3200401"/>
          </a:xfrm>
          <a:solidFill>
            <a:schemeClr val="bg1">
              <a:lumMod val="8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8" name="Text Placeholder 11"/>
          <p:cNvSpPr>
            <a:spLocks noGrp="1"/>
          </p:cNvSpPr>
          <p:nvPr>
            <p:ph type="body" sz="quarter" idx="17" hasCustomPrompt="1"/>
          </p:nvPr>
        </p:nvSpPr>
        <p:spPr>
          <a:xfrm>
            <a:off x="4636412" y="5562601"/>
            <a:ext cx="3810000" cy="457200"/>
          </a:xfrm>
          <a:prstGeom prst="rect">
            <a:avLst/>
          </a:prstGeom>
          <a:solidFill>
            <a:schemeClr val="bg1"/>
          </a:solidFill>
          <a:effectLst>
            <a:reflection blurRad="12700" stA="52000" endA="300" endPos="70000" dir="5400000" sy="-100000" algn="bl" rotWithShape="0"/>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Tree>
    <p:extLst>
      <p:ext uri="{BB962C8B-B14F-4D97-AF65-F5344CB8AC3E}">
        <p14:creationId xmlns:p14="http://schemas.microsoft.com/office/powerpoint/2010/main" val="3505618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0682"/>
            <a:ext cx="9158289" cy="6847318"/>
          </a:xfrm>
          <a:prstGeom prst="rect">
            <a:avLst/>
          </a:prstGeom>
        </p:spPr>
      </p:pic>
      <p:sp>
        <p:nvSpPr>
          <p:cNvPr id="15" name="Rectangle 14"/>
          <p:cNvSpPr/>
          <p:nvPr userDrawn="1"/>
        </p:nvSpPr>
        <p:spPr>
          <a:xfrm>
            <a:off x="685800" y="0"/>
            <a:ext cx="1752600" cy="12192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845" y="120650"/>
            <a:ext cx="1282507" cy="977900"/>
          </a:xfrm>
          <a:prstGeom prst="rect">
            <a:avLst/>
          </a:prstGeom>
        </p:spPr>
      </p:pic>
      <p:sp>
        <p:nvSpPr>
          <p:cNvPr id="8" name="Title 7"/>
          <p:cNvSpPr>
            <a:spLocks noGrp="1"/>
          </p:cNvSpPr>
          <p:nvPr>
            <p:ph type="title"/>
          </p:nvPr>
        </p:nvSpPr>
        <p:spPr>
          <a:xfrm>
            <a:off x="685800" y="1447800"/>
            <a:ext cx="7772400" cy="685800"/>
          </a:xfrm>
          <a:solidFill>
            <a:srgbClr val="0770B1">
              <a:alpha val="90000"/>
            </a:srgbClr>
          </a:solidFill>
          <a:effectLst>
            <a:reflection blurRad="6350" stA="52000" endA="300" endPos="35000" dir="5400000" sy="-100000" algn="bl" rotWithShape="0"/>
          </a:effectLst>
        </p:spPr>
        <p:txBody>
          <a:bodyPr>
            <a:normAutofit/>
          </a:bodyPr>
          <a:lstStyle>
            <a:lvl1pPr algn="l">
              <a:defRPr sz="3200">
                <a:solidFill>
                  <a:schemeClr val="bg1"/>
                </a:solidFill>
              </a:defRPr>
            </a:lvl1pPr>
          </a:lstStyle>
          <a:p>
            <a:r>
              <a:rPr lang="en-US" dirty="0"/>
              <a:t>Click to edit Master title style</a:t>
            </a:r>
          </a:p>
        </p:txBody>
      </p:sp>
      <p:sp>
        <p:nvSpPr>
          <p:cNvPr id="9" name="Date Placeholder 8"/>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r>
              <a:rPr lang="en-US" dirty="0"/>
              <a:t>www.armourproject.eu</a:t>
            </a:r>
          </a:p>
        </p:txBody>
      </p:sp>
      <p:sp>
        <p:nvSpPr>
          <p:cNvPr id="11" name="Slide Number Placeholder 10"/>
          <p:cNvSpPr>
            <a:spLocks noGrp="1"/>
          </p:cNvSpPr>
          <p:nvPr>
            <p:ph type="sldNum" sz="quarter" idx="12"/>
          </p:nvPr>
        </p:nvSpPr>
        <p:spPr/>
        <p:txBody>
          <a:bodyPr/>
          <a:lstStyle/>
          <a:p>
            <a:fld id="{CB318F78-A315-46C9-8B3F-2431B4397D31}" type="slidenum">
              <a:rPr lang="en-US" smtClean="0"/>
              <a:t>‹#›</a:t>
            </a:fld>
            <a:endParaRPr lang="en-US" dirty="0"/>
          </a:p>
        </p:txBody>
      </p:sp>
      <p:sp>
        <p:nvSpPr>
          <p:cNvPr id="19" name="Picture Placeholder 6"/>
          <p:cNvSpPr>
            <a:spLocks noGrp="1"/>
          </p:cNvSpPr>
          <p:nvPr>
            <p:ph type="pic" sz="quarter" idx="13"/>
          </p:nvPr>
        </p:nvSpPr>
        <p:spPr>
          <a:xfrm>
            <a:off x="685800" y="2285999"/>
            <a:ext cx="3810000" cy="3200401"/>
          </a:xfrm>
          <a:solidFill>
            <a:schemeClr val="bg1">
              <a:lumMod val="8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0" name="Text Placeholder 11"/>
          <p:cNvSpPr>
            <a:spLocks noGrp="1"/>
          </p:cNvSpPr>
          <p:nvPr>
            <p:ph type="body" sz="quarter" idx="15" hasCustomPrompt="1"/>
          </p:nvPr>
        </p:nvSpPr>
        <p:spPr>
          <a:xfrm>
            <a:off x="685800" y="5562600"/>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27" name="Picture Placeholder 6"/>
          <p:cNvSpPr>
            <a:spLocks noGrp="1"/>
          </p:cNvSpPr>
          <p:nvPr>
            <p:ph type="pic" sz="quarter" idx="16"/>
          </p:nvPr>
        </p:nvSpPr>
        <p:spPr>
          <a:xfrm>
            <a:off x="4636412" y="2286000"/>
            <a:ext cx="3810000" cy="3200401"/>
          </a:xfrm>
          <a:solidFill>
            <a:schemeClr val="bg1">
              <a:lumMod val="8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8" name="Text Placeholder 11"/>
          <p:cNvSpPr>
            <a:spLocks noGrp="1"/>
          </p:cNvSpPr>
          <p:nvPr>
            <p:ph type="body" sz="quarter" idx="17" hasCustomPrompt="1"/>
          </p:nvPr>
        </p:nvSpPr>
        <p:spPr>
          <a:xfrm>
            <a:off x="4636412" y="5562601"/>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Tree>
    <p:extLst>
      <p:ext uri="{BB962C8B-B14F-4D97-AF65-F5344CB8AC3E}">
        <p14:creationId xmlns:p14="http://schemas.microsoft.com/office/powerpoint/2010/main" val="250958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2.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0" y="6356350"/>
            <a:ext cx="1905000" cy="365125"/>
          </a:xfrm>
          <a:prstGeom prst="rect">
            <a:avLst/>
          </a:prstGeom>
          <a:solidFill>
            <a:schemeClr val="bg2">
              <a:lumMod val="50000"/>
              <a:alpha val="80000"/>
            </a:schemeClr>
          </a:solidFill>
          <a:ln w="6350">
            <a:solidFill>
              <a:schemeClr val="bg1"/>
            </a:solidFill>
          </a:ln>
        </p:spPr>
        <p:txBody>
          <a:bodyPr vert="horz" lIns="91440" tIns="45720" rIns="91440" bIns="45720" rtlCol="0" anchor="ctr"/>
          <a:lstStyle>
            <a:lvl1pPr algn="l">
              <a:defRPr sz="1200">
                <a:solidFill>
                  <a:schemeClr val="bg1"/>
                </a:solidFill>
              </a:defRPr>
            </a:lvl1pPr>
          </a:lstStyle>
          <a:p>
            <a:endParaRPr lang="en-US" dirty="0"/>
          </a:p>
        </p:txBody>
      </p:sp>
      <p:sp>
        <p:nvSpPr>
          <p:cNvPr id="5" name="Footer Placeholder 4"/>
          <p:cNvSpPr>
            <a:spLocks noGrp="1"/>
          </p:cNvSpPr>
          <p:nvPr>
            <p:ph type="ftr" sz="quarter" idx="3"/>
          </p:nvPr>
        </p:nvSpPr>
        <p:spPr>
          <a:xfrm>
            <a:off x="3505200" y="6356350"/>
            <a:ext cx="2133600" cy="365125"/>
          </a:xfrm>
          <a:prstGeom prst="rect">
            <a:avLst/>
          </a:prstGeom>
          <a:solidFill>
            <a:schemeClr val="bg2">
              <a:lumMod val="50000"/>
              <a:alpha val="80000"/>
            </a:schemeClr>
          </a:solidFill>
          <a:ln w="6350">
            <a:solidFill>
              <a:schemeClr val="bg1"/>
            </a:solidFill>
          </a:ln>
        </p:spPr>
        <p:txBody>
          <a:bodyPr vert="horz" lIns="91440" tIns="45720" rIns="91440" bIns="45720" rtlCol="0" anchor="ctr"/>
          <a:lstStyle>
            <a:lvl1pPr algn="ctr">
              <a:defRPr sz="1200">
                <a:solidFill>
                  <a:schemeClr val="bg1"/>
                </a:solidFill>
              </a:defRPr>
            </a:lvl1pPr>
          </a:lstStyle>
          <a:p>
            <a:r>
              <a:rPr lang="en-US" dirty="0"/>
              <a:t>www.armourproject.eu</a:t>
            </a:r>
          </a:p>
        </p:txBody>
      </p:sp>
      <p:sp>
        <p:nvSpPr>
          <p:cNvPr id="6" name="Slide Number Placeholder 5"/>
          <p:cNvSpPr>
            <a:spLocks noGrp="1"/>
          </p:cNvSpPr>
          <p:nvPr>
            <p:ph type="sldNum" sz="quarter" idx="4"/>
          </p:nvPr>
        </p:nvSpPr>
        <p:spPr>
          <a:xfrm>
            <a:off x="6553200" y="6356350"/>
            <a:ext cx="1905000" cy="365125"/>
          </a:xfrm>
          <a:prstGeom prst="rect">
            <a:avLst/>
          </a:prstGeom>
          <a:solidFill>
            <a:schemeClr val="bg2">
              <a:lumMod val="50000"/>
              <a:alpha val="80000"/>
            </a:schemeClr>
          </a:solidFill>
          <a:ln w="6350">
            <a:solidFill>
              <a:schemeClr val="bg1"/>
            </a:solidFill>
          </a:ln>
        </p:spPr>
        <p:txBody>
          <a:bodyPr vert="horz" lIns="91440" tIns="45720" rIns="91440" bIns="45720" rtlCol="0" anchor="ctr"/>
          <a:lstStyle>
            <a:lvl1pPr algn="r">
              <a:defRPr sz="1200">
                <a:solidFill>
                  <a:schemeClr val="bg1"/>
                </a:solidFill>
              </a:defRPr>
            </a:lvl1pPr>
          </a:lstStyle>
          <a:p>
            <a:fld id="{CB318F78-A315-46C9-8B3F-2431B4397D31}" type="slidenum">
              <a:rPr lang="en-US" smtClean="0"/>
              <a:pPr/>
              <a:t>‹#›</a:t>
            </a:fld>
            <a:endParaRPr lang="en-US" dirty="0"/>
          </a:p>
        </p:txBody>
      </p:sp>
    </p:spTree>
    <p:extLst>
      <p:ext uri="{BB962C8B-B14F-4D97-AF65-F5344CB8AC3E}">
        <p14:creationId xmlns:p14="http://schemas.microsoft.com/office/powerpoint/2010/main" val="113760193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1" r:id="rId3"/>
    <p:sldLayoutId id="2147483650" r:id="rId4"/>
    <p:sldLayoutId id="2147483664" r:id="rId5"/>
    <p:sldLayoutId id="2147483663" r:id="rId6"/>
    <p:sldLayoutId id="2147483665" r:id="rId7"/>
    <p:sldLayoutId id="2147483652" r:id="rId8"/>
    <p:sldLayoutId id="2147483666" r:id="rId9"/>
    <p:sldLayoutId id="2147483657" r:id="rId10"/>
    <p:sldLayoutId id="2147483667" r:id="rId11"/>
    <p:sldLayoutId id="2147483662" r:id="rId12"/>
    <p:sldLayoutId id="2147483668" r:id="rId13"/>
    <p:sldLayoutId id="2147483653" r:id="rId14"/>
    <p:sldLayoutId id="2147483669" r:id="rId15"/>
    <p:sldLayoutId id="2147483656" r:id="rId16"/>
    <p:sldLayoutId id="2147483670" r:id="rId17"/>
    <p:sldLayoutId id="2147483661" r:id="rId18"/>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0" y="6356354"/>
            <a:ext cx="1905000" cy="365125"/>
          </a:xfrm>
          <a:prstGeom prst="rect">
            <a:avLst/>
          </a:prstGeom>
          <a:noFill/>
          <a:ln w="6350">
            <a:noFill/>
          </a:ln>
        </p:spPr>
        <p:txBody>
          <a:bodyPr vert="horz" lIns="91440" tIns="45720" rIns="91440" bIns="45720" rtlCol="0" anchor="ctr"/>
          <a:lstStyle>
            <a:lvl1pPr algn="l">
              <a:defRPr sz="1200" b="0">
                <a:solidFill>
                  <a:srgbClr val="0770B1"/>
                </a:solidFill>
              </a:defRPr>
            </a:lvl1pPr>
          </a:lstStyle>
          <a:p>
            <a:endParaRPr lang="en-US" dirty="0"/>
          </a:p>
        </p:txBody>
      </p:sp>
      <p:sp>
        <p:nvSpPr>
          <p:cNvPr id="5" name="Footer Placeholder 4"/>
          <p:cNvSpPr>
            <a:spLocks noGrp="1"/>
          </p:cNvSpPr>
          <p:nvPr>
            <p:ph type="ftr" sz="quarter" idx="3"/>
          </p:nvPr>
        </p:nvSpPr>
        <p:spPr>
          <a:xfrm>
            <a:off x="3505200" y="6356354"/>
            <a:ext cx="2133600" cy="365125"/>
          </a:xfrm>
          <a:prstGeom prst="rect">
            <a:avLst/>
          </a:prstGeom>
          <a:noFill/>
          <a:ln w="6350">
            <a:noFill/>
          </a:ln>
        </p:spPr>
        <p:txBody>
          <a:bodyPr vert="horz" lIns="91440" tIns="45720" rIns="91440" bIns="45720" rtlCol="0" anchor="ctr"/>
          <a:lstStyle>
            <a:lvl1pPr algn="ctr">
              <a:defRPr sz="1200"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4"/>
          </p:nvPr>
        </p:nvSpPr>
        <p:spPr>
          <a:xfrm>
            <a:off x="6553200" y="6356354"/>
            <a:ext cx="1905000" cy="365125"/>
          </a:xfrm>
          <a:prstGeom prst="rect">
            <a:avLst/>
          </a:prstGeom>
          <a:noFill/>
          <a:ln w="6350">
            <a:noFill/>
          </a:ln>
        </p:spPr>
        <p:txBody>
          <a:bodyPr vert="horz" lIns="91440" tIns="45720" rIns="91440" bIns="45720" rtlCol="0" anchor="ctr"/>
          <a:lstStyle>
            <a:lvl1pPr algn="r">
              <a:defRPr sz="1200" b="0">
                <a:solidFill>
                  <a:srgbClr val="0770B1"/>
                </a:solidFill>
              </a:defRPr>
            </a:lvl1pPr>
          </a:lstStyle>
          <a:p>
            <a:fld id="{CB318F78-A315-46C9-8B3F-2431B4397D31}" type="slidenum">
              <a:rPr lang="en-US" smtClean="0"/>
              <a:pPr/>
              <a:t>‹#›</a:t>
            </a:fld>
            <a:endParaRPr lang="en-US" dirty="0"/>
          </a:p>
        </p:txBody>
      </p:sp>
    </p:spTree>
    <p:extLst>
      <p:ext uri="{BB962C8B-B14F-4D97-AF65-F5344CB8AC3E}">
        <p14:creationId xmlns:p14="http://schemas.microsoft.com/office/powerpoint/2010/main" val="23771294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Pt8CxAo_w8Y"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hyperlink" Target="https://youtu.be/pEYeHQZXpbM" TargetMode="Externa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gif"/><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8.jpe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47.jpeg"/><Relationship Id="rId5" Type="http://schemas.openxmlformats.org/officeDocument/2006/relationships/hyperlink" Target="https://chrestomathy.cofc.edu/documents/vol2/altum.pdf" TargetMode="Externa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hyperlink" Target="http://fathalimoghaddam.com/wp-content/uploads/2013/10/1256627851.pdf"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sciencedirect.com/science/article/pii/S2352250X16300811#:~:text=%20Terrorism,%20radicalization%20and%20de-radicalization%20%201%20Introduction.,different%20types%20of%20radical%20groups%20share...%20More"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7Qm49T9C2sM"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notesSlide" Target="../notesSlides/notesSlide4.xml"/><Relationship Id="rId7" Type="http://schemas.openxmlformats.org/officeDocument/2006/relationships/hyperlink" Target="https://www.youtube.com/watch?v=fVaFmcT7ssg" TargetMode="External"/><Relationship Id="rId2" Type="http://schemas.openxmlformats.org/officeDocument/2006/relationships/slideLayout" Target="../slideLayouts/slideLayout21.xml"/><Relationship Id="rId1" Type="http://schemas.openxmlformats.org/officeDocument/2006/relationships/themeOverride" Target="../theme/themeOverride1.xml"/><Relationship Id="rId6" Type="http://schemas.openxmlformats.org/officeDocument/2006/relationships/hyperlink" Target="https://www.youtube.com/watch?v=NFrU9egvhbs" TargetMode="External"/><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researchgate.net/publication/285546353_Radicalisation_De-Radicalisation_Counter-Radicalisation_A_Conceptual_Discussion_and_Literature_Review"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s://cadmus.eui.eu/handle/1814/65664"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noFill/>
          </a:ln>
        </p:spPr>
        <p:txBody>
          <a:bodyPr/>
          <a:lstStyle/>
          <a:p>
            <a:r>
              <a:rPr lang="el-GR" dirty="0"/>
              <a:t>ARMOUR Ενότητα 1 εξ αποστάσεως εκπαίδευσης (Μέρος 1)</a:t>
            </a:r>
            <a:endParaRPr lang="en-US" dirty="0"/>
          </a:p>
        </p:txBody>
      </p:sp>
      <p:sp>
        <p:nvSpPr>
          <p:cNvPr id="3" name="Subtitle 2"/>
          <p:cNvSpPr>
            <a:spLocks noGrp="1"/>
          </p:cNvSpPr>
          <p:nvPr>
            <p:ph type="subTitle" idx="1"/>
          </p:nvPr>
        </p:nvSpPr>
        <p:spPr>
          <a:ln>
            <a:noFill/>
          </a:ln>
        </p:spPr>
        <p:txBody>
          <a:bodyPr anchor="t">
            <a:normAutofit/>
          </a:bodyPr>
          <a:lstStyle/>
          <a:p>
            <a:r>
              <a:rPr lang="el-GR" sz="2800" i="1" dirty="0"/>
              <a:t>Με τι μοιάζει η ριζοσπαστικοποίηση;</a:t>
            </a:r>
            <a:endParaRPr lang="en-GB" sz="2800" i="1" dirty="0"/>
          </a:p>
        </p:txBody>
      </p:sp>
      <p:sp>
        <p:nvSpPr>
          <p:cNvPr id="5" name="Footer Placeholder 4"/>
          <p:cNvSpPr>
            <a:spLocks noGrp="1"/>
          </p:cNvSpPr>
          <p:nvPr>
            <p:ph type="ftr" sz="quarter" idx="11"/>
          </p:nvPr>
        </p:nvSpPr>
        <p:spPr/>
        <p:txBody>
          <a:bodyPr/>
          <a:lstStyle/>
          <a:p>
            <a:r>
              <a:rPr lang="en-US"/>
              <a:t>www.armourproject.eu</a:t>
            </a:r>
            <a:endParaRPr lang="en-US" dirty="0"/>
          </a:p>
        </p:txBody>
      </p:sp>
      <p:sp>
        <p:nvSpPr>
          <p:cNvPr id="7" name="Tekstvak 6">
            <a:extLst>
              <a:ext uri="{FF2B5EF4-FFF2-40B4-BE49-F238E27FC236}">
                <a16:creationId xmlns:a16="http://schemas.microsoft.com/office/drawing/2014/main" id="{292A72AE-4BF8-4BB6-A75E-C91FC2BA37EF}"/>
              </a:ext>
            </a:extLst>
          </p:cNvPr>
          <p:cNvSpPr txBox="1"/>
          <p:nvPr/>
        </p:nvSpPr>
        <p:spPr>
          <a:xfrm rot="469433">
            <a:off x="4370407" y="831872"/>
            <a:ext cx="3649039" cy="1323439"/>
          </a:xfrm>
          <a:prstGeom prst="rect">
            <a:avLst/>
          </a:prstGeom>
          <a:noFill/>
        </p:spPr>
        <p:txBody>
          <a:bodyPr wrap="square">
            <a:spAutoFit/>
          </a:bodyPr>
          <a:lstStyle/>
          <a:p>
            <a:pPr algn="ctr"/>
            <a:r>
              <a:rPr lang="el-GR" sz="1600" b="1" dirty="0">
                <a:solidFill>
                  <a:srgbClr val="FF0000"/>
                </a:solidFill>
                <a:latin typeface="Ink Free" panose="03080402000500000000" pitchFamily="66" charset="0"/>
              </a:rPr>
              <a:t>Χρησιμοποιήστε το κουμπί αναπαραγωγής (κάτω αριστερά) για να παρακολουθήσετε από αυτό το </a:t>
            </a:r>
            <a:r>
              <a:rPr lang="el-GR" sz="1600" b="1" dirty="0">
                <a:solidFill>
                  <a:srgbClr val="FF0000"/>
                </a:solidFill>
              </a:rPr>
              <a:t>PowerPoint </a:t>
            </a:r>
            <a:r>
              <a:rPr lang="el-GR" sz="1600" b="1" dirty="0">
                <a:solidFill>
                  <a:srgbClr val="FF0000"/>
                </a:solidFill>
                <a:latin typeface="Ink Free" panose="03080402000500000000" pitchFamily="66" charset="0"/>
              </a:rPr>
              <a:t>
</a:t>
            </a:r>
            <a:endParaRPr lang="bg-BG" sz="1600" b="1" dirty="0">
              <a:solidFill>
                <a:srgbClr val="FF0000"/>
              </a:solidFill>
            </a:endParaRPr>
          </a:p>
        </p:txBody>
      </p:sp>
    </p:spTree>
    <p:extLst>
      <p:ext uri="{BB962C8B-B14F-4D97-AF65-F5344CB8AC3E}">
        <p14:creationId xmlns:p14="http://schemas.microsoft.com/office/powerpoint/2010/main" val="2161340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C737E8-9837-4388-A94B-95E45BC779BD}"/>
              </a:ext>
            </a:extLst>
          </p:cNvPr>
          <p:cNvSpPr>
            <a:spLocks noGrp="1"/>
          </p:cNvSpPr>
          <p:nvPr>
            <p:ph type="title"/>
          </p:nvPr>
        </p:nvSpPr>
        <p:spPr/>
        <p:txBody>
          <a:bodyPr/>
          <a:lstStyle/>
          <a:p>
            <a:r>
              <a:rPr lang="en-GB" dirty="0"/>
              <a:t>3. </a:t>
            </a:r>
            <a:r>
              <a:rPr lang="el-GR" dirty="0"/>
              <a:t>Πόλωση</a:t>
            </a:r>
            <a:endParaRPr lang="en-GB" dirty="0"/>
          </a:p>
        </p:txBody>
      </p:sp>
      <p:pic>
        <p:nvPicPr>
          <p:cNvPr id="3078" name="Picture 6" descr="Home - Inside Polarisatie">
            <a:hlinkClick r:id="rId3"/>
            <a:extLst>
              <a:ext uri="{FF2B5EF4-FFF2-40B4-BE49-F238E27FC236}">
                <a16:creationId xmlns:a16="http://schemas.microsoft.com/office/drawing/2014/main" id="{8DD1FD2E-ABB0-4D9A-9A40-BFF135D7F0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999276"/>
            <a:ext cx="2861936" cy="1612103"/>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a:extLst>
              <a:ext uri="{FF2B5EF4-FFF2-40B4-BE49-F238E27FC236}">
                <a16:creationId xmlns:a16="http://schemas.microsoft.com/office/drawing/2014/main" id="{97D973BA-4D0D-4512-8267-80C8680EDF06}"/>
              </a:ext>
            </a:extLst>
          </p:cNvPr>
          <p:cNvSpPr txBox="1"/>
          <p:nvPr/>
        </p:nvSpPr>
        <p:spPr>
          <a:xfrm>
            <a:off x="685800" y="3600054"/>
            <a:ext cx="6934200" cy="369332"/>
          </a:xfrm>
          <a:prstGeom prst="rect">
            <a:avLst/>
          </a:prstGeom>
          <a:noFill/>
        </p:spPr>
        <p:txBody>
          <a:bodyPr wrap="square" rtlCol="0">
            <a:spAutoFit/>
          </a:bodyPr>
          <a:lstStyle/>
          <a:p>
            <a:pPr algn="ctr"/>
            <a:r>
              <a:rPr lang="el-GR" dirty="0"/>
              <a:t>Δύο κλιπ για την πόλωση (κάντε κλικ σε κάθε εικόνα)</a:t>
            </a:r>
            <a:endParaRPr lang="en-GB" dirty="0"/>
          </a:p>
        </p:txBody>
      </p:sp>
      <p:sp>
        <p:nvSpPr>
          <p:cNvPr id="15" name="Tekstvak 14">
            <a:extLst>
              <a:ext uri="{FF2B5EF4-FFF2-40B4-BE49-F238E27FC236}">
                <a16:creationId xmlns:a16="http://schemas.microsoft.com/office/drawing/2014/main" id="{372FFE9D-714E-4EBC-87A4-DE7FB7BDA888}"/>
              </a:ext>
            </a:extLst>
          </p:cNvPr>
          <p:cNvSpPr txBox="1"/>
          <p:nvPr/>
        </p:nvSpPr>
        <p:spPr>
          <a:xfrm>
            <a:off x="838200" y="5594927"/>
            <a:ext cx="2705528" cy="369332"/>
          </a:xfrm>
          <a:prstGeom prst="rect">
            <a:avLst/>
          </a:prstGeom>
          <a:noFill/>
        </p:spPr>
        <p:txBody>
          <a:bodyPr wrap="square" rtlCol="0">
            <a:spAutoFit/>
          </a:bodyPr>
          <a:lstStyle/>
          <a:p>
            <a:pPr algn="ctr"/>
            <a:r>
              <a:rPr lang="el-GR" dirty="0"/>
              <a:t>Πώς λειτουργεί</a:t>
            </a:r>
            <a:endParaRPr lang="en-GB" dirty="0"/>
          </a:p>
        </p:txBody>
      </p:sp>
      <p:sp>
        <p:nvSpPr>
          <p:cNvPr id="16" name="Tekstvak 15">
            <a:extLst>
              <a:ext uri="{FF2B5EF4-FFF2-40B4-BE49-F238E27FC236}">
                <a16:creationId xmlns:a16="http://schemas.microsoft.com/office/drawing/2014/main" id="{843BDF50-859D-4FFE-B124-A7AAD916D7DE}"/>
              </a:ext>
            </a:extLst>
          </p:cNvPr>
          <p:cNvSpPr txBox="1"/>
          <p:nvPr/>
        </p:nvSpPr>
        <p:spPr>
          <a:xfrm>
            <a:off x="4466145" y="5605318"/>
            <a:ext cx="2705528" cy="369332"/>
          </a:xfrm>
          <a:prstGeom prst="rect">
            <a:avLst/>
          </a:prstGeom>
          <a:noFill/>
        </p:spPr>
        <p:txBody>
          <a:bodyPr wrap="square" rtlCol="0">
            <a:spAutoFit/>
          </a:bodyPr>
          <a:lstStyle/>
          <a:p>
            <a:pPr algn="ctr"/>
            <a:r>
              <a:rPr lang="el-GR" dirty="0"/>
              <a:t>Οι ρόλοι που παίζουμε</a:t>
            </a:r>
            <a:endParaRPr lang="en-GB" dirty="0"/>
          </a:p>
        </p:txBody>
      </p:sp>
      <p:pic>
        <p:nvPicPr>
          <p:cNvPr id="3082" name="Picture 10" descr="Animatie">
            <a:hlinkClick r:id="rId5"/>
            <a:extLst>
              <a:ext uri="{FF2B5EF4-FFF2-40B4-BE49-F238E27FC236}">
                <a16:creationId xmlns:a16="http://schemas.microsoft.com/office/drawing/2014/main" id="{C10A019F-A63A-4EDF-98B9-BD7A2290EE1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39253" y="3963482"/>
            <a:ext cx="2947347" cy="1661464"/>
          </a:xfrm>
          <a:prstGeom prst="rect">
            <a:avLst/>
          </a:prstGeom>
          <a:noFill/>
          <a:extLst>
            <a:ext uri="{909E8E84-426E-40DD-AFC4-6F175D3DCCD1}">
              <a14:hiddenFill xmlns:a14="http://schemas.microsoft.com/office/drawing/2010/main">
                <a:solidFill>
                  <a:srgbClr val="FFFFFF"/>
                </a:solidFill>
              </a14:hiddenFill>
            </a:ext>
          </a:extLst>
        </p:spPr>
      </p:pic>
      <p:sp>
        <p:nvSpPr>
          <p:cNvPr id="22" name="Tekstvak 21">
            <a:extLst>
              <a:ext uri="{FF2B5EF4-FFF2-40B4-BE49-F238E27FC236}">
                <a16:creationId xmlns:a16="http://schemas.microsoft.com/office/drawing/2014/main" id="{4D9E20F7-9180-47E9-BFD6-A783C54F3491}"/>
              </a:ext>
            </a:extLst>
          </p:cNvPr>
          <p:cNvSpPr txBox="1"/>
          <p:nvPr/>
        </p:nvSpPr>
        <p:spPr>
          <a:xfrm>
            <a:off x="839875" y="2062026"/>
            <a:ext cx="7854646" cy="1768689"/>
          </a:xfrm>
          <a:prstGeom prst="rect">
            <a:avLst/>
          </a:prstGeom>
          <a:noFill/>
        </p:spPr>
        <p:txBody>
          <a:bodyPr wrap="square">
            <a:spAutoFit/>
          </a:bodyPr>
          <a:lstStyle/>
          <a:p>
            <a:pPr>
              <a:lnSpc>
                <a:spcPts val="2200"/>
              </a:lnSpc>
            </a:pPr>
            <a:r>
              <a:rPr lang="el-GR" sz="1600" dirty="0"/>
              <a:t>Η πόλωση είναι η εμβάθυνση του ανταγωνισμού μεταξύ των ομάδων της κοινωνίας που μπορεί να οδηγήσει σε εντάσεις μεταξύ αυτών των ομάδων. Μόνο όταν η πόλωση γίνεται τόσο κακή που οδηγεί σε απειλητικές καταστάσεις, γίνεται πρόβλημα. Ορισμένα άτομα, ομάδες ή φατρίες σκόπιμα πολώνονται για να αυξήσουν το γόνιμο έδαφος για εξτρεμισμό και βία.
</a:t>
            </a:r>
            <a:endParaRPr lang="en-GB" sz="1600" dirty="0"/>
          </a:p>
        </p:txBody>
      </p:sp>
      <p:sp>
        <p:nvSpPr>
          <p:cNvPr id="10" name="Tekstvak 9">
            <a:extLst>
              <a:ext uri="{FF2B5EF4-FFF2-40B4-BE49-F238E27FC236}">
                <a16:creationId xmlns:a16="http://schemas.microsoft.com/office/drawing/2014/main" id="{46671E26-9ACC-4EAC-868F-53BB2BE1C853}"/>
              </a:ext>
            </a:extLst>
          </p:cNvPr>
          <p:cNvSpPr txBox="1"/>
          <p:nvPr/>
        </p:nvSpPr>
        <p:spPr>
          <a:xfrm>
            <a:off x="4648200" y="6172200"/>
            <a:ext cx="3810000" cy="646331"/>
          </a:xfrm>
          <a:prstGeom prst="rect">
            <a:avLst/>
          </a:prstGeom>
          <a:noFill/>
        </p:spPr>
        <p:txBody>
          <a:bodyPr wrap="square" rtlCol="0">
            <a:spAutoFit/>
          </a:bodyPr>
          <a:lstStyle/>
          <a:p>
            <a:r>
              <a:rPr lang="el-GR" dirty="0"/>
              <a:t>Το επόμενο θέμα μας είναι οι ιδεολογίες.</a:t>
            </a:r>
            <a:endParaRPr lang="en-GB" dirty="0"/>
          </a:p>
        </p:txBody>
      </p:sp>
      <p:sp>
        <p:nvSpPr>
          <p:cNvPr id="11" name="Pijl: rechts 10">
            <a:extLst>
              <a:ext uri="{FF2B5EF4-FFF2-40B4-BE49-F238E27FC236}">
                <a16:creationId xmlns:a16="http://schemas.microsoft.com/office/drawing/2014/main" id="{333A900D-210B-4991-9344-B6B480A97614}"/>
              </a:ext>
            </a:extLst>
          </p:cNvPr>
          <p:cNvSpPr/>
          <p:nvPr/>
        </p:nvSpPr>
        <p:spPr>
          <a:xfrm flipV="1">
            <a:off x="8058151" y="6338354"/>
            <a:ext cx="304801" cy="79623"/>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331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82"/>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22" grpId="0"/>
      <p:bldP spid="10"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ijdelijke aanduiding voor inhoud 10">
            <a:extLst>
              <a:ext uri="{FF2B5EF4-FFF2-40B4-BE49-F238E27FC236}">
                <a16:creationId xmlns:a16="http://schemas.microsoft.com/office/drawing/2014/main" id="{FD123ED0-A7A7-4A31-8639-8371BC68CE72}"/>
              </a:ext>
            </a:extLst>
          </p:cNvPr>
          <p:cNvGraphicFramePr>
            <a:graphicFrameLocks noGrp="1"/>
          </p:cNvGraphicFramePr>
          <p:nvPr>
            <p:ph idx="1"/>
            <p:extLst>
              <p:ext uri="{D42A27DB-BD31-4B8C-83A1-F6EECF244321}">
                <p14:modId xmlns:p14="http://schemas.microsoft.com/office/powerpoint/2010/main" val="4154451688"/>
              </p:ext>
            </p:extLst>
          </p:nvPr>
        </p:nvGraphicFramePr>
        <p:xfrm>
          <a:off x="838200" y="2756017"/>
          <a:ext cx="77724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nl-NL" dirty="0"/>
              <a:t>4. </a:t>
            </a:r>
            <a:r>
              <a:rPr lang="el-GR" dirty="0"/>
              <a:t>Διαφορετικές ιδεολογίες (Ι)</a:t>
            </a:r>
            <a:endParaRPr lang="nl-NL" dirty="0"/>
          </a:p>
        </p:txBody>
      </p:sp>
      <p:sp>
        <p:nvSpPr>
          <p:cNvPr id="3" name="Tekstvak 2">
            <a:extLst>
              <a:ext uri="{FF2B5EF4-FFF2-40B4-BE49-F238E27FC236}">
                <a16:creationId xmlns:a16="http://schemas.microsoft.com/office/drawing/2014/main" id="{641B1267-52AE-4542-971C-BC3ABEE335B3}"/>
              </a:ext>
            </a:extLst>
          </p:cNvPr>
          <p:cNvSpPr txBox="1"/>
          <p:nvPr/>
        </p:nvSpPr>
        <p:spPr>
          <a:xfrm>
            <a:off x="990600" y="2713686"/>
            <a:ext cx="3048000" cy="954107"/>
          </a:xfrm>
          <a:prstGeom prst="rect">
            <a:avLst/>
          </a:prstGeom>
          <a:noFill/>
        </p:spPr>
        <p:txBody>
          <a:bodyPr wrap="square" rtlCol="0">
            <a:spAutoFit/>
          </a:bodyPr>
          <a:lstStyle/>
          <a:p>
            <a:r>
              <a:rPr lang="el-GR" sz="1400" dirty="0"/>
              <a:t>Έμφαση δίνεται σε ένα συγκεκριμένο θέμα (όχι σε μια εκτεταμένη ιδεολογία), όπως η άμβλωση, το περιβάλλον ή τα δικαιώματα των ζώων</a:t>
            </a:r>
            <a:endParaRPr lang="en-GB" sz="1400" dirty="0"/>
          </a:p>
        </p:txBody>
      </p:sp>
      <p:sp>
        <p:nvSpPr>
          <p:cNvPr id="6" name="Tekstvak 5">
            <a:extLst>
              <a:ext uri="{FF2B5EF4-FFF2-40B4-BE49-F238E27FC236}">
                <a16:creationId xmlns:a16="http://schemas.microsoft.com/office/drawing/2014/main" id="{B1EEF903-1AD1-4B04-8B78-E2FD1A0DB645}"/>
              </a:ext>
            </a:extLst>
          </p:cNvPr>
          <p:cNvSpPr txBox="1"/>
          <p:nvPr/>
        </p:nvSpPr>
        <p:spPr>
          <a:xfrm>
            <a:off x="6477002" y="5522677"/>
            <a:ext cx="2590799" cy="954107"/>
          </a:xfrm>
          <a:prstGeom prst="rect">
            <a:avLst/>
          </a:prstGeom>
          <a:noFill/>
        </p:spPr>
        <p:txBody>
          <a:bodyPr wrap="square" rtlCol="0">
            <a:spAutoFit/>
          </a:bodyPr>
          <a:lstStyle/>
          <a:p>
            <a:r>
              <a:rPr lang="el-GR" sz="1400" dirty="0"/>
              <a:t>Για την διαφύλαξη της υψηλής θέσης της «λευκής φυλής» που θεωρείται ότι απειλείται
από μετανάστες</a:t>
            </a:r>
            <a:endParaRPr lang="en-GB" sz="1400" dirty="0"/>
          </a:p>
        </p:txBody>
      </p:sp>
      <p:sp>
        <p:nvSpPr>
          <p:cNvPr id="8" name="Tekstvak 7">
            <a:extLst>
              <a:ext uri="{FF2B5EF4-FFF2-40B4-BE49-F238E27FC236}">
                <a16:creationId xmlns:a16="http://schemas.microsoft.com/office/drawing/2014/main" id="{BE0853EB-1BBA-4537-AF01-F4D4AFC08C63}"/>
              </a:ext>
            </a:extLst>
          </p:cNvPr>
          <p:cNvSpPr txBox="1"/>
          <p:nvPr/>
        </p:nvSpPr>
        <p:spPr>
          <a:xfrm>
            <a:off x="557645" y="5630398"/>
            <a:ext cx="2514600" cy="1169551"/>
          </a:xfrm>
          <a:prstGeom prst="rect">
            <a:avLst/>
          </a:prstGeom>
          <a:noFill/>
        </p:spPr>
        <p:txBody>
          <a:bodyPr wrap="square" rtlCol="0">
            <a:spAutoFit/>
          </a:bodyPr>
          <a:lstStyle/>
          <a:p>
            <a:r>
              <a:rPr lang="el-GR" sz="1400" dirty="0"/>
              <a:t>Επίτευξη μιας δίκαιης κατανομής του πλούτου - αντιλαμβάνονται τον καπιταλισμό ως την κύρια πηγή του κακού</a:t>
            </a:r>
            <a:endParaRPr lang="en-GB" sz="1400" dirty="0"/>
          </a:p>
        </p:txBody>
      </p:sp>
      <p:sp>
        <p:nvSpPr>
          <p:cNvPr id="9" name="Tekstvak 8">
            <a:extLst>
              <a:ext uri="{FF2B5EF4-FFF2-40B4-BE49-F238E27FC236}">
                <a16:creationId xmlns:a16="http://schemas.microsoft.com/office/drawing/2014/main" id="{8CD9C0D3-0A9A-4123-945A-56E7DC35CBA0}"/>
              </a:ext>
            </a:extLst>
          </p:cNvPr>
          <p:cNvSpPr txBox="1"/>
          <p:nvPr/>
        </p:nvSpPr>
        <p:spPr>
          <a:xfrm>
            <a:off x="6705600" y="3059668"/>
            <a:ext cx="2438400" cy="1384995"/>
          </a:xfrm>
          <a:prstGeom prst="rect">
            <a:avLst/>
          </a:prstGeom>
          <a:noFill/>
        </p:spPr>
        <p:txBody>
          <a:bodyPr wrap="square" rtlCol="0">
            <a:spAutoFit/>
          </a:bodyPr>
          <a:lstStyle/>
          <a:p>
            <a:r>
              <a:rPr lang="el-GR" sz="1400" dirty="0"/>
              <a:t>Προώθηση μιας πολύ αυστηρής ερμηνείας της θρησκείας τους και αιτιολόγηση της βίας κατά των «άπιστων»
</a:t>
            </a:r>
            <a:endParaRPr lang="en-GB" sz="1400" dirty="0"/>
          </a:p>
        </p:txBody>
      </p:sp>
      <p:sp>
        <p:nvSpPr>
          <p:cNvPr id="5" name="Tekstvak 4">
            <a:extLst>
              <a:ext uri="{FF2B5EF4-FFF2-40B4-BE49-F238E27FC236}">
                <a16:creationId xmlns:a16="http://schemas.microsoft.com/office/drawing/2014/main" id="{EAF06A44-9A1F-462E-B6A9-0033D1F599A1}"/>
              </a:ext>
            </a:extLst>
          </p:cNvPr>
          <p:cNvSpPr txBox="1"/>
          <p:nvPr/>
        </p:nvSpPr>
        <p:spPr>
          <a:xfrm>
            <a:off x="152400" y="2164501"/>
            <a:ext cx="8839200" cy="646331"/>
          </a:xfrm>
          <a:prstGeom prst="rect">
            <a:avLst/>
          </a:prstGeom>
          <a:noFill/>
        </p:spPr>
        <p:txBody>
          <a:bodyPr wrap="square" rtlCol="0">
            <a:spAutoFit/>
          </a:bodyPr>
          <a:lstStyle/>
          <a:p>
            <a:pPr algn="ctr"/>
            <a:r>
              <a:rPr lang="el-GR" dirty="0"/>
              <a:t>Η ριζοσπαστικοποίηση συμβαίνει σε όλα τα είδη των ιδεολογιών. Οι κύριες ανησυχίες τους</a:t>
            </a:r>
            <a:r>
              <a:rPr lang="en-US" dirty="0"/>
              <a:t> </a:t>
            </a:r>
            <a:r>
              <a:rPr lang="el-GR" dirty="0"/>
              <a:t>είναι</a:t>
            </a:r>
            <a:r>
              <a:rPr lang="en-GB" dirty="0"/>
              <a:t>:</a:t>
            </a:r>
          </a:p>
        </p:txBody>
      </p:sp>
      <p:sp>
        <p:nvSpPr>
          <p:cNvPr id="21" name="Tekstvak 20">
            <a:extLst>
              <a:ext uri="{FF2B5EF4-FFF2-40B4-BE49-F238E27FC236}">
                <a16:creationId xmlns:a16="http://schemas.microsoft.com/office/drawing/2014/main" id="{39546769-9BB0-4DF4-949C-E095B5E950E6}"/>
              </a:ext>
            </a:extLst>
          </p:cNvPr>
          <p:cNvSpPr txBox="1"/>
          <p:nvPr/>
        </p:nvSpPr>
        <p:spPr>
          <a:xfrm>
            <a:off x="185895" y="4065223"/>
            <a:ext cx="2438400" cy="523220"/>
          </a:xfrm>
          <a:prstGeom prst="rect">
            <a:avLst/>
          </a:prstGeom>
          <a:noFill/>
        </p:spPr>
        <p:txBody>
          <a:bodyPr wrap="square" rtlCol="0">
            <a:spAutoFit/>
          </a:bodyPr>
          <a:lstStyle/>
          <a:p>
            <a:r>
              <a:rPr lang="el-GR" sz="1400" dirty="0"/>
              <a:t>Έδαφος για τη δική του ομάδα
</a:t>
            </a:r>
            <a:endParaRPr lang="en-GB" sz="1400" dirty="0"/>
          </a:p>
        </p:txBody>
      </p:sp>
    </p:spTree>
    <p:extLst>
      <p:ext uri="{BB962C8B-B14F-4D97-AF65-F5344CB8AC3E}">
        <p14:creationId xmlns:p14="http://schemas.microsoft.com/office/powerpoint/2010/main" val="269380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2500"/>
                            </p:stCondLst>
                            <p:childTnLst>
                              <p:par>
                                <p:cTn id="11" presetID="1" presetClass="entr" presetSubtype="0" fill="hold" grpId="0" nodeType="afterEffect">
                                  <p:stCondLst>
                                    <p:cond delay="300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5500"/>
                            </p:stCondLst>
                            <p:childTnLst>
                              <p:par>
                                <p:cTn id="14" presetID="1" presetClass="entr" presetSubtype="0" fill="hold" grpId="0" nodeType="afterEffect">
                                  <p:stCondLst>
                                    <p:cond delay="2500"/>
                                  </p:stCondLst>
                                  <p:childTnLst>
                                    <p:set>
                                      <p:cBhvr>
                                        <p:cTn id="15" dur="1" fill="hold">
                                          <p:stCondLst>
                                            <p:cond delay="0"/>
                                          </p:stCondLst>
                                        </p:cTn>
                                        <p:tgtEl>
                                          <p:spTgt spid="21"/>
                                        </p:tgtEl>
                                        <p:attrNameLst>
                                          <p:attrName>style.visibility</p:attrName>
                                        </p:attrNameLst>
                                      </p:cBhvr>
                                      <p:to>
                                        <p:strVal val="visible"/>
                                      </p:to>
                                    </p:set>
                                  </p:childTnLst>
                                </p:cTn>
                              </p:par>
                            </p:childTnLst>
                          </p:cTn>
                        </p:par>
                        <p:par>
                          <p:cTn id="16" fill="hold">
                            <p:stCondLst>
                              <p:cond delay="8000"/>
                            </p:stCondLst>
                            <p:childTnLst>
                              <p:par>
                                <p:cTn id="17" presetID="1" presetClass="entr" presetSubtype="0" fill="hold" grpId="0" nodeType="afterEffect">
                                  <p:stCondLst>
                                    <p:cond delay="200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ijdelijke aanduiding voor inhoud 10">
            <a:extLst>
              <a:ext uri="{FF2B5EF4-FFF2-40B4-BE49-F238E27FC236}">
                <a16:creationId xmlns:a16="http://schemas.microsoft.com/office/drawing/2014/main" id="{B881CB5C-1F0F-42AB-A3EE-9448683B8CD2}"/>
              </a:ext>
            </a:extLst>
          </p:cNvPr>
          <p:cNvGraphicFramePr>
            <a:graphicFrameLocks noGrp="1"/>
          </p:cNvGraphicFramePr>
          <p:nvPr>
            <p:ph idx="1"/>
            <p:extLst>
              <p:ext uri="{D42A27DB-BD31-4B8C-83A1-F6EECF244321}">
                <p14:modId xmlns:p14="http://schemas.microsoft.com/office/powerpoint/2010/main" val="3885655901"/>
              </p:ext>
            </p:extLst>
          </p:nvPr>
        </p:nvGraphicFramePr>
        <p:xfrm>
          <a:off x="838200" y="2691756"/>
          <a:ext cx="77724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nl-NL" dirty="0"/>
              <a:t>4. </a:t>
            </a:r>
            <a:r>
              <a:rPr lang="el-GR" dirty="0"/>
              <a:t>Διαφορετικές ιδεολογίες (ΙΙ)</a:t>
            </a:r>
            <a:endParaRPr lang="nl-NL" dirty="0"/>
          </a:p>
        </p:txBody>
      </p:sp>
      <p:sp>
        <p:nvSpPr>
          <p:cNvPr id="3" name="Tekstvak 2">
            <a:extLst>
              <a:ext uri="{FF2B5EF4-FFF2-40B4-BE49-F238E27FC236}">
                <a16:creationId xmlns:a16="http://schemas.microsoft.com/office/drawing/2014/main" id="{641B1267-52AE-4542-971C-BC3ABEE335B3}"/>
              </a:ext>
            </a:extLst>
          </p:cNvPr>
          <p:cNvSpPr txBox="1"/>
          <p:nvPr/>
        </p:nvSpPr>
        <p:spPr>
          <a:xfrm>
            <a:off x="1470314" y="2890533"/>
            <a:ext cx="2968336" cy="584775"/>
          </a:xfrm>
          <a:prstGeom prst="rect">
            <a:avLst/>
          </a:prstGeom>
          <a:noFill/>
        </p:spPr>
        <p:txBody>
          <a:bodyPr wrap="square" rtlCol="0">
            <a:spAutoFit/>
          </a:bodyPr>
          <a:lstStyle/>
          <a:p>
            <a:r>
              <a:rPr lang="el-GR" sz="1600" dirty="0"/>
              <a:t>π.χ.</a:t>
            </a:r>
            <a:r>
              <a:rPr lang="en-GB" sz="1600" dirty="0"/>
              <a:t> </a:t>
            </a:r>
            <a:r>
              <a:rPr lang="el-GR" sz="1600" dirty="0"/>
              <a:t>Δικαιώματα των ζώων</a:t>
            </a:r>
            <a:r>
              <a:rPr lang="en-GB" sz="1600" dirty="0"/>
              <a:t>, COVID-19</a:t>
            </a:r>
          </a:p>
        </p:txBody>
      </p:sp>
      <p:sp>
        <p:nvSpPr>
          <p:cNvPr id="6" name="Tekstvak 5">
            <a:extLst>
              <a:ext uri="{FF2B5EF4-FFF2-40B4-BE49-F238E27FC236}">
                <a16:creationId xmlns:a16="http://schemas.microsoft.com/office/drawing/2014/main" id="{B1EEF903-1AD1-4B04-8B78-E2FD1A0DB645}"/>
              </a:ext>
            </a:extLst>
          </p:cNvPr>
          <p:cNvSpPr txBox="1"/>
          <p:nvPr/>
        </p:nvSpPr>
        <p:spPr>
          <a:xfrm>
            <a:off x="6477000" y="5781931"/>
            <a:ext cx="2133600" cy="584775"/>
          </a:xfrm>
          <a:prstGeom prst="rect">
            <a:avLst/>
          </a:prstGeom>
          <a:noFill/>
        </p:spPr>
        <p:txBody>
          <a:bodyPr wrap="square" rtlCol="0">
            <a:spAutoFit/>
          </a:bodyPr>
          <a:lstStyle/>
          <a:p>
            <a:r>
              <a:rPr lang="el-GR" sz="1600" dirty="0"/>
              <a:t>π.χ.</a:t>
            </a:r>
            <a:r>
              <a:rPr lang="en-GB" sz="1600" dirty="0"/>
              <a:t> </a:t>
            </a:r>
            <a:r>
              <a:rPr lang="el-GR" sz="1600" dirty="0"/>
              <a:t>ακροδεξιά</a:t>
            </a:r>
            <a:r>
              <a:rPr lang="en-GB" sz="1600" dirty="0"/>
              <a:t>, </a:t>
            </a:r>
            <a:r>
              <a:rPr lang="el-GR" sz="1600" dirty="0"/>
              <a:t>Νεοναζί</a:t>
            </a:r>
            <a:endParaRPr lang="en-GB" sz="1600" dirty="0"/>
          </a:p>
        </p:txBody>
      </p:sp>
      <p:sp>
        <p:nvSpPr>
          <p:cNvPr id="8" name="Tekstvak 7">
            <a:extLst>
              <a:ext uri="{FF2B5EF4-FFF2-40B4-BE49-F238E27FC236}">
                <a16:creationId xmlns:a16="http://schemas.microsoft.com/office/drawing/2014/main" id="{BE0853EB-1BBA-4537-AF01-F4D4AFC08C63}"/>
              </a:ext>
            </a:extLst>
          </p:cNvPr>
          <p:cNvSpPr txBox="1"/>
          <p:nvPr/>
        </p:nvSpPr>
        <p:spPr>
          <a:xfrm>
            <a:off x="1752600" y="5626509"/>
            <a:ext cx="1905000" cy="338554"/>
          </a:xfrm>
          <a:prstGeom prst="rect">
            <a:avLst/>
          </a:prstGeom>
          <a:noFill/>
        </p:spPr>
        <p:txBody>
          <a:bodyPr wrap="square" rtlCol="0">
            <a:spAutoFit/>
          </a:bodyPr>
          <a:lstStyle/>
          <a:p>
            <a:r>
              <a:rPr lang="el-GR" sz="1600" dirty="0"/>
              <a:t>π.χ.</a:t>
            </a:r>
            <a:r>
              <a:rPr lang="en-GB" sz="1600" dirty="0"/>
              <a:t> </a:t>
            </a:r>
            <a:r>
              <a:rPr lang="el-GR" sz="1600" dirty="0"/>
              <a:t>Αναρχία</a:t>
            </a:r>
            <a:endParaRPr lang="en-GB" sz="1600" dirty="0"/>
          </a:p>
        </p:txBody>
      </p:sp>
      <p:sp>
        <p:nvSpPr>
          <p:cNvPr id="9" name="Tekstvak 8">
            <a:extLst>
              <a:ext uri="{FF2B5EF4-FFF2-40B4-BE49-F238E27FC236}">
                <a16:creationId xmlns:a16="http://schemas.microsoft.com/office/drawing/2014/main" id="{8CD9C0D3-0A9A-4123-945A-56E7DC35CBA0}"/>
              </a:ext>
            </a:extLst>
          </p:cNvPr>
          <p:cNvSpPr txBox="1"/>
          <p:nvPr/>
        </p:nvSpPr>
        <p:spPr>
          <a:xfrm>
            <a:off x="6934200" y="3898663"/>
            <a:ext cx="2438400" cy="1077218"/>
          </a:xfrm>
          <a:prstGeom prst="rect">
            <a:avLst/>
          </a:prstGeom>
          <a:noFill/>
        </p:spPr>
        <p:txBody>
          <a:bodyPr wrap="square" rtlCol="0">
            <a:spAutoFit/>
          </a:bodyPr>
          <a:lstStyle/>
          <a:p>
            <a:r>
              <a:rPr lang="el-GR" sz="1600" dirty="0" err="1"/>
              <a:t>π.χ</a:t>
            </a:r>
            <a:r>
              <a:rPr lang="en-GB" sz="1600" dirty="0"/>
              <a:t>. </a:t>
            </a:r>
            <a:r>
              <a:rPr lang="el-GR" sz="1600" dirty="0"/>
              <a:t>Προτεστάντες, Ινδουιστές,
Μουσουλμάνοι, Καθολικοί
</a:t>
            </a:r>
            <a:endParaRPr lang="en-GB" sz="1600" dirty="0"/>
          </a:p>
        </p:txBody>
      </p:sp>
      <p:sp>
        <p:nvSpPr>
          <p:cNvPr id="5" name="Tekstvak 4">
            <a:extLst>
              <a:ext uri="{FF2B5EF4-FFF2-40B4-BE49-F238E27FC236}">
                <a16:creationId xmlns:a16="http://schemas.microsoft.com/office/drawing/2014/main" id="{EAF06A44-9A1F-462E-B6A9-0033D1F599A1}"/>
              </a:ext>
            </a:extLst>
          </p:cNvPr>
          <p:cNvSpPr txBox="1"/>
          <p:nvPr/>
        </p:nvSpPr>
        <p:spPr>
          <a:xfrm>
            <a:off x="647700" y="2321146"/>
            <a:ext cx="7581900" cy="646331"/>
          </a:xfrm>
          <a:prstGeom prst="rect">
            <a:avLst/>
          </a:prstGeom>
          <a:noFill/>
        </p:spPr>
        <p:txBody>
          <a:bodyPr wrap="square" rtlCol="0">
            <a:spAutoFit/>
          </a:bodyPr>
          <a:lstStyle/>
          <a:p>
            <a:r>
              <a:rPr lang="el-GR" dirty="0"/>
              <a:t>Η ριζοσπαστικοποίηση συμβαίνει σε όλα τα είδη των ιδεολογιών. Παραδείγματα ιδεολογιών</a:t>
            </a:r>
            <a:r>
              <a:rPr lang="en-GB" dirty="0"/>
              <a:t>:</a:t>
            </a:r>
          </a:p>
        </p:txBody>
      </p:sp>
      <p:sp>
        <p:nvSpPr>
          <p:cNvPr id="10" name="Tekstvak 9">
            <a:extLst>
              <a:ext uri="{FF2B5EF4-FFF2-40B4-BE49-F238E27FC236}">
                <a16:creationId xmlns:a16="http://schemas.microsoft.com/office/drawing/2014/main" id="{250ACAF4-C7BF-4400-BA2E-506477362E80}"/>
              </a:ext>
            </a:extLst>
          </p:cNvPr>
          <p:cNvSpPr txBox="1"/>
          <p:nvPr/>
        </p:nvSpPr>
        <p:spPr>
          <a:xfrm>
            <a:off x="4724400" y="6249426"/>
            <a:ext cx="4343400" cy="923330"/>
          </a:xfrm>
          <a:prstGeom prst="rect">
            <a:avLst/>
          </a:prstGeom>
          <a:noFill/>
        </p:spPr>
        <p:txBody>
          <a:bodyPr wrap="square" rtlCol="0">
            <a:spAutoFit/>
          </a:bodyPr>
          <a:lstStyle/>
          <a:p>
            <a:r>
              <a:rPr lang="el-GR" dirty="0"/>
              <a:t>Στη συνέχεια, μερικές περισσότερες οργανώσεις ανά ιδεολογία
</a:t>
            </a:r>
            <a:endParaRPr lang="en-GB" dirty="0"/>
          </a:p>
        </p:txBody>
      </p:sp>
      <p:sp>
        <p:nvSpPr>
          <p:cNvPr id="11" name="Pijl: rechts 10">
            <a:extLst>
              <a:ext uri="{FF2B5EF4-FFF2-40B4-BE49-F238E27FC236}">
                <a16:creationId xmlns:a16="http://schemas.microsoft.com/office/drawing/2014/main" id="{CE51D5D1-E10C-4EC1-B65A-A3135DEB4C99}"/>
              </a:ext>
            </a:extLst>
          </p:cNvPr>
          <p:cNvSpPr/>
          <p:nvPr/>
        </p:nvSpPr>
        <p:spPr>
          <a:xfrm flipV="1">
            <a:off x="8427028" y="6561246"/>
            <a:ext cx="304801" cy="79623"/>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12" name="Tekstvak 11">
            <a:extLst>
              <a:ext uri="{FF2B5EF4-FFF2-40B4-BE49-F238E27FC236}">
                <a16:creationId xmlns:a16="http://schemas.microsoft.com/office/drawing/2014/main" id="{C707A98A-D859-4CBA-A7E7-7E02E9021DAB}"/>
              </a:ext>
            </a:extLst>
          </p:cNvPr>
          <p:cNvSpPr txBox="1"/>
          <p:nvPr/>
        </p:nvSpPr>
        <p:spPr>
          <a:xfrm>
            <a:off x="2815938" y="623523"/>
            <a:ext cx="5656117" cy="646331"/>
          </a:xfrm>
          <a:prstGeom prst="rect">
            <a:avLst/>
          </a:prstGeom>
          <a:noFill/>
        </p:spPr>
        <p:txBody>
          <a:bodyPr wrap="square">
            <a:spAutoFit/>
          </a:bodyPr>
          <a:lstStyle/>
          <a:p>
            <a:r>
              <a:rPr lang="el-GR" dirty="0">
                <a:solidFill>
                  <a:srgbClr val="FF0000"/>
                </a:solidFill>
                <a:latin typeface="Ink Free" panose="03080402000500000000" pitchFamily="66" charset="0"/>
              </a:rPr>
              <a:t>Σκεφτείτε ένα παράδειγμα του καθενός από αυτά στη χώρα σας</a:t>
            </a:r>
            <a:endParaRPr lang="en-GB" dirty="0">
              <a:solidFill>
                <a:srgbClr val="FF0000"/>
              </a:solidFill>
              <a:latin typeface="Ink Free" panose="03080402000500000000" pitchFamily="66" charset="0"/>
            </a:endParaRPr>
          </a:p>
        </p:txBody>
      </p:sp>
      <p:sp>
        <p:nvSpPr>
          <p:cNvPr id="15" name="Tekstvak 14">
            <a:extLst>
              <a:ext uri="{FF2B5EF4-FFF2-40B4-BE49-F238E27FC236}">
                <a16:creationId xmlns:a16="http://schemas.microsoft.com/office/drawing/2014/main" id="{C80B649D-E0EA-4F05-A7EF-1A37F8BB2A56}"/>
              </a:ext>
            </a:extLst>
          </p:cNvPr>
          <p:cNvSpPr txBox="1"/>
          <p:nvPr/>
        </p:nvSpPr>
        <p:spPr>
          <a:xfrm>
            <a:off x="710044" y="4118810"/>
            <a:ext cx="1804556" cy="584775"/>
          </a:xfrm>
          <a:prstGeom prst="rect">
            <a:avLst/>
          </a:prstGeom>
          <a:noFill/>
        </p:spPr>
        <p:txBody>
          <a:bodyPr wrap="square" rtlCol="0">
            <a:spAutoFit/>
          </a:bodyPr>
          <a:lstStyle/>
          <a:p>
            <a:r>
              <a:rPr lang="el-GR" sz="1600" dirty="0"/>
              <a:t>π.χ. Κούρδοι, Βάσκοι</a:t>
            </a:r>
            <a:endParaRPr lang="en-GB" sz="1600" dirty="0"/>
          </a:p>
        </p:txBody>
      </p:sp>
    </p:spTree>
    <p:extLst>
      <p:ext uri="{BB962C8B-B14F-4D97-AF65-F5344CB8AC3E}">
        <p14:creationId xmlns:p14="http://schemas.microsoft.com/office/powerpoint/2010/main" val="52364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10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100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2500"/>
                            </p:stCondLst>
                            <p:childTnLst>
                              <p:par>
                                <p:cTn id="14" presetID="1" presetClass="entr" presetSubtype="0" fill="hold" grpId="0" nodeType="afterEffect">
                                  <p:stCondLst>
                                    <p:cond delay="1000"/>
                                  </p:stCondLst>
                                  <p:childTnLst>
                                    <p:set>
                                      <p:cBhvr>
                                        <p:cTn id="15" dur="1" fill="hold">
                                          <p:stCondLst>
                                            <p:cond delay="0"/>
                                          </p:stCondLst>
                                        </p:cTn>
                                        <p:tgtEl>
                                          <p:spTgt spid="3"/>
                                        </p:tgtEl>
                                        <p:attrNameLst>
                                          <p:attrName>style.visibility</p:attrName>
                                        </p:attrNameLst>
                                      </p:cBhvr>
                                      <p:to>
                                        <p:strVal val="visible"/>
                                      </p:to>
                                    </p:set>
                                  </p:childTnLst>
                                </p:cTn>
                              </p:par>
                            </p:childTnLst>
                          </p:cTn>
                        </p:par>
                        <p:par>
                          <p:cTn id="16" fill="hold">
                            <p:stCondLst>
                              <p:cond delay="3500"/>
                            </p:stCondLst>
                            <p:childTnLst>
                              <p:par>
                                <p:cTn id="17" presetID="1"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P spid="10" grpId="0"/>
      <p:bldP spid="11" grpId="0" animBg="1"/>
      <p:bldP spid="12" grpId="0"/>
      <p:bldP spid="12" grpId="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6151"/>
            <a:ext cx="7772400" cy="757449"/>
          </a:xfrm>
        </p:spPr>
        <p:txBody>
          <a:bodyPr>
            <a:normAutofit fontScale="90000"/>
          </a:bodyPr>
          <a:lstStyle/>
          <a:p>
            <a:r>
              <a:rPr lang="en-GB" dirty="0"/>
              <a:t>4. </a:t>
            </a:r>
            <a:r>
              <a:rPr lang="el-GR" dirty="0"/>
              <a:t>Παραδείγματα θρησκευτικών εξτρεμιστικών ομάδων (ΙΙΙ)</a:t>
            </a:r>
            <a:endParaRPr lang="en-GB" dirty="0"/>
          </a:p>
        </p:txBody>
      </p:sp>
      <p:sp>
        <p:nvSpPr>
          <p:cNvPr id="4"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a:xfrm>
            <a:off x="6553200" y="6356350"/>
            <a:ext cx="1905000" cy="365125"/>
          </a:xfrm>
        </p:spPr>
        <p:txBody>
          <a:bodyPr/>
          <a:lstStyle/>
          <a:p>
            <a:fld id="{CB318F78-A315-46C9-8B3F-2431B4397D31}" type="slidenum">
              <a:rPr lang="en-US" smtClean="0"/>
              <a:t>13</a:t>
            </a:fld>
            <a:endParaRPr lang="en-US" dirty="0"/>
          </a:p>
        </p:txBody>
      </p:sp>
      <p:pic>
        <p:nvPicPr>
          <p:cNvPr id="1026" name="Picture 2" descr="Irish republican army Logos">
            <a:extLst>
              <a:ext uri="{FF2B5EF4-FFF2-40B4-BE49-F238E27FC236}">
                <a16:creationId xmlns:a16="http://schemas.microsoft.com/office/drawing/2014/main" id="{2927C0D9-613E-4FE7-BD50-DE9DD605D4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5191" y="2755389"/>
            <a:ext cx="1724891" cy="11487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l-Shabaab (militant group) - Wikipedia">
            <a:extLst>
              <a:ext uri="{FF2B5EF4-FFF2-40B4-BE49-F238E27FC236}">
                <a16:creationId xmlns:a16="http://schemas.microsoft.com/office/drawing/2014/main" id="{967F07CD-A40F-4E94-8352-1503495A9C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41" y="2364932"/>
            <a:ext cx="1504950" cy="1590675"/>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1">
            <a:extLst>
              <a:ext uri="{FF2B5EF4-FFF2-40B4-BE49-F238E27FC236}">
                <a16:creationId xmlns:a16="http://schemas.microsoft.com/office/drawing/2014/main" id="{A323527F-C5C8-40AC-B48E-69D9BA93FCC4}"/>
              </a:ext>
            </a:extLst>
          </p:cNvPr>
          <p:cNvSpPr txBox="1"/>
          <p:nvPr/>
        </p:nvSpPr>
        <p:spPr>
          <a:xfrm>
            <a:off x="6915190" y="2546568"/>
            <a:ext cx="1619209" cy="830997"/>
          </a:xfrm>
          <a:prstGeom prst="rect">
            <a:avLst/>
          </a:prstGeom>
          <a:noFill/>
        </p:spPr>
        <p:txBody>
          <a:bodyPr wrap="square" rtlCol="0">
            <a:spAutoFit/>
          </a:bodyPr>
          <a:lstStyle/>
          <a:p>
            <a:r>
              <a:rPr lang="en-GB" sz="1600" dirty="0" err="1"/>
              <a:t>Al-shabaab</a:t>
            </a:r>
            <a:r>
              <a:rPr lang="en-GB" sz="1600" dirty="0"/>
              <a:t>:</a:t>
            </a:r>
          </a:p>
          <a:p>
            <a:r>
              <a:rPr lang="el-GR" sz="1600" dirty="0"/>
              <a:t>Μουσουλμανική
</a:t>
            </a:r>
            <a:endParaRPr lang="en-GB" sz="1600" dirty="0"/>
          </a:p>
        </p:txBody>
      </p:sp>
      <p:pic>
        <p:nvPicPr>
          <p:cNvPr id="3" name="Picture 2">
            <a:extLst>
              <a:ext uri="{FF2B5EF4-FFF2-40B4-BE49-F238E27FC236}">
                <a16:creationId xmlns:a16="http://schemas.microsoft.com/office/drawing/2014/main" id="{56CB65E9-D840-4C7D-8265-32AA102BF18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79812" y="4260221"/>
            <a:ext cx="2135379" cy="1683979"/>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54A1AFE1-7162-4939-835A-86981EE68321}"/>
              </a:ext>
            </a:extLst>
          </p:cNvPr>
          <p:cNvSpPr txBox="1"/>
          <p:nvPr/>
        </p:nvSpPr>
        <p:spPr>
          <a:xfrm>
            <a:off x="1853313" y="2394226"/>
            <a:ext cx="1371600" cy="584775"/>
          </a:xfrm>
          <a:prstGeom prst="rect">
            <a:avLst/>
          </a:prstGeom>
          <a:noFill/>
        </p:spPr>
        <p:txBody>
          <a:bodyPr wrap="square" rtlCol="0">
            <a:spAutoFit/>
          </a:bodyPr>
          <a:lstStyle/>
          <a:p>
            <a:r>
              <a:rPr lang="en-GB" sz="1600" dirty="0"/>
              <a:t>IRA: </a:t>
            </a:r>
            <a:r>
              <a:rPr lang="el-GR" sz="1600" dirty="0"/>
              <a:t>Καθολική 
</a:t>
            </a:r>
            <a:endParaRPr lang="en-GB" sz="1600" dirty="0"/>
          </a:p>
        </p:txBody>
      </p:sp>
      <p:sp>
        <p:nvSpPr>
          <p:cNvPr id="9" name="Tekstvak 8">
            <a:extLst>
              <a:ext uri="{FF2B5EF4-FFF2-40B4-BE49-F238E27FC236}">
                <a16:creationId xmlns:a16="http://schemas.microsoft.com/office/drawing/2014/main" id="{FE832FBD-1412-4186-8768-5FD5789FE76B}"/>
              </a:ext>
            </a:extLst>
          </p:cNvPr>
          <p:cNvSpPr txBox="1"/>
          <p:nvPr/>
        </p:nvSpPr>
        <p:spPr>
          <a:xfrm>
            <a:off x="6915191" y="5118374"/>
            <a:ext cx="1905000" cy="338554"/>
          </a:xfrm>
          <a:prstGeom prst="rect">
            <a:avLst/>
          </a:prstGeom>
          <a:noFill/>
        </p:spPr>
        <p:txBody>
          <a:bodyPr wrap="square" rtlCol="0">
            <a:spAutoFit/>
          </a:bodyPr>
          <a:lstStyle/>
          <a:p>
            <a:r>
              <a:rPr lang="en-GB" sz="1600" dirty="0"/>
              <a:t>LRA: </a:t>
            </a:r>
            <a:r>
              <a:rPr lang="el-GR" sz="1600" dirty="0"/>
              <a:t>Προτεσταντική</a:t>
            </a:r>
            <a:endParaRPr lang="en-GB" sz="1600" dirty="0"/>
          </a:p>
        </p:txBody>
      </p:sp>
      <p:pic>
        <p:nvPicPr>
          <p:cNvPr id="1028" name="Picture 4" descr="Look beyond ideology to understand terrorism | Comment Central">
            <a:extLst>
              <a:ext uri="{FF2B5EF4-FFF2-40B4-BE49-F238E27FC236}">
                <a16:creationId xmlns:a16="http://schemas.microsoft.com/office/drawing/2014/main" id="{4091E007-3B61-4DE5-A21D-8F1312D0B63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09686" y="4260221"/>
            <a:ext cx="2302933" cy="1295400"/>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a:extLst>
              <a:ext uri="{FF2B5EF4-FFF2-40B4-BE49-F238E27FC236}">
                <a16:creationId xmlns:a16="http://schemas.microsoft.com/office/drawing/2014/main" id="{90869770-8BD7-4268-8A17-C8BF13714284}"/>
              </a:ext>
            </a:extLst>
          </p:cNvPr>
          <p:cNvSpPr txBox="1"/>
          <p:nvPr/>
        </p:nvSpPr>
        <p:spPr>
          <a:xfrm>
            <a:off x="1609686" y="5622437"/>
            <a:ext cx="2286769" cy="584775"/>
          </a:xfrm>
          <a:prstGeom prst="rect">
            <a:avLst/>
          </a:prstGeom>
          <a:noFill/>
        </p:spPr>
        <p:txBody>
          <a:bodyPr wrap="square" rtlCol="0">
            <a:spAutoFit/>
          </a:bodyPr>
          <a:lstStyle/>
          <a:p>
            <a:r>
              <a:rPr lang="en-GB" sz="1600" dirty="0"/>
              <a:t>ISIS/DAESH: </a:t>
            </a:r>
            <a:r>
              <a:rPr lang="el-GR" sz="1600" dirty="0"/>
              <a:t>Μουσουλμανική</a:t>
            </a:r>
            <a:endParaRPr lang="en-GB" sz="1600" dirty="0"/>
          </a:p>
        </p:txBody>
      </p:sp>
      <p:sp>
        <p:nvSpPr>
          <p:cNvPr id="16" name="Tijdelijke aanduiding voor inhoud 2">
            <a:extLst>
              <a:ext uri="{FF2B5EF4-FFF2-40B4-BE49-F238E27FC236}">
                <a16:creationId xmlns:a16="http://schemas.microsoft.com/office/drawing/2014/main" id="{C0C50062-7FAF-45A4-9E3B-12D7CCC74A8D}"/>
              </a:ext>
            </a:extLst>
          </p:cNvPr>
          <p:cNvSpPr txBox="1">
            <a:spLocks/>
          </p:cNvSpPr>
          <p:nvPr/>
        </p:nvSpPr>
        <p:spPr>
          <a:xfrm rot="20698074">
            <a:off x="110356" y="2392161"/>
            <a:ext cx="1558112" cy="602664"/>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l-GR" sz="1200" i="1" dirty="0">
                <a:solidFill>
                  <a:srgbClr val="6D9EFF"/>
                </a:solidFill>
              </a:rPr>
              <a:t>Ο IRA έχει επίσης έναν ισχυρό αυτονομιστικό στόχο
</a:t>
            </a:r>
            <a:endParaRPr lang="en-GB" sz="1200" dirty="0">
              <a:solidFill>
                <a:srgbClr val="6D9EFF"/>
              </a:solidFill>
            </a:endParaRPr>
          </a:p>
        </p:txBody>
      </p:sp>
    </p:spTree>
    <p:extLst>
      <p:ext uri="{BB962C8B-B14F-4D97-AF65-F5344CB8AC3E}">
        <p14:creationId xmlns:p14="http://schemas.microsoft.com/office/powerpoint/2010/main" val="411742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8077200" cy="685800"/>
          </a:xfrm>
        </p:spPr>
        <p:txBody>
          <a:bodyPr>
            <a:normAutofit fontScale="90000"/>
          </a:bodyPr>
          <a:lstStyle/>
          <a:p>
            <a:r>
              <a:rPr lang="nl-NL" dirty="0"/>
              <a:t>4. </a:t>
            </a:r>
            <a:r>
              <a:rPr lang="el-GR" dirty="0"/>
              <a:t>Παραδείγματα δεξιών εξτρεμιστικών ομάδων (</a:t>
            </a:r>
            <a:r>
              <a:rPr lang="en-US" dirty="0"/>
              <a:t>IV)</a:t>
            </a:r>
            <a:endParaRPr lang="nl-NL" dirty="0"/>
          </a:p>
        </p:txBody>
      </p:sp>
      <p:sp>
        <p:nvSpPr>
          <p:cNvPr id="4"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a:xfrm>
            <a:off x="6553200" y="6356350"/>
            <a:ext cx="1905000" cy="365125"/>
          </a:xfrm>
        </p:spPr>
        <p:txBody>
          <a:bodyPr/>
          <a:lstStyle/>
          <a:p>
            <a:fld id="{CB318F78-A315-46C9-8B3F-2431B4397D31}" type="slidenum">
              <a:rPr lang="en-US" smtClean="0"/>
              <a:t>14</a:t>
            </a:fld>
            <a:endParaRPr lang="en-US" dirty="0"/>
          </a:p>
        </p:txBody>
      </p:sp>
      <p:pic>
        <p:nvPicPr>
          <p:cNvPr id="1030" name="Picture 6" descr="Unfortunately, the American KKK's brand of hate travels well | Miami Herald">
            <a:extLst>
              <a:ext uri="{FF2B5EF4-FFF2-40B4-BE49-F238E27FC236}">
                <a16:creationId xmlns:a16="http://schemas.microsoft.com/office/drawing/2014/main" id="{93187CF7-688C-4EF7-828B-7A485ECA79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362200"/>
            <a:ext cx="2111829" cy="140788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ORDADLER (@AGesellschaft) | Twitter">
            <a:extLst>
              <a:ext uri="{FF2B5EF4-FFF2-40B4-BE49-F238E27FC236}">
                <a16:creationId xmlns:a16="http://schemas.microsoft.com/office/drawing/2014/main" id="{F7540A40-15C4-4F76-9530-2CCD19AAFAF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2559701"/>
            <a:ext cx="1490315" cy="1490315"/>
          </a:xfrm>
          <a:prstGeom prst="rect">
            <a:avLst/>
          </a:prstGeom>
          <a:noFill/>
          <a:extLst>
            <a:ext uri="{909E8E84-426E-40DD-AFC4-6F175D3DCCD1}">
              <a14:hiddenFill xmlns:a14="http://schemas.microsoft.com/office/drawing/2010/main">
                <a:solidFill>
                  <a:srgbClr val="FFFFFF"/>
                </a:solidFill>
              </a14:hiddenFill>
            </a:ext>
          </a:extLst>
        </p:spPr>
      </p:pic>
      <p:sp>
        <p:nvSpPr>
          <p:cNvPr id="18" name="Tekstvak 17">
            <a:extLst>
              <a:ext uri="{FF2B5EF4-FFF2-40B4-BE49-F238E27FC236}">
                <a16:creationId xmlns:a16="http://schemas.microsoft.com/office/drawing/2014/main" id="{7B3262BC-1FE8-4E85-8CEF-BF6F7D69DABF}"/>
              </a:ext>
            </a:extLst>
          </p:cNvPr>
          <p:cNvSpPr txBox="1"/>
          <p:nvPr/>
        </p:nvSpPr>
        <p:spPr>
          <a:xfrm>
            <a:off x="6079157" y="4070601"/>
            <a:ext cx="1371600" cy="584775"/>
          </a:xfrm>
          <a:prstGeom prst="rect">
            <a:avLst/>
          </a:prstGeom>
          <a:noFill/>
        </p:spPr>
        <p:txBody>
          <a:bodyPr wrap="square" rtlCol="0">
            <a:spAutoFit/>
          </a:bodyPr>
          <a:lstStyle/>
          <a:p>
            <a:r>
              <a:rPr lang="en-GB" sz="1600" dirty="0" err="1"/>
              <a:t>Nordadler</a:t>
            </a:r>
            <a:r>
              <a:rPr lang="en-GB" sz="1600" dirty="0"/>
              <a:t> (</a:t>
            </a:r>
            <a:r>
              <a:rPr lang="el-GR" sz="1600" dirty="0"/>
              <a:t>Γερμανία</a:t>
            </a:r>
            <a:r>
              <a:rPr lang="en-GB" sz="1600" dirty="0"/>
              <a:t>)</a:t>
            </a:r>
          </a:p>
        </p:txBody>
      </p:sp>
      <p:sp>
        <p:nvSpPr>
          <p:cNvPr id="8" name="Tekstvak 7">
            <a:extLst>
              <a:ext uri="{FF2B5EF4-FFF2-40B4-BE49-F238E27FC236}">
                <a16:creationId xmlns:a16="http://schemas.microsoft.com/office/drawing/2014/main" id="{6DBF69EF-381A-4C06-B995-339507FCC1C6}"/>
              </a:ext>
            </a:extLst>
          </p:cNvPr>
          <p:cNvSpPr txBox="1"/>
          <p:nvPr/>
        </p:nvSpPr>
        <p:spPr>
          <a:xfrm>
            <a:off x="838199" y="3770086"/>
            <a:ext cx="1959429" cy="338554"/>
          </a:xfrm>
          <a:prstGeom prst="rect">
            <a:avLst/>
          </a:prstGeom>
          <a:noFill/>
        </p:spPr>
        <p:txBody>
          <a:bodyPr wrap="square" rtlCol="0">
            <a:spAutoFit/>
          </a:bodyPr>
          <a:lstStyle/>
          <a:p>
            <a:r>
              <a:rPr lang="en-GB" sz="1600" dirty="0"/>
              <a:t>Ku Klux Klan (</a:t>
            </a:r>
            <a:r>
              <a:rPr lang="el-GR" sz="1600" dirty="0"/>
              <a:t>ΗΠΑ</a:t>
            </a:r>
            <a:r>
              <a:rPr lang="en-GB" sz="1600" dirty="0"/>
              <a:t>)</a:t>
            </a:r>
          </a:p>
        </p:txBody>
      </p:sp>
      <p:sp>
        <p:nvSpPr>
          <p:cNvPr id="10" name="Tekstvak 9">
            <a:extLst>
              <a:ext uri="{FF2B5EF4-FFF2-40B4-BE49-F238E27FC236}">
                <a16:creationId xmlns:a16="http://schemas.microsoft.com/office/drawing/2014/main" id="{CD6B8A47-4695-4A6B-9E34-1B20A7823A51}"/>
              </a:ext>
            </a:extLst>
          </p:cNvPr>
          <p:cNvSpPr txBox="1"/>
          <p:nvPr/>
        </p:nvSpPr>
        <p:spPr>
          <a:xfrm>
            <a:off x="3411992" y="4471585"/>
            <a:ext cx="1922008" cy="338554"/>
          </a:xfrm>
          <a:prstGeom prst="rect">
            <a:avLst/>
          </a:prstGeom>
          <a:noFill/>
        </p:spPr>
        <p:txBody>
          <a:bodyPr wrap="square" rtlCol="0">
            <a:spAutoFit/>
          </a:bodyPr>
          <a:lstStyle/>
          <a:p>
            <a:r>
              <a:rPr lang="en-GB" sz="1600" dirty="0"/>
              <a:t>Proud boys (</a:t>
            </a:r>
            <a:r>
              <a:rPr lang="el-GR" sz="1600" dirty="0"/>
              <a:t>ΗΠΑ</a:t>
            </a:r>
            <a:r>
              <a:rPr lang="en-GB" sz="1600" dirty="0"/>
              <a:t>)</a:t>
            </a:r>
          </a:p>
        </p:txBody>
      </p:sp>
      <p:pic>
        <p:nvPicPr>
          <p:cNvPr id="2050" name="Picture 2" descr="Proud Boys Stand By">
            <a:extLst>
              <a:ext uri="{FF2B5EF4-FFF2-40B4-BE49-F238E27FC236}">
                <a16:creationId xmlns:a16="http://schemas.microsoft.com/office/drawing/2014/main" id="{622A76D0-9E20-4C1E-99E0-249344C9E72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949" t="7199" b="5463"/>
          <a:stretch/>
        </p:blipFill>
        <p:spPr bwMode="auto">
          <a:xfrm>
            <a:off x="3411992" y="2286000"/>
            <a:ext cx="1738104" cy="218558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oldiers of Odin: Spiral Notebooks | Redbubble">
            <a:extLst>
              <a:ext uri="{FF2B5EF4-FFF2-40B4-BE49-F238E27FC236}">
                <a16:creationId xmlns:a16="http://schemas.microsoft.com/office/drawing/2014/main" id="{A786A900-BD37-4C7D-AE9D-3E362B62F00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563" y="4160885"/>
            <a:ext cx="1474401" cy="2084232"/>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1">
            <a:extLst>
              <a:ext uri="{FF2B5EF4-FFF2-40B4-BE49-F238E27FC236}">
                <a16:creationId xmlns:a16="http://schemas.microsoft.com/office/drawing/2014/main" id="{38FA20A0-1320-4EA0-86C1-EC57DD55AC59}"/>
              </a:ext>
            </a:extLst>
          </p:cNvPr>
          <p:cNvSpPr txBox="1"/>
          <p:nvPr/>
        </p:nvSpPr>
        <p:spPr>
          <a:xfrm>
            <a:off x="2022965" y="5811372"/>
            <a:ext cx="2701436" cy="584775"/>
          </a:xfrm>
          <a:prstGeom prst="rect">
            <a:avLst/>
          </a:prstGeom>
          <a:noFill/>
        </p:spPr>
        <p:txBody>
          <a:bodyPr wrap="square" rtlCol="0">
            <a:spAutoFit/>
          </a:bodyPr>
          <a:lstStyle/>
          <a:p>
            <a:r>
              <a:rPr lang="en-GB" sz="1600" dirty="0"/>
              <a:t>Soldiers of Odin (</a:t>
            </a:r>
            <a:r>
              <a:rPr lang="el-GR" sz="1600" dirty="0"/>
              <a:t>Φινλανδία</a:t>
            </a:r>
            <a:r>
              <a:rPr lang="en-GB" sz="1600" dirty="0"/>
              <a:t>, </a:t>
            </a:r>
            <a:r>
              <a:rPr lang="el-GR" sz="1600" dirty="0"/>
              <a:t>Ολλανδία</a:t>
            </a:r>
            <a:r>
              <a:rPr lang="en-GB" sz="1600" dirty="0"/>
              <a:t>, …)</a:t>
            </a:r>
          </a:p>
        </p:txBody>
      </p:sp>
      <p:pic>
        <p:nvPicPr>
          <p:cNvPr id="2054" name="Picture 6" descr="[Golden Dawn flag]">
            <a:extLst>
              <a:ext uri="{FF2B5EF4-FFF2-40B4-BE49-F238E27FC236}">
                <a16:creationId xmlns:a16="http://schemas.microsoft.com/office/drawing/2014/main" id="{2ACBC758-98B8-497F-B498-BED36FA48E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7475" y="4810139"/>
            <a:ext cx="2076450" cy="1384300"/>
          </a:xfrm>
          <a:prstGeom prst="rect">
            <a:avLst/>
          </a:prstGeom>
          <a:noFill/>
          <a:extLst>
            <a:ext uri="{909E8E84-426E-40DD-AFC4-6F175D3DCCD1}">
              <a14:hiddenFill xmlns:a14="http://schemas.microsoft.com/office/drawing/2010/main">
                <a:solidFill>
                  <a:srgbClr val="FFFFFF"/>
                </a:solidFill>
              </a14:hiddenFill>
            </a:ext>
          </a:extLst>
        </p:spPr>
      </p:pic>
      <p:sp>
        <p:nvSpPr>
          <p:cNvPr id="14" name="Tekstvak 13">
            <a:extLst>
              <a:ext uri="{FF2B5EF4-FFF2-40B4-BE49-F238E27FC236}">
                <a16:creationId xmlns:a16="http://schemas.microsoft.com/office/drawing/2014/main" id="{408080A0-F654-41FE-89A2-4901498CAA0A}"/>
              </a:ext>
            </a:extLst>
          </p:cNvPr>
          <p:cNvSpPr txBox="1"/>
          <p:nvPr/>
        </p:nvSpPr>
        <p:spPr>
          <a:xfrm>
            <a:off x="5143500" y="5464334"/>
            <a:ext cx="1371600" cy="584775"/>
          </a:xfrm>
          <a:prstGeom prst="rect">
            <a:avLst/>
          </a:prstGeom>
          <a:noFill/>
        </p:spPr>
        <p:txBody>
          <a:bodyPr wrap="square" rtlCol="0">
            <a:spAutoFit/>
          </a:bodyPr>
          <a:lstStyle/>
          <a:p>
            <a:r>
              <a:rPr lang="en-GB" sz="1600" dirty="0"/>
              <a:t>Golden dawn (</a:t>
            </a:r>
            <a:r>
              <a:rPr lang="el-GR" sz="1600" dirty="0"/>
              <a:t>Ελλάδα</a:t>
            </a:r>
            <a:r>
              <a:rPr lang="en-GB" sz="1600" dirty="0"/>
              <a:t>)</a:t>
            </a:r>
          </a:p>
        </p:txBody>
      </p:sp>
    </p:spTree>
    <p:extLst>
      <p:ext uri="{BB962C8B-B14F-4D97-AF65-F5344CB8AC3E}">
        <p14:creationId xmlns:p14="http://schemas.microsoft.com/office/powerpoint/2010/main" val="63588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830996"/>
          </a:xfrm>
        </p:spPr>
        <p:txBody>
          <a:bodyPr>
            <a:normAutofit fontScale="90000"/>
          </a:bodyPr>
          <a:lstStyle/>
          <a:p>
            <a:r>
              <a:rPr lang="nl-NL" dirty="0"/>
              <a:t>4. </a:t>
            </a:r>
            <a:r>
              <a:rPr lang="el-GR" dirty="0"/>
              <a:t>Παραδείγματα αριστερών εξτρεμιστικών ομάδων (</a:t>
            </a:r>
            <a:r>
              <a:rPr lang="en-US" dirty="0"/>
              <a:t>V)</a:t>
            </a:r>
            <a:endParaRPr lang="nl-NL" dirty="0"/>
          </a:p>
        </p:txBody>
      </p:sp>
      <p:sp>
        <p:nvSpPr>
          <p:cNvPr id="4"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a:xfrm>
            <a:off x="6553200" y="6356350"/>
            <a:ext cx="1905000" cy="365125"/>
          </a:xfrm>
        </p:spPr>
        <p:txBody>
          <a:bodyPr/>
          <a:lstStyle/>
          <a:p>
            <a:fld id="{CB318F78-A315-46C9-8B3F-2431B4397D31}" type="slidenum">
              <a:rPr lang="en-US" smtClean="0"/>
              <a:t>15</a:t>
            </a:fld>
            <a:endParaRPr lang="en-US" dirty="0"/>
          </a:p>
        </p:txBody>
      </p:sp>
      <p:pic>
        <p:nvPicPr>
          <p:cNvPr id="3074" name="Picture 2" descr="Antifa: A Look at the Anti-Fascist Movement Confronting ...">
            <a:extLst>
              <a:ext uri="{FF2B5EF4-FFF2-40B4-BE49-F238E27FC236}">
                <a16:creationId xmlns:a16="http://schemas.microsoft.com/office/drawing/2014/main" id="{0005E586-5EF5-4744-9A1B-E78D859485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362200"/>
            <a:ext cx="2514600" cy="1414462"/>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1996FEDA-F7B8-43B3-8CD1-8B7EBF86B02A}"/>
              </a:ext>
            </a:extLst>
          </p:cNvPr>
          <p:cNvSpPr txBox="1"/>
          <p:nvPr/>
        </p:nvSpPr>
        <p:spPr>
          <a:xfrm>
            <a:off x="4249882" y="3858420"/>
            <a:ext cx="3293918" cy="584775"/>
          </a:xfrm>
          <a:prstGeom prst="rect">
            <a:avLst/>
          </a:prstGeom>
          <a:noFill/>
        </p:spPr>
        <p:txBody>
          <a:bodyPr wrap="square">
            <a:spAutoFit/>
          </a:bodyPr>
          <a:lstStyle/>
          <a:p>
            <a:pPr algn="ctr"/>
            <a:r>
              <a:rPr lang="es-ES" sz="1600" dirty="0"/>
              <a:t>Fuerzas Armadas Revolucionarias de Colombia (FARC</a:t>
            </a:r>
            <a:r>
              <a:rPr lang="es-ES" sz="1600" dirty="0">
                <a:solidFill>
                  <a:srgbClr val="202122"/>
                </a:solidFill>
                <a:latin typeface="Arial" panose="020B0604020202020204" pitchFamily="34" charset="0"/>
              </a:rPr>
              <a:t>)</a:t>
            </a:r>
            <a:endParaRPr lang="en-GB" sz="1600" dirty="0">
              <a:solidFill>
                <a:srgbClr val="202122"/>
              </a:solidFill>
              <a:latin typeface="Arial" panose="020B0604020202020204" pitchFamily="34" charset="0"/>
            </a:endParaRPr>
          </a:p>
        </p:txBody>
      </p:sp>
      <p:pic>
        <p:nvPicPr>
          <p:cNvPr id="4098" name="Picture 2" descr="FARC denies having sent death threat to Colombia labor ...">
            <a:extLst>
              <a:ext uri="{FF2B5EF4-FFF2-40B4-BE49-F238E27FC236}">
                <a16:creationId xmlns:a16="http://schemas.microsoft.com/office/drawing/2014/main" id="{04258A94-AD69-41F3-90D2-FFF979984A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2362200"/>
            <a:ext cx="3081867" cy="1412856"/>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5A8942E5-2574-4844-A8EB-348E39E28C25}"/>
              </a:ext>
            </a:extLst>
          </p:cNvPr>
          <p:cNvSpPr txBox="1"/>
          <p:nvPr/>
        </p:nvSpPr>
        <p:spPr>
          <a:xfrm>
            <a:off x="402166" y="3776662"/>
            <a:ext cx="3081867" cy="338554"/>
          </a:xfrm>
          <a:prstGeom prst="rect">
            <a:avLst/>
          </a:prstGeom>
          <a:noFill/>
        </p:spPr>
        <p:txBody>
          <a:bodyPr wrap="square">
            <a:spAutoFit/>
          </a:bodyPr>
          <a:lstStyle/>
          <a:p>
            <a:pPr algn="ctr"/>
            <a:r>
              <a:rPr lang="es-ES" sz="1600" dirty="0" err="1"/>
              <a:t>Antifa</a:t>
            </a:r>
            <a:r>
              <a:rPr lang="es-ES" sz="1600" dirty="0"/>
              <a:t> (</a:t>
            </a:r>
            <a:r>
              <a:rPr lang="es-ES" sz="1600" dirty="0" err="1"/>
              <a:t>international</a:t>
            </a:r>
            <a:r>
              <a:rPr lang="es-ES" sz="1600" dirty="0"/>
              <a:t>)</a:t>
            </a:r>
            <a:endParaRPr lang="en-GB" sz="1600" dirty="0"/>
          </a:p>
        </p:txBody>
      </p:sp>
      <p:pic>
        <p:nvPicPr>
          <p:cNvPr id="4100" name="Picture 4" descr="Rote Armee Fraktion: Die RAF - eine Chronologie des ...">
            <a:extLst>
              <a:ext uri="{FF2B5EF4-FFF2-40B4-BE49-F238E27FC236}">
                <a16:creationId xmlns:a16="http://schemas.microsoft.com/office/drawing/2014/main" id="{3D4C8360-BB19-4E18-BC76-D97BB955B31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4343816"/>
            <a:ext cx="1884598" cy="1414462"/>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551AB320-A01B-49E2-8D95-9346A722ED8A}"/>
              </a:ext>
            </a:extLst>
          </p:cNvPr>
          <p:cNvSpPr txBox="1"/>
          <p:nvPr/>
        </p:nvSpPr>
        <p:spPr>
          <a:xfrm>
            <a:off x="620565" y="5758278"/>
            <a:ext cx="3081867" cy="338554"/>
          </a:xfrm>
          <a:prstGeom prst="rect">
            <a:avLst/>
          </a:prstGeom>
          <a:noFill/>
        </p:spPr>
        <p:txBody>
          <a:bodyPr wrap="square">
            <a:spAutoFit/>
          </a:bodyPr>
          <a:lstStyle/>
          <a:p>
            <a:pPr algn="ctr"/>
            <a:r>
              <a:rPr lang="es-ES" sz="1600" dirty="0"/>
              <a:t>Rote </a:t>
            </a:r>
            <a:r>
              <a:rPr lang="es-ES" sz="1600" dirty="0" err="1"/>
              <a:t>Armee</a:t>
            </a:r>
            <a:r>
              <a:rPr lang="es-ES" sz="1600" dirty="0"/>
              <a:t> </a:t>
            </a:r>
            <a:r>
              <a:rPr lang="es-ES" sz="1600" dirty="0" err="1"/>
              <a:t>Fraction</a:t>
            </a:r>
            <a:r>
              <a:rPr lang="es-ES" sz="1600" dirty="0"/>
              <a:t> (</a:t>
            </a:r>
            <a:r>
              <a:rPr lang="es-ES" sz="1600" dirty="0" err="1"/>
              <a:t>Germany</a:t>
            </a:r>
            <a:r>
              <a:rPr lang="es-ES" sz="1600" dirty="0"/>
              <a:t>)</a:t>
            </a:r>
            <a:endParaRPr lang="en-GB" sz="1600" dirty="0"/>
          </a:p>
        </p:txBody>
      </p:sp>
      <p:pic>
        <p:nvPicPr>
          <p:cNvPr id="4102" name="Picture 6" descr="Sandinista National Liberation Front - Wikipedia">
            <a:extLst>
              <a:ext uri="{FF2B5EF4-FFF2-40B4-BE49-F238E27FC236}">
                <a16:creationId xmlns:a16="http://schemas.microsoft.com/office/drawing/2014/main" id="{FB0F7377-0DD7-4F22-9ACA-9105F7FAFF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4682370"/>
            <a:ext cx="2121692" cy="1414462"/>
          </a:xfrm>
          <a:prstGeom prst="rect">
            <a:avLst/>
          </a:prstGeom>
          <a:noFill/>
          <a:extLst>
            <a:ext uri="{909E8E84-426E-40DD-AFC4-6F175D3DCCD1}">
              <a14:hiddenFill xmlns:a14="http://schemas.microsoft.com/office/drawing/2010/main">
                <a:solidFill>
                  <a:srgbClr val="FFFFFF"/>
                </a:solidFill>
              </a14:hiddenFill>
            </a:ext>
          </a:extLst>
        </p:spPr>
      </p:pic>
      <p:sp>
        <p:nvSpPr>
          <p:cNvPr id="14" name="Tekstvak 13">
            <a:extLst>
              <a:ext uri="{FF2B5EF4-FFF2-40B4-BE49-F238E27FC236}">
                <a16:creationId xmlns:a16="http://schemas.microsoft.com/office/drawing/2014/main" id="{2E8CA1E7-159C-4D2A-9D34-7E6635AEAA4D}"/>
              </a:ext>
            </a:extLst>
          </p:cNvPr>
          <p:cNvSpPr txBox="1"/>
          <p:nvPr/>
        </p:nvSpPr>
        <p:spPr>
          <a:xfrm>
            <a:off x="6380590" y="4814997"/>
            <a:ext cx="2449712" cy="830997"/>
          </a:xfrm>
          <a:prstGeom prst="rect">
            <a:avLst/>
          </a:prstGeom>
          <a:noFill/>
        </p:spPr>
        <p:txBody>
          <a:bodyPr wrap="square">
            <a:spAutoFit/>
          </a:bodyPr>
          <a:lstStyle/>
          <a:p>
            <a:pPr algn="ctr"/>
            <a:r>
              <a:rPr lang="en-GB" sz="1600" dirty="0"/>
              <a:t>Sandinista National Liberation Front (Nicaragua)</a:t>
            </a:r>
          </a:p>
        </p:txBody>
      </p:sp>
    </p:spTree>
    <p:extLst>
      <p:ext uri="{BB962C8B-B14F-4D97-AF65-F5344CB8AC3E}">
        <p14:creationId xmlns:p14="http://schemas.microsoft.com/office/powerpoint/2010/main" val="586288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799"/>
            <a:ext cx="7772400" cy="851739"/>
          </a:xfrm>
        </p:spPr>
        <p:txBody>
          <a:bodyPr>
            <a:normAutofit fontScale="90000"/>
          </a:bodyPr>
          <a:lstStyle/>
          <a:p>
            <a:r>
              <a:rPr lang="en-GB" dirty="0"/>
              <a:t>4. </a:t>
            </a:r>
            <a:r>
              <a:rPr lang="el-GR" dirty="0"/>
              <a:t>Παραδείγματα εθνικών αυτονομιστικών εξτρεμιστικών ομάδων (</a:t>
            </a:r>
            <a:r>
              <a:rPr lang="en-US" dirty="0"/>
              <a:t>VI)</a:t>
            </a:r>
            <a:endParaRPr lang="en-GB" dirty="0"/>
          </a:p>
        </p:txBody>
      </p:sp>
      <p:sp>
        <p:nvSpPr>
          <p:cNvPr id="4"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a:xfrm>
            <a:off x="6553200" y="6356350"/>
            <a:ext cx="1905000" cy="365125"/>
          </a:xfrm>
        </p:spPr>
        <p:txBody>
          <a:bodyPr/>
          <a:lstStyle/>
          <a:p>
            <a:fld id="{CB318F78-A315-46C9-8B3F-2431B4397D31}" type="slidenum">
              <a:rPr lang="en-US" smtClean="0"/>
              <a:t>16</a:t>
            </a:fld>
            <a:endParaRPr lang="en-US" dirty="0"/>
          </a:p>
        </p:txBody>
      </p:sp>
      <p:sp>
        <p:nvSpPr>
          <p:cNvPr id="14" name="Tekstvak 13">
            <a:extLst>
              <a:ext uri="{FF2B5EF4-FFF2-40B4-BE49-F238E27FC236}">
                <a16:creationId xmlns:a16="http://schemas.microsoft.com/office/drawing/2014/main" id="{2E8CA1E7-159C-4D2A-9D34-7E6635AEAA4D}"/>
              </a:ext>
            </a:extLst>
          </p:cNvPr>
          <p:cNvSpPr txBox="1"/>
          <p:nvPr/>
        </p:nvSpPr>
        <p:spPr>
          <a:xfrm>
            <a:off x="7140511" y="3549231"/>
            <a:ext cx="1875361" cy="830997"/>
          </a:xfrm>
          <a:prstGeom prst="rect">
            <a:avLst/>
          </a:prstGeom>
          <a:noFill/>
        </p:spPr>
        <p:txBody>
          <a:bodyPr wrap="square">
            <a:spAutoFit/>
          </a:bodyPr>
          <a:lstStyle/>
          <a:p>
            <a:pPr algn="ctr"/>
            <a:r>
              <a:rPr lang="nl-NL" sz="1600" dirty="0"/>
              <a:t>Euskadi Ta Askatasuna </a:t>
            </a:r>
            <a:r>
              <a:rPr lang="en-GB" sz="1600" dirty="0"/>
              <a:t>(</a:t>
            </a:r>
            <a:r>
              <a:rPr lang="el-GR" sz="1600" dirty="0"/>
              <a:t>Ισπανία</a:t>
            </a:r>
            <a:r>
              <a:rPr lang="en-GB" sz="1600" dirty="0"/>
              <a:t>)</a:t>
            </a:r>
          </a:p>
        </p:txBody>
      </p:sp>
      <p:sp>
        <p:nvSpPr>
          <p:cNvPr id="12" name="Tekstvak 11">
            <a:extLst>
              <a:ext uri="{FF2B5EF4-FFF2-40B4-BE49-F238E27FC236}">
                <a16:creationId xmlns:a16="http://schemas.microsoft.com/office/drawing/2014/main" id="{454BE001-A152-41BE-BDD0-1702A77E49B4}"/>
              </a:ext>
            </a:extLst>
          </p:cNvPr>
          <p:cNvSpPr txBox="1"/>
          <p:nvPr/>
        </p:nvSpPr>
        <p:spPr>
          <a:xfrm>
            <a:off x="152400" y="4269184"/>
            <a:ext cx="2286001" cy="584775"/>
          </a:xfrm>
          <a:prstGeom prst="rect">
            <a:avLst/>
          </a:prstGeom>
          <a:noFill/>
        </p:spPr>
        <p:txBody>
          <a:bodyPr wrap="square" rtlCol="0">
            <a:spAutoFit/>
          </a:bodyPr>
          <a:lstStyle/>
          <a:p>
            <a:pPr algn="ctr"/>
            <a:r>
              <a:rPr lang="en-GB" sz="1600" dirty="0"/>
              <a:t>Liberation Tigers of Tamil Eelam (LTTE) (Sri Lanka)</a:t>
            </a:r>
          </a:p>
        </p:txBody>
      </p:sp>
      <p:pic>
        <p:nvPicPr>
          <p:cNvPr id="13" name="Picture 6" descr="Tamil Tigers | The Gundam Wiki | FANDOM powered by Wikia">
            <a:extLst>
              <a:ext uri="{FF2B5EF4-FFF2-40B4-BE49-F238E27FC236}">
                <a16:creationId xmlns:a16="http://schemas.microsoft.com/office/drawing/2014/main" id="{4F78117F-6178-49D3-9D2E-2193E100E1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409373"/>
            <a:ext cx="1498211" cy="180360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TA (separatist group) - Wikipedia">
            <a:extLst>
              <a:ext uri="{FF2B5EF4-FFF2-40B4-BE49-F238E27FC236}">
                <a16:creationId xmlns:a16="http://schemas.microsoft.com/office/drawing/2014/main" id="{2E449446-259B-4F96-9DFD-84D3672403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6525" y="2299903"/>
            <a:ext cx="1628475" cy="1628475"/>
          </a:xfrm>
          <a:prstGeom prst="rect">
            <a:avLst/>
          </a:prstGeom>
          <a:noFill/>
          <a:extLst>
            <a:ext uri="{909E8E84-426E-40DD-AFC4-6F175D3DCCD1}">
              <a14:hiddenFill xmlns:a14="http://schemas.microsoft.com/office/drawing/2010/main">
                <a:solidFill>
                  <a:srgbClr val="FFFFFF"/>
                </a:solidFill>
              </a14:hiddenFill>
            </a:ext>
          </a:extLst>
        </p:spPr>
      </p:pic>
      <p:sp>
        <p:nvSpPr>
          <p:cNvPr id="15" name="Tijdelijke aanduiding voor inhoud 2">
            <a:extLst>
              <a:ext uri="{FF2B5EF4-FFF2-40B4-BE49-F238E27FC236}">
                <a16:creationId xmlns:a16="http://schemas.microsoft.com/office/drawing/2014/main" id="{44750A49-D668-4FDB-91EA-2CE652944559}"/>
              </a:ext>
            </a:extLst>
          </p:cNvPr>
          <p:cNvSpPr txBox="1">
            <a:spLocks/>
          </p:cNvSpPr>
          <p:nvPr/>
        </p:nvSpPr>
        <p:spPr>
          <a:xfrm rot="366887">
            <a:off x="7301853" y="2499423"/>
            <a:ext cx="1724689" cy="635379"/>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l-GR" sz="1200" i="1" dirty="0">
                <a:solidFill>
                  <a:srgbClr val="6D9EFF"/>
                </a:solidFill>
              </a:rPr>
              <a:t>Η ΕΤΑ έχει επίσης ισχυρό αριστερό προσανατολισμό
</a:t>
            </a:r>
            <a:endParaRPr lang="en-GB" sz="1200" dirty="0">
              <a:solidFill>
                <a:srgbClr val="6D9EFF"/>
              </a:solidFill>
            </a:endParaRPr>
          </a:p>
        </p:txBody>
      </p:sp>
      <p:pic>
        <p:nvPicPr>
          <p:cNvPr id="16" name="Picture 4" descr="Separatism: Democracy and Disintegration - 9780847685844">
            <a:extLst>
              <a:ext uri="{FF2B5EF4-FFF2-40B4-BE49-F238E27FC236}">
                <a16:creationId xmlns:a16="http://schemas.microsoft.com/office/drawing/2014/main" id="{95562CEE-E08C-4E63-A2ED-773C431F73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1701" y="3516897"/>
            <a:ext cx="1362508" cy="2138909"/>
          </a:xfrm>
          <a:prstGeom prst="rect">
            <a:avLst/>
          </a:prstGeom>
          <a:noFill/>
          <a:extLst>
            <a:ext uri="{909E8E84-426E-40DD-AFC4-6F175D3DCCD1}">
              <a14:hiddenFill xmlns:a14="http://schemas.microsoft.com/office/drawing/2010/main">
                <a:solidFill>
                  <a:srgbClr val="FFFFFF"/>
                </a:solidFill>
              </a14:hiddenFill>
            </a:ext>
          </a:extLst>
        </p:spPr>
      </p:pic>
      <p:sp>
        <p:nvSpPr>
          <p:cNvPr id="17" name="Tekstvak 16">
            <a:extLst>
              <a:ext uri="{FF2B5EF4-FFF2-40B4-BE49-F238E27FC236}">
                <a16:creationId xmlns:a16="http://schemas.microsoft.com/office/drawing/2014/main" id="{6E3477AB-D4DB-413A-B9AB-393CFB2B3F18}"/>
              </a:ext>
            </a:extLst>
          </p:cNvPr>
          <p:cNvSpPr txBox="1"/>
          <p:nvPr/>
        </p:nvSpPr>
        <p:spPr>
          <a:xfrm>
            <a:off x="88102" y="5617705"/>
            <a:ext cx="5474476" cy="1077218"/>
          </a:xfrm>
          <a:prstGeom prst="rect">
            <a:avLst/>
          </a:prstGeom>
          <a:noFill/>
        </p:spPr>
        <p:txBody>
          <a:bodyPr wrap="square">
            <a:spAutoFit/>
          </a:bodyPr>
          <a:lstStyle/>
          <a:p>
            <a:r>
              <a:rPr lang="el-GR" sz="1600" i="1" dirty="0">
                <a:solidFill>
                  <a:srgbClr val="505050"/>
                </a:solidFill>
                <a:latin typeface="Calibri" panose="020F0502020204030204" pitchFamily="34" charset="0"/>
                <a:cs typeface="Calibri" panose="020F0502020204030204" pitchFamily="34" charset="0"/>
              </a:rPr>
              <a:t>Για μια ανάλυση 9 αυτονομιστικών κινημάτων μπορείτε να διαβάσετε αυτό το βιβλίο: </a:t>
            </a:r>
            <a:r>
              <a:rPr lang="en-GB" sz="1600" b="0" i="1" dirty="0">
                <a:solidFill>
                  <a:srgbClr val="505050"/>
                </a:solidFill>
                <a:effectLst/>
                <a:latin typeface="Calibri" panose="020F0502020204030204" pitchFamily="34" charset="0"/>
                <a:cs typeface="Calibri" panose="020F0502020204030204" pitchFamily="34" charset="0"/>
              </a:rPr>
              <a:t> Separatism - Democracy and Disintegration by Metta Spencer(Ed.) (1998) Rowman &amp; Littlefield EAN 9780847685851</a:t>
            </a:r>
          </a:p>
        </p:txBody>
      </p:sp>
      <p:sp>
        <p:nvSpPr>
          <p:cNvPr id="18" name="Tijdelijke aanduiding voor inhoud 2">
            <a:extLst>
              <a:ext uri="{FF2B5EF4-FFF2-40B4-BE49-F238E27FC236}">
                <a16:creationId xmlns:a16="http://schemas.microsoft.com/office/drawing/2014/main" id="{AAD79FEF-1054-4CDD-9ADE-611771E42E66}"/>
              </a:ext>
            </a:extLst>
          </p:cNvPr>
          <p:cNvSpPr txBox="1">
            <a:spLocks/>
          </p:cNvSpPr>
          <p:nvPr/>
        </p:nvSpPr>
        <p:spPr>
          <a:xfrm rot="366887">
            <a:off x="1990102" y="2399308"/>
            <a:ext cx="1724689" cy="950778"/>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l-GR" sz="1200" i="1" dirty="0">
                <a:solidFill>
                  <a:srgbClr val="6D9EFF"/>
                </a:solidFill>
              </a:rPr>
              <a:t>Οι Τίγρεις Ταμίλ έχουν επίσης έναν ισχυρό θρησκευτικό (ινδουιστικό) προσανατολισμό
</a:t>
            </a:r>
            <a:endParaRPr lang="en-GB" sz="1200" dirty="0">
              <a:solidFill>
                <a:srgbClr val="6D9EFF"/>
              </a:solidFill>
            </a:endParaRPr>
          </a:p>
        </p:txBody>
      </p:sp>
      <p:pic>
        <p:nvPicPr>
          <p:cNvPr id="1028" name="Picture 4" descr="Silesian Autonomy Movement - Wikipedia">
            <a:extLst>
              <a:ext uri="{FF2B5EF4-FFF2-40B4-BE49-F238E27FC236}">
                <a16:creationId xmlns:a16="http://schemas.microsoft.com/office/drawing/2014/main" id="{AF0D18D0-6937-4BB4-A3A3-8F94F04644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4869" y="4342146"/>
            <a:ext cx="1920131" cy="1223144"/>
          </a:xfrm>
          <a:prstGeom prst="rect">
            <a:avLst/>
          </a:prstGeom>
          <a:noFill/>
          <a:extLst>
            <a:ext uri="{909E8E84-426E-40DD-AFC4-6F175D3DCCD1}">
              <a14:hiddenFill xmlns:a14="http://schemas.microsoft.com/office/drawing/2010/main">
                <a:solidFill>
                  <a:srgbClr val="FFFFFF"/>
                </a:solidFill>
              </a14:hiddenFill>
            </a:ext>
          </a:extLst>
        </p:spPr>
      </p:pic>
      <p:sp>
        <p:nvSpPr>
          <p:cNvPr id="22" name="Tekstvak 21">
            <a:extLst>
              <a:ext uri="{FF2B5EF4-FFF2-40B4-BE49-F238E27FC236}">
                <a16:creationId xmlns:a16="http://schemas.microsoft.com/office/drawing/2014/main" id="{E129F1FA-FDD0-41D8-9BE5-C37E5F0F0DDB}"/>
              </a:ext>
            </a:extLst>
          </p:cNvPr>
          <p:cNvSpPr txBox="1"/>
          <p:nvPr/>
        </p:nvSpPr>
        <p:spPr>
          <a:xfrm>
            <a:off x="5534869" y="5565654"/>
            <a:ext cx="3377072" cy="584775"/>
          </a:xfrm>
          <a:prstGeom prst="rect">
            <a:avLst/>
          </a:prstGeom>
          <a:noFill/>
        </p:spPr>
        <p:txBody>
          <a:bodyPr wrap="square">
            <a:spAutoFit/>
          </a:bodyPr>
          <a:lstStyle/>
          <a:p>
            <a:r>
              <a:rPr lang="en-GB" sz="1600" dirty="0"/>
              <a:t>Silesian Autonomy Movement (</a:t>
            </a:r>
            <a:r>
              <a:rPr lang="el-GR" sz="1600" dirty="0"/>
              <a:t>Πολωνία</a:t>
            </a:r>
            <a:r>
              <a:rPr lang="en-GB" sz="1600" dirty="0"/>
              <a:t>)</a:t>
            </a:r>
          </a:p>
        </p:txBody>
      </p:sp>
    </p:spTree>
    <p:extLst>
      <p:ext uri="{BB962C8B-B14F-4D97-AF65-F5344CB8AC3E}">
        <p14:creationId xmlns:p14="http://schemas.microsoft.com/office/powerpoint/2010/main" val="107053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grpId="0" nodeType="afterEffect">
                                  <p:stCondLst>
                                    <p:cond delay="2000"/>
                                  </p:stCondLst>
                                  <p:childTnLst>
                                    <p:set>
                                      <p:cBhvr>
                                        <p:cTn id="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799"/>
            <a:ext cx="7772400" cy="801595"/>
          </a:xfrm>
        </p:spPr>
        <p:txBody>
          <a:bodyPr>
            <a:normAutofit fontScale="90000"/>
          </a:bodyPr>
          <a:lstStyle/>
          <a:p>
            <a:r>
              <a:rPr lang="nl-NL" dirty="0"/>
              <a:t>4. </a:t>
            </a:r>
            <a:r>
              <a:rPr lang="el-GR" dirty="0"/>
              <a:t>Παραδείγματα εξτρεμιστικών ομάδων συγκεκριμένου ζητήματος</a:t>
            </a:r>
            <a:r>
              <a:rPr lang="en-US" dirty="0"/>
              <a:t> (VII)</a:t>
            </a:r>
            <a:endParaRPr lang="nl-NL" dirty="0"/>
          </a:p>
        </p:txBody>
      </p:sp>
      <p:pic>
        <p:nvPicPr>
          <p:cNvPr id="1036" name="Picture 12" descr="Animal liberation ★ No-Gods-No-Masters.com">
            <a:extLst>
              <a:ext uri="{FF2B5EF4-FFF2-40B4-BE49-F238E27FC236}">
                <a16:creationId xmlns:a16="http://schemas.microsoft.com/office/drawing/2014/main" id="{69550415-D07F-4AB0-9377-410DBBB001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141" y="2580629"/>
            <a:ext cx="1724891" cy="1728492"/>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BFE03C1E-070C-4579-B67C-D481FE388720}"/>
              </a:ext>
            </a:extLst>
          </p:cNvPr>
          <p:cNvSpPr txBox="1"/>
          <p:nvPr/>
        </p:nvSpPr>
        <p:spPr>
          <a:xfrm>
            <a:off x="533400" y="4309121"/>
            <a:ext cx="2144650" cy="1077218"/>
          </a:xfrm>
          <a:prstGeom prst="rect">
            <a:avLst/>
          </a:prstGeom>
          <a:noFill/>
        </p:spPr>
        <p:txBody>
          <a:bodyPr wrap="square">
            <a:spAutoFit/>
          </a:bodyPr>
          <a:lstStyle/>
          <a:p>
            <a:pPr marR="0" lvl="0" indent="0" algn="ctr" fontAlgn="auto">
              <a:lnSpc>
                <a:spcPct val="100000"/>
              </a:lnSpc>
              <a:spcBef>
                <a:spcPts val="0"/>
              </a:spcBef>
              <a:spcAft>
                <a:spcPts val="0"/>
              </a:spcAft>
              <a:buClrTx/>
              <a:buSzTx/>
              <a:buFontTx/>
              <a:buNone/>
              <a:tabLst/>
              <a:defRPr/>
            </a:pPr>
            <a:r>
              <a:rPr lang="el-GR" sz="1600" dirty="0"/>
              <a:t>Εξτρεμισμός ζώων</a:t>
            </a:r>
            <a:r>
              <a:rPr lang="en-US" sz="1600" dirty="0"/>
              <a:t>, </a:t>
            </a:r>
            <a:r>
              <a:rPr lang="el-GR" sz="1600" dirty="0" err="1"/>
              <a:t>π.χ</a:t>
            </a:r>
            <a:r>
              <a:rPr lang="en-US" sz="1600" dirty="0"/>
              <a:t> </a:t>
            </a:r>
            <a:r>
              <a:rPr lang="el-GR" sz="1600" dirty="0"/>
              <a:t>Μέτωπο απελευθέρωσης ζώων (διεθνές)</a:t>
            </a:r>
            <a:endParaRPr lang="en-US" sz="1600" dirty="0"/>
          </a:p>
        </p:txBody>
      </p:sp>
      <p:sp>
        <p:nvSpPr>
          <p:cNvPr id="8" name="Tekstvak 7">
            <a:extLst>
              <a:ext uri="{FF2B5EF4-FFF2-40B4-BE49-F238E27FC236}">
                <a16:creationId xmlns:a16="http://schemas.microsoft.com/office/drawing/2014/main" id="{5D8181C2-C54E-44AC-91CD-F4B56C59D920}"/>
              </a:ext>
            </a:extLst>
          </p:cNvPr>
          <p:cNvSpPr txBox="1"/>
          <p:nvPr/>
        </p:nvSpPr>
        <p:spPr>
          <a:xfrm>
            <a:off x="2842452" y="3470055"/>
            <a:ext cx="2144650" cy="1077218"/>
          </a:xfrm>
          <a:prstGeom prst="rect">
            <a:avLst/>
          </a:prstGeom>
          <a:noFill/>
        </p:spPr>
        <p:txBody>
          <a:bodyPr wrap="square">
            <a:spAutoFit/>
          </a:bodyPr>
          <a:lstStyle/>
          <a:p>
            <a:pPr marR="0" lvl="0" indent="0" algn="ctr" fontAlgn="auto">
              <a:lnSpc>
                <a:spcPct val="100000"/>
              </a:lnSpc>
              <a:spcBef>
                <a:spcPts val="0"/>
              </a:spcBef>
              <a:spcAft>
                <a:spcPts val="0"/>
              </a:spcAft>
              <a:buClrTx/>
              <a:buSzTx/>
              <a:buFontTx/>
              <a:buNone/>
              <a:tabLst/>
              <a:defRPr/>
            </a:pPr>
            <a:r>
              <a:rPr lang="el-GR" sz="1600" dirty="0"/>
              <a:t>Οικολογική τρομοκρατία</a:t>
            </a:r>
            <a:r>
              <a:rPr lang="en-US" sz="1600" dirty="0"/>
              <a:t>, </a:t>
            </a:r>
            <a:r>
              <a:rPr lang="el-GR" sz="1600" dirty="0"/>
              <a:t>π.χ.</a:t>
            </a:r>
            <a:r>
              <a:rPr lang="en-US" sz="1600" dirty="0"/>
              <a:t> Earth Liberation Front (international)</a:t>
            </a:r>
          </a:p>
        </p:txBody>
      </p:sp>
      <p:pic>
        <p:nvPicPr>
          <p:cNvPr id="1028" name="Picture 4">
            <a:extLst>
              <a:ext uri="{FF2B5EF4-FFF2-40B4-BE49-F238E27FC236}">
                <a16:creationId xmlns:a16="http://schemas.microsoft.com/office/drawing/2014/main" id="{64F4764F-ABDC-4538-BF6B-628EE09E87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473325"/>
            <a:ext cx="1571625" cy="971550"/>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a:extLst>
              <a:ext uri="{FF2B5EF4-FFF2-40B4-BE49-F238E27FC236}">
                <a16:creationId xmlns:a16="http://schemas.microsoft.com/office/drawing/2014/main" id="{C433FC93-1C61-4C56-8AB8-20333019AE1E}"/>
              </a:ext>
            </a:extLst>
          </p:cNvPr>
          <p:cNvSpPr txBox="1"/>
          <p:nvPr/>
        </p:nvSpPr>
        <p:spPr>
          <a:xfrm>
            <a:off x="5830618" y="4309121"/>
            <a:ext cx="2398982" cy="861774"/>
          </a:xfrm>
          <a:prstGeom prst="rect">
            <a:avLst/>
          </a:prstGeom>
          <a:noFill/>
        </p:spPr>
        <p:txBody>
          <a:bodyPr wrap="square">
            <a:spAutoFit/>
          </a:bodyPr>
          <a:lstStyle/>
          <a:p>
            <a:pPr algn="ctr"/>
            <a:r>
              <a:rPr lang="el-GR" sz="1600" dirty="0"/>
              <a:t>Εξτρεμισμός κατά των αμβλώσεων</a:t>
            </a:r>
            <a:r>
              <a:rPr lang="en-GB" dirty="0"/>
              <a:t>, </a:t>
            </a:r>
            <a:r>
              <a:rPr lang="el-GR" sz="1600" dirty="0" err="1"/>
              <a:t>π.χ</a:t>
            </a:r>
            <a:r>
              <a:rPr lang="en-GB" sz="1600" dirty="0"/>
              <a:t>. </a:t>
            </a:r>
            <a:r>
              <a:rPr lang="en-GB" sz="1600" dirty="0">
                <a:hlinkClick r:id="rId5"/>
              </a:rPr>
              <a:t>Army of God </a:t>
            </a:r>
            <a:r>
              <a:rPr lang="en-GB" sz="1600" dirty="0"/>
              <a:t>(USA)</a:t>
            </a:r>
          </a:p>
        </p:txBody>
      </p:sp>
      <p:pic>
        <p:nvPicPr>
          <p:cNvPr id="1030" name="Picture 6">
            <a:extLst>
              <a:ext uri="{FF2B5EF4-FFF2-40B4-BE49-F238E27FC236}">
                <a16:creationId xmlns:a16="http://schemas.microsoft.com/office/drawing/2014/main" id="{DFC3837A-36CE-41CF-849B-31B118AF62D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732" t="24880" r="25268" b="9400"/>
          <a:stretch/>
        </p:blipFill>
        <p:spPr bwMode="auto">
          <a:xfrm>
            <a:off x="6124370" y="2230260"/>
            <a:ext cx="1495630" cy="20502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iruswaanzin wil weer demonstreren op het Malieveld - Leidschdagblad">
            <a:extLst>
              <a:ext uri="{FF2B5EF4-FFF2-40B4-BE49-F238E27FC236}">
                <a16:creationId xmlns:a16="http://schemas.microsoft.com/office/drawing/2014/main" id="{3902B038-05E5-4F08-B0AE-780C144766B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6666" t="10000" r="21043"/>
          <a:stretch/>
        </p:blipFill>
        <p:spPr bwMode="auto">
          <a:xfrm>
            <a:off x="3079173" y="4632286"/>
            <a:ext cx="1253302" cy="1778136"/>
          </a:xfrm>
          <a:prstGeom prst="rect">
            <a:avLst/>
          </a:prstGeom>
          <a:noFill/>
          <a:extLst>
            <a:ext uri="{909E8E84-426E-40DD-AFC4-6F175D3DCCD1}">
              <a14:hiddenFill xmlns:a14="http://schemas.microsoft.com/office/drawing/2010/main">
                <a:solidFill>
                  <a:srgbClr val="FFFFFF"/>
                </a:solidFill>
              </a14:hiddenFill>
            </a:ext>
          </a:extLst>
        </p:spPr>
      </p:pic>
      <p:sp>
        <p:nvSpPr>
          <p:cNvPr id="14" name="Tekstvak 13">
            <a:extLst>
              <a:ext uri="{FF2B5EF4-FFF2-40B4-BE49-F238E27FC236}">
                <a16:creationId xmlns:a16="http://schemas.microsoft.com/office/drawing/2014/main" id="{EB9FA5D9-F836-4D94-9A73-9A1DFC70FE56}"/>
              </a:ext>
            </a:extLst>
          </p:cNvPr>
          <p:cNvSpPr txBox="1"/>
          <p:nvPr/>
        </p:nvSpPr>
        <p:spPr>
          <a:xfrm>
            <a:off x="4367111" y="5228966"/>
            <a:ext cx="2286000" cy="830997"/>
          </a:xfrm>
          <a:prstGeom prst="rect">
            <a:avLst/>
          </a:prstGeom>
          <a:noFill/>
        </p:spPr>
        <p:txBody>
          <a:bodyPr wrap="square">
            <a:spAutoFit/>
          </a:bodyPr>
          <a:lstStyle/>
          <a:p>
            <a:pPr algn="ctr"/>
            <a:r>
              <a:rPr lang="el-GR" sz="1600" dirty="0"/>
              <a:t>Μέτρα κατά του </a:t>
            </a:r>
            <a:r>
              <a:rPr lang="en-GB" sz="1600" dirty="0"/>
              <a:t>COVID-19, </a:t>
            </a:r>
            <a:r>
              <a:rPr lang="el-GR" sz="1600" dirty="0"/>
              <a:t>π.χ.</a:t>
            </a:r>
            <a:r>
              <a:rPr lang="en-GB" sz="1600" dirty="0"/>
              <a:t> Virus madness (NL)</a:t>
            </a:r>
          </a:p>
        </p:txBody>
      </p:sp>
      <p:sp>
        <p:nvSpPr>
          <p:cNvPr id="12" name="Tekstvak 11">
            <a:extLst>
              <a:ext uri="{FF2B5EF4-FFF2-40B4-BE49-F238E27FC236}">
                <a16:creationId xmlns:a16="http://schemas.microsoft.com/office/drawing/2014/main" id="{85ACDA77-474D-4D70-BA03-3EA16A103A1F}"/>
              </a:ext>
            </a:extLst>
          </p:cNvPr>
          <p:cNvSpPr txBox="1"/>
          <p:nvPr/>
        </p:nvSpPr>
        <p:spPr>
          <a:xfrm>
            <a:off x="4987102" y="5978639"/>
            <a:ext cx="3471098" cy="1200329"/>
          </a:xfrm>
          <a:prstGeom prst="rect">
            <a:avLst/>
          </a:prstGeom>
          <a:noFill/>
        </p:spPr>
        <p:txBody>
          <a:bodyPr wrap="square" rtlCol="0">
            <a:spAutoFit/>
          </a:bodyPr>
          <a:lstStyle/>
          <a:p>
            <a:pPr algn="ctr"/>
            <a:r>
              <a:rPr lang="el-GR" dirty="0"/>
              <a:t>Θα στραφούμε τώρα στον τρόπο με τον οποίο μπορεί να εξελιχθεί η ριζοσπαστικοποίηση
</a:t>
            </a:r>
            <a:endParaRPr lang="en-GB" dirty="0"/>
          </a:p>
        </p:txBody>
      </p:sp>
      <p:sp>
        <p:nvSpPr>
          <p:cNvPr id="13" name="Pijl: rechts 12">
            <a:extLst>
              <a:ext uri="{FF2B5EF4-FFF2-40B4-BE49-F238E27FC236}">
                <a16:creationId xmlns:a16="http://schemas.microsoft.com/office/drawing/2014/main" id="{FC40D33F-2DC1-4B51-8FBA-FF2989A362EC}"/>
              </a:ext>
            </a:extLst>
          </p:cNvPr>
          <p:cNvSpPr/>
          <p:nvPr/>
        </p:nvSpPr>
        <p:spPr>
          <a:xfrm flipV="1">
            <a:off x="8458200" y="6335465"/>
            <a:ext cx="304801" cy="79623"/>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15" name="Tekstvak 14">
            <a:extLst>
              <a:ext uri="{FF2B5EF4-FFF2-40B4-BE49-F238E27FC236}">
                <a16:creationId xmlns:a16="http://schemas.microsoft.com/office/drawing/2014/main" id="{E3EACEB6-71D6-4FB5-A232-2232D4CFC6F6}"/>
              </a:ext>
            </a:extLst>
          </p:cNvPr>
          <p:cNvSpPr txBox="1"/>
          <p:nvPr/>
        </p:nvSpPr>
        <p:spPr>
          <a:xfrm>
            <a:off x="3599853" y="5029200"/>
            <a:ext cx="286347" cy="76200"/>
          </a:xfrm>
          <a:prstGeom prst="rect">
            <a:avLst/>
          </a:prstGeom>
          <a:solidFill>
            <a:schemeClr val="tx1">
              <a:lumMod val="85000"/>
              <a:lumOff val="15000"/>
            </a:schemeClr>
          </a:solidFill>
        </p:spPr>
        <p:txBody>
          <a:bodyPr wrap="square" rtlCol="0">
            <a:spAutoFit/>
          </a:bodyPr>
          <a:lstStyle/>
          <a:p>
            <a:endParaRPr lang="en-GB" dirty="0"/>
          </a:p>
        </p:txBody>
      </p:sp>
    </p:spTree>
    <p:extLst>
      <p:ext uri="{BB962C8B-B14F-4D97-AF65-F5344CB8AC3E}">
        <p14:creationId xmlns:p14="http://schemas.microsoft.com/office/powerpoint/2010/main" val="108118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5. </a:t>
            </a:r>
            <a:r>
              <a:rPr lang="el-GR" dirty="0"/>
              <a:t>Φάσεις ριζοσπαστικοποίησης (Ι)</a:t>
            </a:r>
            <a:endParaRPr lang="nl-NL" dirty="0"/>
          </a:p>
        </p:txBody>
      </p:sp>
      <p:sp>
        <p:nvSpPr>
          <p:cNvPr id="3" name="Content Placeholder 2"/>
          <p:cNvSpPr>
            <a:spLocks noGrp="1"/>
          </p:cNvSpPr>
          <p:nvPr>
            <p:ph idx="1"/>
          </p:nvPr>
        </p:nvSpPr>
        <p:spPr>
          <a:xfrm>
            <a:off x="685800" y="2286000"/>
            <a:ext cx="3733800" cy="3491299"/>
          </a:xfrm>
        </p:spPr>
        <p:txBody>
          <a:bodyPr>
            <a:normAutofit fontScale="92500" lnSpcReduction="10000"/>
          </a:bodyPr>
          <a:lstStyle/>
          <a:p>
            <a:r>
              <a:rPr lang="el-GR" sz="1900" dirty="0"/>
              <a:t>Η ριζοσπαστικοποίηση θεωρείται μια μη γραμμική και δυναμική διαδικασία
π.χ.</a:t>
            </a:r>
            <a:r>
              <a:rPr lang="nl-NL" sz="1900" dirty="0"/>
              <a:t> </a:t>
            </a:r>
            <a:r>
              <a:rPr lang="el-GR" sz="1900" dirty="0"/>
              <a:t>η κλίμακα του </a:t>
            </a:r>
            <a:r>
              <a:rPr lang="nl-NL" sz="1900" dirty="0"/>
              <a:t>Moghaddam </a:t>
            </a:r>
            <a:r>
              <a:rPr lang="el-GR" sz="1900" dirty="0"/>
              <a:t>όπου οι άνθρωποι γίνονται πιο </a:t>
            </a:r>
            <a:r>
              <a:rPr lang="el-GR" sz="1900" dirty="0" err="1"/>
              <a:t>ριζοσπαστικοποιημένοι</a:t>
            </a:r>
            <a:r>
              <a:rPr lang="el-GR" sz="1900" dirty="0"/>
              <a:t> σε κάθε βήμα</a:t>
            </a:r>
            <a:endParaRPr lang="nl-NL" sz="1900" dirty="0"/>
          </a:p>
          <a:p>
            <a:r>
              <a:rPr lang="el-GR" sz="1900" dirty="0"/>
              <a:t>Νέες πεποιθήσεις σε κάθε επίπεδο καθιστούν ευκολότερο να παρακάμψει κάποιος τις αναστολές στη βία
Εφαρμόσιμο σε όλα τα είδη ριζοσπαστικοποίησης</a:t>
            </a:r>
            <a:endParaRPr lang="nl-NL" sz="1900" dirty="0"/>
          </a:p>
        </p:txBody>
      </p:sp>
      <p:sp>
        <p:nvSpPr>
          <p:cNvPr id="7"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a:xfrm>
            <a:off x="6553200" y="6356350"/>
            <a:ext cx="1905000" cy="365125"/>
          </a:xfrm>
        </p:spPr>
        <p:txBody>
          <a:bodyPr/>
          <a:lstStyle/>
          <a:p>
            <a:fld id="{CB318F78-A315-46C9-8B3F-2431B4397D31}" type="slidenum">
              <a:rPr lang="en-US" smtClean="0"/>
              <a:t>18</a:t>
            </a:fld>
            <a:endParaRPr lang="en-US" dirty="0"/>
          </a:p>
        </p:txBody>
      </p:sp>
      <p:pic>
        <p:nvPicPr>
          <p:cNvPr id="5" name="Picture 2" descr="L9 Terrorism and Extremism - Psychology 3303 with Proff Carmin ...">
            <a:extLst>
              <a:ext uri="{FF2B5EF4-FFF2-40B4-BE49-F238E27FC236}">
                <a16:creationId xmlns:a16="http://schemas.microsoft.com/office/drawing/2014/main" id="{88D7648D-35F3-4EBC-9AA5-535785B1E6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0317" y="2608919"/>
            <a:ext cx="4359970" cy="2801281"/>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2F725763-648B-4E0C-B5D0-B067ECFBC694}"/>
              </a:ext>
            </a:extLst>
          </p:cNvPr>
          <p:cNvSpPr txBox="1"/>
          <p:nvPr/>
        </p:nvSpPr>
        <p:spPr>
          <a:xfrm>
            <a:off x="6172200" y="370582"/>
            <a:ext cx="2286000" cy="1077218"/>
          </a:xfrm>
          <a:prstGeom prst="rect">
            <a:avLst/>
          </a:prstGeom>
          <a:noFill/>
        </p:spPr>
        <p:txBody>
          <a:bodyPr wrap="square">
            <a:spAutoFit/>
          </a:bodyPr>
          <a:lstStyle/>
          <a:p>
            <a:pPr algn="l"/>
            <a:r>
              <a:rPr lang="el-GR" sz="1600" i="1" dirty="0">
                <a:solidFill>
                  <a:srgbClr val="505050"/>
                </a:solidFill>
                <a:latin typeface="Calibri" panose="020F0502020204030204" pitchFamily="34" charset="0"/>
                <a:cs typeface="Calibri" panose="020F0502020204030204" pitchFamily="34" charset="0"/>
              </a:rPr>
              <a:t>Πιέστε</a:t>
            </a:r>
            <a:r>
              <a:rPr lang="en-GB" sz="1600" b="0" i="1" dirty="0">
                <a:solidFill>
                  <a:srgbClr val="505050"/>
                </a:solidFill>
                <a:effectLst/>
                <a:latin typeface="Calibri" panose="020F0502020204030204" pitchFamily="34" charset="0"/>
                <a:cs typeface="Calibri" panose="020F0502020204030204" pitchFamily="34" charset="0"/>
              </a:rPr>
              <a:t> </a:t>
            </a:r>
            <a:r>
              <a:rPr lang="el-GR" sz="1600" b="0" i="1" dirty="0">
                <a:solidFill>
                  <a:srgbClr val="505050"/>
                </a:solidFill>
                <a:effectLst/>
                <a:latin typeface="Calibri" panose="020F0502020204030204" pitchFamily="34" charset="0"/>
                <a:cs typeface="Calibri" panose="020F0502020204030204" pitchFamily="34" charset="0"/>
                <a:hlinkClick r:id="rId4"/>
              </a:rPr>
              <a:t>εδώ</a:t>
            </a:r>
            <a:r>
              <a:rPr lang="en-GB" sz="1600" b="0" i="1" dirty="0">
                <a:solidFill>
                  <a:srgbClr val="505050"/>
                </a:solidFill>
                <a:effectLst/>
                <a:latin typeface="Calibri" panose="020F0502020204030204" pitchFamily="34" charset="0"/>
                <a:cs typeface="Calibri" panose="020F0502020204030204" pitchFamily="34" charset="0"/>
              </a:rPr>
              <a:t> </a:t>
            </a:r>
            <a:r>
              <a:rPr lang="el-GR" sz="1600" b="0" i="1" dirty="0">
                <a:solidFill>
                  <a:srgbClr val="505050"/>
                </a:solidFill>
                <a:effectLst/>
                <a:latin typeface="Calibri" panose="020F0502020204030204" pitchFamily="34" charset="0"/>
                <a:cs typeface="Calibri" panose="020F0502020204030204" pitchFamily="34" charset="0"/>
              </a:rPr>
              <a:t>για ένα άρθρο σχετικά με το μοντέλο του </a:t>
            </a:r>
            <a:r>
              <a:rPr lang="en-GB" sz="1600" b="0" i="1" dirty="0">
                <a:solidFill>
                  <a:srgbClr val="505050"/>
                </a:solidFill>
                <a:effectLst/>
                <a:latin typeface="Calibri" panose="020F0502020204030204" pitchFamily="34" charset="0"/>
                <a:cs typeface="Calibri" panose="020F0502020204030204" pitchFamily="34" charset="0"/>
              </a:rPr>
              <a:t>Moghaddam</a:t>
            </a:r>
          </a:p>
        </p:txBody>
      </p:sp>
      <p:sp>
        <p:nvSpPr>
          <p:cNvPr id="8" name="Pijl: rechts 7">
            <a:extLst>
              <a:ext uri="{FF2B5EF4-FFF2-40B4-BE49-F238E27FC236}">
                <a16:creationId xmlns:a16="http://schemas.microsoft.com/office/drawing/2014/main" id="{F71E96DE-FAF3-48B7-8F5B-27F0A1D52E3F}"/>
              </a:ext>
            </a:extLst>
          </p:cNvPr>
          <p:cNvSpPr/>
          <p:nvPr/>
        </p:nvSpPr>
        <p:spPr>
          <a:xfrm flipV="1">
            <a:off x="8458200" y="6335465"/>
            <a:ext cx="304801" cy="79623"/>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7723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200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5. </a:t>
            </a:r>
            <a:r>
              <a:rPr lang="el-GR" dirty="0"/>
              <a:t>Φάσεις ριζοσπαστικοποίησης (ΙΙ)</a:t>
            </a:r>
            <a:endParaRPr lang="nl-NL" dirty="0"/>
          </a:p>
        </p:txBody>
      </p:sp>
      <p:sp>
        <p:nvSpPr>
          <p:cNvPr id="3" name="Content Placeholder 2"/>
          <p:cNvSpPr>
            <a:spLocks noGrp="1"/>
          </p:cNvSpPr>
          <p:nvPr>
            <p:ph idx="1"/>
          </p:nvPr>
        </p:nvSpPr>
        <p:spPr/>
        <p:txBody>
          <a:bodyPr/>
          <a:lstStyle/>
          <a:p>
            <a:pPr>
              <a:lnSpc>
                <a:spcPct val="150000"/>
              </a:lnSpc>
            </a:pPr>
            <a:endParaRPr lang="nl-NL" dirty="0"/>
          </a:p>
          <a:p>
            <a:pPr>
              <a:lnSpc>
                <a:spcPct val="150000"/>
              </a:lnSpc>
            </a:pPr>
            <a:endParaRPr lang="nl-NL" dirty="0"/>
          </a:p>
          <a:p>
            <a:pPr>
              <a:lnSpc>
                <a:spcPct val="150000"/>
              </a:lnSpc>
            </a:pPr>
            <a:endParaRPr lang="nl-NL" dirty="0"/>
          </a:p>
          <a:p>
            <a:pPr>
              <a:lnSpc>
                <a:spcPct val="150000"/>
              </a:lnSpc>
            </a:pPr>
            <a:endParaRPr lang="nl-NL" dirty="0"/>
          </a:p>
          <a:p>
            <a:pPr>
              <a:lnSpc>
                <a:spcPct val="150000"/>
              </a:lnSpc>
            </a:pPr>
            <a:endParaRPr lang="nl-NL" dirty="0"/>
          </a:p>
        </p:txBody>
      </p:sp>
      <p:sp>
        <p:nvSpPr>
          <p:cNvPr id="5" name="TextBox 4"/>
          <p:cNvSpPr txBox="1"/>
          <p:nvPr/>
        </p:nvSpPr>
        <p:spPr>
          <a:xfrm>
            <a:off x="973188" y="5229200"/>
            <a:ext cx="2086645" cy="215444"/>
          </a:xfrm>
          <a:prstGeom prst="rect">
            <a:avLst/>
          </a:prstGeom>
          <a:noFill/>
        </p:spPr>
        <p:txBody>
          <a:bodyPr wrap="square" rtlCol="0">
            <a:spAutoFit/>
          </a:bodyPr>
          <a:lstStyle/>
          <a:p>
            <a:r>
              <a:rPr lang="nl-NL" sz="800" dirty="0">
                <a:solidFill>
                  <a:schemeClr val="tx1">
                    <a:lumMod val="50000"/>
                    <a:lumOff val="50000"/>
                  </a:schemeClr>
                </a:solidFill>
              </a:rPr>
              <a:t>Source: Feddes (2015)</a:t>
            </a:r>
          </a:p>
        </p:txBody>
      </p:sp>
      <p:graphicFrame>
        <p:nvGraphicFramePr>
          <p:cNvPr id="6" name="Diagram 5"/>
          <p:cNvGraphicFramePr/>
          <p:nvPr>
            <p:extLst>
              <p:ext uri="{D42A27DB-BD31-4B8C-83A1-F6EECF244321}">
                <p14:modId xmlns:p14="http://schemas.microsoft.com/office/powerpoint/2010/main" val="2240746473"/>
              </p:ext>
            </p:extLst>
          </p:nvPr>
        </p:nvGraphicFramePr>
        <p:xfrm>
          <a:off x="533400" y="2132855"/>
          <a:ext cx="8229599" cy="3733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kstvak 3">
            <a:extLst>
              <a:ext uri="{FF2B5EF4-FFF2-40B4-BE49-F238E27FC236}">
                <a16:creationId xmlns:a16="http://schemas.microsoft.com/office/drawing/2014/main" id="{B036ED23-B06C-4CC2-9DB0-59134F1ACE22}"/>
              </a:ext>
            </a:extLst>
          </p:cNvPr>
          <p:cNvSpPr txBox="1"/>
          <p:nvPr/>
        </p:nvSpPr>
        <p:spPr>
          <a:xfrm>
            <a:off x="984731" y="5584473"/>
            <a:ext cx="4331567" cy="646331"/>
          </a:xfrm>
          <a:prstGeom prst="rect">
            <a:avLst/>
          </a:prstGeom>
          <a:noFill/>
        </p:spPr>
        <p:txBody>
          <a:bodyPr wrap="square" rtlCol="0">
            <a:spAutoFit/>
          </a:bodyPr>
          <a:lstStyle/>
          <a:p>
            <a:r>
              <a:rPr lang="el-GR" dirty="0"/>
              <a:t>Εφαρμόζεται σε όλα τα είδη ριζοσπαστικοποίησης</a:t>
            </a:r>
            <a:endParaRPr lang="en-GB" dirty="0"/>
          </a:p>
        </p:txBody>
      </p:sp>
      <p:sp>
        <p:nvSpPr>
          <p:cNvPr id="7" name="Tekstvak 6">
            <a:extLst>
              <a:ext uri="{FF2B5EF4-FFF2-40B4-BE49-F238E27FC236}">
                <a16:creationId xmlns:a16="http://schemas.microsoft.com/office/drawing/2014/main" id="{95CA914C-5961-43B7-93E5-A158FC612E78}"/>
              </a:ext>
            </a:extLst>
          </p:cNvPr>
          <p:cNvSpPr txBox="1"/>
          <p:nvPr/>
        </p:nvSpPr>
        <p:spPr>
          <a:xfrm>
            <a:off x="762000" y="2495489"/>
            <a:ext cx="5410200" cy="923330"/>
          </a:xfrm>
          <a:prstGeom prst="rect">
            <a:avLst/>
          </a:prstGeom>
          <a:noFill/>
        </p:spPr>
        <p:txBody>
          <a:bodyPr wrap="square" rtlCol="0">
            <a:spAutoFit/>
          </a:bodyPr>
          <a:lstStyle/>
          <a:p>
            <a:r>
              <a:rPr lang="el-GR" dirty="0"/>
              <a:t>Ένα άλλο παράδειγμα ριζοσπαστικοποίησης ως σταδιακής διαδικασίας</a:t>
            </a:r>
            <a:r>
              <a:rPr lang="nl-NL" sz="1800" dirty="0"/>
              <a:t>:</a:t>
            </a:r>
          </a:p>
          <a:p>
            <a:endParaRPr lang="en-GB" dirty="0"/>
          </a:p>
        </p:txBody>
      </p:sp>
      <p:sp>
        <p:nvSpPr>
          <p:cNvPr id="8" name="Tekstvak 7">
            <a:extLst>
              <a:ext uri="{FF2B5EF4-FFF2-40B4-BE49-F238E27FC236}">
                <a16:creationId xmlns:a16="http://schemas.microsoft.com/office/drawing/2014/main" id="{F6A322AF-CD9C-4545-9B81-1EAE46082DD6}"/>
              </a:ext>
            </a:extLst>
          </p:cNvPr>
          <p:cNvSpPr txBox="1"/>
          <p:nvPr/>
        </p:nvSpPr>
        <p:spPr>
          <a:xfrm>
            <a:off x="4190999" y="6040761"/>
            <a:ext cx="4267201" cy="646331"/>
          </a:xfrm>
          <a:prstGeom prst="rect">
            <a:avLst/>
          </a:prstGeom>
          <a:noFill/>
        </p:spPr>
        <p:txBody>
          <a:bodyPr wrap="square" rtlCol="0">
            <a:spAutoFit/>
          </a:bodyPr>
          <a:lstStyle/>
          <a:p>
            <a:pPr algn="ctr"/>
            <a:r>
              <a:rPr lang="el-GR" dirty="0"/>
              <a:t>Μπορείτε να πείτε αν κάποιος </a:t>
            </a:r>
            <a:r>
              <a:rPr lang="el-GR" dirty="0" err="1"/>
              <a:t>ριζοσπαστικοποιεί</a:t>
            </a:r>
            <a:r>
              <a:rPr lang="el-GR" dirty="0"/>
              <a:t>;</a:t>
            </a:r>
            <a:endParaRPr lang="en-GB" dirty="0"/>
          </a:p>
        </p:txBody>
      </p:sp>
      <p:sp>
        <p:nvSpPr>
          <p:cNvPr id="9" name="Pijl: rechts 8">
            <a:extLst>
              <a:ext uri="{FF2B5EF4-FFF2-40B4-BE49-F238E27FC236}">
                <a16:creationId xmlns:a16="http://schemas.microsoft.com/office/drawing/2014/main" id="{E06B0772-8818-4012-925C-7B96C4D3647B}"/>
              </a:ext>
            </a:extLst>
          </p:cNvPr>
          <p:cNvSpPr/>
          <p:nvPr/>
        </p:nvSpPr>
        <p:spPr>
          <a:xfrm flipV="1">
            <a:off x="8306512" y="6193288"/>
            <a:ext cx="304801" cy="79623"/>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12" name="Tekstvak 11">
            <a:extLst>
              <a:ext uri="{FF2B5EF4-FFF2-40B4-BE49-F238E27FC236}">
                <a16:creationId xmlns:a16="http://schemas.microsoft.com/office/drawing/2014/main" id="{A62E5173-D026-4D1C-AEC6-81A8C078C382}"/>
              </a:ext>
            </a:extLst>
          </p:cNvPr>
          <p:cNvSpPr txBox="1"/>
          <p:nvPr/>
        </p:nvSpPr>
        <p:spPr>
          <a:xfrm>
            <a:off x="5867400" y="615011"/>
            <a:ext cx="2590800" cy="830997"/>
          </a:xfrm>
          <a:prstGeom prst="rect">
            <a:avLst/>
          </a:prstGeom>
          <a:noFill/>
        </p:spPr>
        <p:txBody>
          <a:bodyPr wrap="square">
            <a:spAutoFit/>
          </a:bodyPr>
          <a:lstStyle/>
          <a:p>
            <a:r>
              <a:rPr lang="el-GR" sz="1600" b="0" i="1" dirty="0">
                <a:solidFill>
                  <a:srgbClr val="505050"/>
                </a:solidFill>
                <a:effectLst/>
                <a:latin typeface="Calibri" panose="020F0502020204030204" pitchFamily="34" charset="0"/>
                <a:cs typeface="Calibri" panose="020F0502020204030204" pitchFamily="34" charset="0"/>
              </a:rPr>
              <a:t>Πιέστε </a:t>
            </a:r>
            <a:r>
              <a:rPr lang="el-GR" sz="1600" b="0" i="1" dirty="0">
                <a:solidFill>
                  <a:srgbClr val="505050"/>
                </a:solidFill>
                <a:effectLst/>
                <a:latin typeface="Calibri" panose="020F0502020204030204" pitchFamily="34" charset="0"/>
                <a:cs typeface="Calibri" panose="020F0502020204030204" pitchFamily="34" charset="0"/>
                <a:hlinkClick r:id="rId8"/>
              </a:rPr>
              <a:t>εδώ</a:t>
            </a:r>
            <a:r>
              <a:rPr lang="en-GB" sz="1600" b="0" i="1" dirty="0">
                <a:solidFill>
                  <a:srgbClr val="505050"/>
                </a:solidFill>
                <a:effectLst/>
                <a:latin typeface="Calibri" panose="020F0502020204030204" pitchFamily="34" charset="0"/>
                <a:cs typeface="Calibri" panose="020F0502020204030204" pitchFamily="34" charset="0"/>
              </a:rPr>
              <a:t> </a:t>
            </a:r>
            <a:r>
              <a:rPr lang="el-GR" sz="1600" i="1" dirty="0">
                <a:solidFill>
                  <a:srgbClr val="505050"/>
                </a:solidFill>
                <a:latin typeface="Calibri" panose="020F0502020204030204" pitchFamily="34" charset="0"/>
                <a:cs typeface="Calibri" panose="020F0502020204030204" pitchFamily="34" charset="0"/>
              </a:rPr>
              <a:t>για περισσότερες πληροφορίες σχετικά με αυτό το μοντέλο</a:t>
            </a:r>
            <a:endParaRPr lang="en-GB" sz="1600" b="0" i="1" dirty="0">
              <a:solidFill>
                <a:srgbClr val="50505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188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4" grpId="0"/>
      <p:bldP spid="8" grpId="0"/>
      <p:bldP spid="9"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a:t>Το Έργο</a:t>
            </a:r>
            <a:r>
              <a:rPr lang="nl-NL" dirty="0"/>
              <a:t> ARMOUR</a:t>
            </a:r>
            <a:endParaRPr lang="en-US" dirty="0"/>
          </a:p>
        </p:txBody>
      </p:sp>
      <p:sp>
        <p:nvSpPr>
          <p:cNvPr id="32" name="Pijl: rechts 12">
            <a:extLst>
              <a:ext uri="{FF2B5EF4-FFF2-40B4-BE49-F238E27FC236}">
                <a16:creationId xmlns:a16="http://schemas.microsoft.com/office/drawing/2014/main" id="{94621F36-D2B9-41F9-924F-8C1B930DB24A}"/>
              </a:ext>
            </a:extLst>
          </p:cNvPr>
          <p:cNvSpPr/>
          <p:nvPr/>
        </p:nvSpPr>
        <p:spPr>
          <a:xfrm flipV="1">
            <a:off x="8229599" y="6384545"/>
            <a:ext cx="304801" cy="79623"/>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11" name="Content Placeholder 2">
            <a:extLst>
              <a:ext uri="{FF2B5EF4-FFF2-40B4-BE49-F238E27FC236}">
                <a16:creationId xmlns:a16="http://schemas.microsoft.com/office/drawing/2014/main" id="{91B71700-4AF2-4978-9F7D-5A6FFF33ECE1}"/>
              </a:ext>
            </a:extLst>
          </p:cNvPr>
          <p:cNvSpPr>
            <a:spLocks noGrp="1"/>
          </p:cNvSpPr>
          <p:nvPr>
            <p:ph idx="1"/>
          </p:nvPr>
        </p:nvSpPr>
        <p:spPr>
          <a:xfrm>
            <a:off x="685800" y="2286000"/>
            <a:ext cx="3657600" cy="3657600"/>
          </a:xfrm>
        </p:spPr>
        <p:txBody>
          <a:bodyPr>
            <a:normAutofit fontScale="70000" lnSpcReduction="20000"/>
          </a:bodyPr>
          <a:lstStyle/>
          <a:p>
            <a:pPr marL="0" indent="0">
              <a:lnSpc>
                <a:spcPct val="120000"/>
              </a:lnSpc>
              <a:spcAft>
                <a:spcPts val="900"/>
              </a:spcAft>
              <a:buNone/>
            </a:pPr>
            <a:r>
              <a:rPr lang="el-GR" sz="1900" dirty="0"/>
              <a:t>Πριν περάσουμε στο περιεχόμενο, θα θέλαμε να περιγράψουμε σύντομα το έργο στο οποίο αναπτύσσεται όλο το υλικό.
Το Project ARMOUR χρηματοδοτήθηκε από το Ταμείο Εσωτερικής Ασφάλειας της Ευρωπαϊκής Ένωσης. Πρωταρχικός στόχος του είναι να στηρίξει τους επαγγελματίες πρώτης γραμμής στην πρόληψη της ριζοσπαστικοποίησης των νέων σε πολύ πρώιμο στάδιο.
Αυτό γίνεται με την παροχή γνώσεων και εργαλείων που μπορούν να χρησιμοποιηθούν στον επαγγελματικό χώρο εργασίας, καθώς και από τους γονείς για την ενίσχυση της ανθεκτικότητας στη ριζοσπαστικοποίηση των νέων. 
</a:t>
            </a:r>
            <a:endParaRPr lang="en-GB" sz="1900" dirty="0"/>
          </a:p>
        </p:txBody>
      </p:sp>
      <p:sp>
        <p:nvSpPr>
          <p:cNvPr id="16" name="Content Placeholder 2">
            <a:extLst>
              <a:ext uri="{FF2B5EF4-FFF2-40B4-BE49-F238E27FC236}">
                <a16:creationId xmlns:a16="http://schemas.microsoft.com/office/drawing/2014/main" id="{AE80EECF-FC27-4C55-B307-056DC32B6DE9}"/>
              </a:ext>
            </a:extLst>
          </p:cNvPr>
          <p:cNvSpPr txBox="1">
            <a:spLocks/>
          </p:cNvSpPr>
          <p:nvPr/>
        </p:nvSpPr>
        <p:spPr>
          <a:xfrm>
            <a:off x="4572000" y="2304757"/>
            <a:ext cx="3886199" cy="4019843"/>
          </a:xfrm>
          <a:prstGeom prst="rect">
            <a:avLst/>
          </a:prstGeom>
          <a:solidFill>
            <a:schemeClr val="bg1"/>
          </a:solidFill>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900"/>
              </a:spcAft>
              <a:buNone/>
            </a:pPr>
            <a:r>
              <a:rPr lang="el-GR" sz="1600" dirty="0"/>
              <a:t>Τα κύρια εργαλεία αποτελούνται από έτοιμα εργαστήρια με ασκήσεις προσαρμοσμένες σε νέους ηλικίας 10-18 ετών. 
Τα εργαστήρια δοκιμάστηκαν σε έξι χώρες με επαγγελματίες πρώτης γραμμής από κάθε είδους τομείς: αστυνομικούς, εργαζόμενους στον τομέα της νεολαίας, εκπαιδευτικούς, ψυχολόγους, εργαζόμενους στον τομέα της φροντίδας των νέων κ.λπ.
Ελπίζουμε ότι θα σας αρέσει η ηλεκτρονική εκπαίδευση και ότι θα νιώσετε θετικά στο να ενσωματώσετε τόσο τις γνώσεις όσο και το εκπαιδευτικό υλικό που προσφέρεται στη δουλειά σας.
</a:t>
            </a:r>
            <a:endParaRPr lang="en-GB" sz="1600" dirty="0"/>
          </a:p>
        </p:txBody>
      </p:sp>
    </p:spTree>
    <p:extLst>
      <p:ext uri="{BB962C8B-B14F-4D97-AF65-F5344CB8AC3E}">
        <p14:creationId xmlns:p14="http://schemas.microsoft.com/office/powerpoint/2010/main" val="110013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BD483F-AB4A-4483-AC05-D77587DF5379}"/>
              </a:ext>
            </a:extLst>
          </p:cNvPr>
          <p:cNvSpPr>
            <a:spLocks noGrp="1"/>
          </p:cNvSpPr>
          <p:nvPr>
            <p:ph type="title"/>
          </p:nvPr>
        </p:nvSpPr>
        <p:spPr/>
        <p:txBody>
          <a:bodyPr/>
          <a:lstStyle/>
          <a:p>
            <a:r>
              <a:rPr lang="en-GB" dirty="0"/>
              <a:t>6. </a:t>
            </a:r>
            <a:r>
              <a:rPr lang="el-GR" dirty="0"/>
              <a:t>Πιθανά σημάδια ριζοσπαστικοποίησης</a:t>
            </a:r>
            <a:endParaRPr lang="en-GB" dirty="0"/>
          </a:p>
        </p:txBody>
      </p:sp>
      <p:sp>
        <p:nvSpPr>
          <p:cNvPr id="3" name="Tijdelijke aanduiding voor inhoud 2">
            <a:extLst>
              <a:ext uri="{FF2B5EF4-FFF2-40B4-BE49-F238E27FC236}">
                <a16:creationId xmlns:a16="http://schemas.microsoft.com/office/drawing/2014/main" id="{25A477A3-4EDF-4563-901A-067373552954}"/>
              </a:ext>
            </a:extLst>
          </p:cNvPr>
          <p:cNvSpPr>
            <a:spLocks noGrp="1"/>
          </p:cNvSpPr>
          <p:nvPr>
            <p:ph idx="1"/>
          </p:nvPr>
        </p:nvSpPr>
        <p:spPr>
          <a:xfrm>
            <a:off x="720436" y="2286001"/>
            <a:ext cx="7772400" cy="4032216"/>
          </a:xfrm>
        </p:spPr>
        <p:txBody>
          <a:bodyPr>
            <a:normAutofit/>
          </a:bodyPr>
          <a:lstStyle/>
          <a:p>
            <a:pPr marL="0" indent="0">
              <a:spcBef>
                <a:spcPts val="600"/>
              </a:spcBef>
              <a:buNone/>
            </a:pPr>
            <a:r>
              <a:rPr lang="el-GR" sz="1800" dirty="0">
                <a:solidFill>
                  <a:srgbClr val="232323"/>
                </a:solidFill>
              </a:rPr>
              <a:t>Ένα ή περισσότερα από αυτά τα σημεία μπορεί να σας προειδοποιήσουν</a:t>
            </a:r>
            <a:endParaRPr lang="en-GB" sz="1800" dirty="0">
              <a:solidFill>
                <a:srgbClr val="232323"/>
              </a:solidFill>
            </a:endParaRPr>
          </a:p>
          <a:p>
            <a:pPr>
              <a:spcBef>
                <a:spcPts val="400"/>
              </a:spcBef>
            </a:pPr>
            <a:r>
              <a:rPr lang="el-GR" sz="1400" dirty="0">
                <a:solidFill>
                  <a:srgbClr val="232323"/>
                </a:solidFill>
              </a:rPr>
              <a:t>Μια αλλαγή στη συμπεριφορά</a:t>
            </a:r>
            <a:endParaRPr lang="en-GB" sz="1400" dirty="0">
              <a:solidFill>
                <a:srgbClr val="232323"/>
              </a:solidFill>
            </a:endParaRPr>
          </a:p>
          <a:p>
            <a:pPr>
              <a:spcBef>
                <a:spcPts val="400"/>
              </a:spcBef>
            </a:pPr>
            <a:r>
              <a:rPr lang="el-GR" sz="1400" dirty="0">
                <a:solidFill>
                  <a:srgbClr val="232323"/>
                </a:solidFill>
              </a:rPr>
              <a:t>Μια αλλαγή στο κύκλο των φίλων </a:t>
            </a:r>
            <a:endParaRPr lang="en-GB" sz="1400" dirty="0">
              <a:solidFill>
                <a:srgbClr val="232323"/>
              </a:solidFill>
            </a:endParaRPr>
          </a:p>
          <a:p>
            <a:pPr>
              <a:spcBef>
                <a:spcPts val="400"/>
              </a:spcBef>
            </a:pPr>
            <a:r>
              <a:rPr lang="el-GR" sz="1400" dirty="0">
                <a:solidFill>
                  <a:srgbClr val="232323"/>
                </a:solidFill>
              </a:rPr>
              <a:t>Η απομόνωση από την οικογένεια και τους φίλους
Μιλώντας σαν από μια προσχεδιασμένη ομιλία</a:t>
            </a:r>
            <a:endParaRPr lang="en-GB" sz="1400" dirty="0">
              <a:solidFill>
                <a:srgbClr val="232323"/>
              </a:solidFill>
            </a:endParaRPr>
          </a:p>
          <a:p>
            <a:pPr>
              <a:spcBef>
                <a:spcPts val="400"/>
              </a:spcBef>
            </a:pPr>
            <a:r>
              <a:rPr lang="el-GR" sz="1400" dirty="0">
                <a:solidFill>
                  <a:srgbClr val="232323"/>
                </a:solidFill>
              </a:rPr>
              <a:t>Απροθυμία ή αδυναμία να συζητήσουν τις απόψεις τους
Ξαφνική ασεβής στάση απέναντι στους άλλους</a:t>
            </a:r>
            <a:endParaRPr lang="en-GB" sz="1400" dirty="0">
              <a:solidFill>
                <a:srgbClr val="232323"/>
              </a:solidFill>
            </a:endParaRPr>
          </a:p>
          <a:p>
            <a:pPr>
              <a:spcBef>
                <a:spcPts val="400"/>
              </a:spcBef>
            </a:pPr>
            <a:r>
              <a:rPr lang="el-GR" sz="1400" dirty="0">
                <a:solidFill>
                  <a:srgbClr val="232323"/>
                </a:solidFill>
              </a:rPr>
              <a:t>Αυξημένα επίπεδα θυμού
Αυξημένη μυστικοπάθεια, ειδικά γύρω από τη χρήση του διαδικτύου</a:t>
            </a:r>
            <a:endParaRPr lang="en-GB" sz="1400" dirty="0">
              <a:solidFill>
                <a:srgbClr val="232323"/>
              </a:solidFill>
            </a:endParaRPr>
          </a:p>
          <a:p>
            <a:pPr>
              <a:spcBef>
                <a:spcPts val="400"/>
              </a:spcBef>
            </a:pPr>
            <a:r>
              <a:rPr lang="el-GR" sz="1400" dirty="0">
                <a:solidFill>
                  <a:srgbClr val="232323"/>
                </a:solidFill>
              </a:rPr>
              <a:t>Πρόσβαση σε εξτρεμιστικό υλικό στο διαδίκτυο
Χρήση εξτρεμιστικών ή φυλετικών όρων για τον αποκλεισμό άλλων ή για την υποκίνηση βίας</a:t>
            </a:r>
            <a:endParaRPr lang="en-GB" sz="1400" dirty="0">
              <a:solidFill>
                <a:srgbClr val="232323"/>
              </a:solidFill>
            </a:endParaRPr>
          </a:p>
          <a:p>
            <a:pPr>
              <a:spcBef>
                <a:spcPts val="400"/>
              </a:spcBef>
            </a:pPr>
            <a:r>
              <a:rPr lang="el-GR" sz="1400" dirty="0">
                <a:solidFill>
                  <a:srgbClr val="232323"/>
                </a:solidFill>
              </a:rPr>
              <a:t>Σύνταξη ή δημιουργία έργων τέχνης που προωθούν βίαια εξτρεμιστικά μηνύματα
</a:t>
            </a:r>
            <a:r>
              <a:rPr lang="el-GR" sz="1800" dirty="0">
                <a:solidFill>
                  <a:srgbClr val="232323"/>
                </a:solidFill>
              </a:rPr>
              <a:t>Πρέπει να γνωρίζετε ότι τα σημάδια συχνά δεν είναι προφανή και ότι πολλές από αυτές τις συμπεριφορές θα μπορούσαν επίσης να έχουν άλλες αιτίες</a:t>
            </a:r>
            <a:endParaRPr lang="en-GB" sz="1800" dirty="0">
              <a:solidFill>
                <a:srgbClr val="232323"/>
              </a:solidFill>
            </a:endParaRPr>
          </a:p>
        </p:txBody>
      </p:sp>
      <p:sp>
        <p:nvSpPr>
          <p:cNvPr id="8" name="Pentagon 1">
            <a:extLst>
              <a:ext uri="{FF2B5EF4-FFF2-40B4-BE49-F238E27FC236}">
                <a16:creationId xmlns:a16="http://schemas.microsoft.com/office/drawing/2014/main" id="{39577AF9-31FB-4289-ADA0-856ED907EBDD}"/>
              </a:ext>
            </a:extLst>
          </p:cNvPr>
          <p:cNvSpPr/>
          <p:nvPr/>
        </p:nvSpPr>
        <p:spPr>
          <a:xfrm rot="10800000" flipH="1">
            <a:off x="7114805" y="2507298"/>
            <a:ext cx="2160737" cy="2057845"/>
          </a:xfrm>
          <a:prstGeom prst="pentagon">
            <a:avLst/>
          </a:prstGeom>
          <a:gradFill>
            <a:gsLst>
              <a:gs pos="0">
                <a:srgbClr val="FFC203"/>
              </a:gs>
              <a:gs pos="36657">
                <a:srgbClr val="FF7D25"/>
              </a:gs>
              <a:gs pos="77153">
                <a:srgbClr val="FF3847"/>
              </a:gs>
            </a:gsLst>
            <a:lin ang="5583834"/>
          </a:gradFill>
          <a:ln w="12700">
            <a:miter lim="400000"/>
          </a:ln>
        </p:spPr>
        <p:txBody>
          <a:bodyPr lIns="45718" tIns="45718" rIns="45718" bIns="45718" anchor="ctr"/>
          <a:lstStyle/>
          <a:p>
            <a:pPr>
              <a:defRPr>
                <a:solidFill>
                  <a:srgbClr val="FFFFFF"/>
                </a:solidFill>
              </a:defRPr>
            </a:pPr>
            <a:endParaRPr/>
          </a:p>
        </p:txBody>
      </p:sp>
      <p:sp>
        <p:nvSpPr>
          <p:cNvPr id="9" name="TextBox 52">
            <a:extLst>
              <a:ext uri="{FF2B5EF4-FFF2-40B4-BE49-F238E27FC236}">
                <a16:creationId xmlns:a16="http://schemas.microsoft.com/office/drawing/2014/main" id="{E3A292C8-BFB9-4257-A596-24F0901D5D7B}"/>
              </a:ext>
            </a:extLst>
          </p:cNvPr>
          <p:cNvSpPr txBox="1"/>
          <p:nvPr/>
        </p:nvSpPr>
        <p:spPr>
          <a:xfrm>
            <a:off x="7593957" y="2945958"/>
            <a:ext cx="1202431"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solidFill>
                  <a:srgbClr val="FFFFFF"/>
                </a:solidFill>
              </a:defRPr>
            </a:lvl1pPr>
          </a:lstStyle>
          <a:p>
            <a:pPr algn="ctr"/>
            <a:r>
              <a:rPr lang="el-GR" sz="2000" dirty="0">
                <a:hlinkClick r:id="rId3"/>
              </a:rPr>
              <a:t>Πιθανά σημάδια</a:t>
            </a:r>
            <a:endParaRPr sz="2000" dirty="0"/>
          </a:p>
        </p:txBody>
      </p:sp>
      <p:sp>
        <p:nvSpPr>
          <p:cNvPr id="11" name="Tekstvak 10">
            <a:extLst>
              <a:ext uri="{FF2B5EF4-FFF2-40B4-BE49-F238E27FC236}">
                <a16:creationId xmlns:a16="http://schemas.microsoft.com/office/drawing/2014/main" id="{115F8FC8-826E-400E-8D5E-392884D8DD00}"/>
              </a:ext>
            </a:extLst>
          </p:cNvPr>
          <p:cNvSpPr txBox="1"/>
          <p:nvPr/>
        </p:nvSpPr>
        <p:spPr>
          <a:xfrm>
            <a:off x="5987135" y="2995482"/>
            <a:ext cx="2819400" cy="369332"/>
          </a:xfrm>
          <a:prstGeom prst="rect">
            <a:avLst/>
          </a:prstGeom>
          <a:noFill/>
        </p:spPr>
        <p:txBody>
          <a:bodyPr wrap="square">
            <a:spAutoFit/>
          </a:bodyPr>
          <a:lstStyle/>
          <a:p>
            <a:pPr marL="0" indent="0">
              <a:spcBef>
                <a:spcPts val="400"/>
              </a:spcBef>
              <a:buNone/>
            </a:pPr>
            <a:r>
              <a:rPr lang="el-GR" dirty="0">
                <a:solidFill>
                  <a:srgbClr val="575757"/>
                </a:solidFill>
                <a:latin typeface="OpenSansRegular"/>
              </a:rPr>
              <a:t>Πιέστε πάνω</a:t>
            </a:r>
            <a:endParaRPr lang="en-GB" dirty="0">
              <a:solidFill>
                <a:srgbClr val="575757"/>
              </a:solidFill>
              <a:latin typeface="OpenSansRegular"/>
            </a:endParaRPr>
          </a:p>
        </p:txBody>
      </p:sp>
      <p:sp>
        <p:nvSpPr>
          <p:cNvPr id="12" name="Tekstvak 11">
            <a:extLst>
              <a:ext uri="{FF2B5EF4-FFF2-40B4-BE49-F238E27FC236}">
                <a16:creationId xmlns:a16="http://schemas.microsoft.com/office/drawing/2014/main" id="{264EAE3C-BFA9-4B52-B29F-52E43C48B8E2}"/>
              </a:ext>
            </a:extLst>
          </p:cNvPr>
          <p:cNvSpPr txBox="1"/>
          <p:nvPr/>
        </p:nvSpPr>
        <p:spPr>
          <a:xfrm>
            <a:off x="7826341" y="3917600"/>
            <a:ext cx="1449202" cy="1600438"/>
          </a:xfrm>
          <a:prstGeom prst="rect">
            <a:avLst/>
          </a:prstGeom>
          <a:noFill/>
        </p:spPr>
        <p:txBody>
          <a:bodyPr wrap="square">
            <a:spAutoFit/>
          </a:bodyPr>
          <a:lstStyle/>
          <a:p>
            <a:r>
              <a:rPr lang="el-GR" sz="1400" dirty="0">
                <a:solidFill>
                  <a:srgbClr val="FF0000"/>
                </a:solidFill>
                <a:latin typeface="Ink Free" panose="03080402000500000000" pitchFamily="66" charset="0"/>
              </a:rPr>
              <a:t>Σκεφτείτε άλλους λόγους που οι νέοι εμφανίζουν μερικά από αυτά τα σημάδια</a:t>
            </a:r>
            <a:endParaRPr lang="en-GB" sz="1400" dirty="0">
              <a:solidFill>
                <a:srgbClr val="FF0000"/>
              </a:solidFill>
              <a:latin typeface="Ink Free" panose="03080402000500000000" pitchFamily="66" charset="0"/>
            </a:endParaRPr>
          </a:p>
        </p:txBody>
      </p:sp>
      <p:sp>
        <p:nvSpPr>
          <p:cNvPr id="13" name="Tekstvak 12">
            <a:extLst>
              <a:ext uri="{FF2B5EF4-FFF2-40B4-BE49-F238E27FC236}">
                <a16:creationId xmlns:a16="http://schemas.microsoft.com/office/drawing/2014/main" id="{69C298EF-7F0A-414F-9E3E-D3224A8793D2}"/>
              </a:ext>
            </a:extLst>
          </p:cNvPr>
          <p:cNvSpPr txBox="1"/>
          <p:nvPr/>
        </p:nvSpPr>
        <p:spPr>
          <a:xfrm>
            <a:off x="1065429" y="6053265"/>
            <a:ext cx="5203678" cy="646331"/>
          </a:xfrm>
          <a:prstGeom prst="rect">
            <a:avLst/>
          </a:prstGeom>
          <a:noFill/>
        </p:spPr>
        <p:txBody>
          <a:bodyPr wrap="square">
            <a:spAutoFit/>
          </a:bodyPr>
          <a:lstStyle/>
          <a:p>
            <a:pPr>
              <a:spcBef>
                <a:spcPts val="400"/>
              </a:spcBef>
            </a:pPr>
            <a:r>
              <a:rPr lang="en-GB" dirty="0">
                <a:solidFill>
                  <a:srgbClr val="232323"/>
                </a:solidFill>
              </a:rPr>
              <a:t> </a:t>
            </a:r>
            <a:r>
              <a:rPr lang="el-GR" dirty="0">
                <a:solidFill>
                  <a:srgbClr val="232323"/>
                </a:solidFill>
              </a:rPr>
              <a:t>π.χ.</a:t>
            </a:r>
            <a:r>
              <a:rPr lang="en-GB" dirty="0">
                <a:solidFill>
                  <a:srgbClr val="232323"/>
                </a:solidFill>
              </a:rPr>
              <a:t> </a:t>
            </a:r>
            <a:r>
              <a:rPr lang="el-GR" dirty="0">
                <a:solidFill>
                  <a:srgbClr val="232323"/>
                </a:solidFill>
              </a:rPr>
              <a:t>ναρκωτικά ή σεξουαλική κακοποίηση, απώλεια</a:t>
            </a:r>
            <a:br>
              <a:rPr lang="el-GR" dirty="0">
                <a:solidFill>
                  <a:srgbClr val="232323"/>
                </a:solidFill>
              </a:rPr>
            </a:br>
            <a:r>
              <a:rPr lang="el-GR" dirty="0">
                <a:solidFill>
                  <a:srgbClr val="232323"/>
                </a:solidFill>
              </a:rPr>
              <a:t>  αγαπημένου προσώπου ή προβλήματα στο σπίτι </a:t>
            </a:r>
            <a:endParaRPr lang="en-GB" dirty="0">
              <a:solidFill>
                <a:srgbClr val="232323"/>
              </a:solidFill>
            </a:endParaRPr>
          </a:p>
        </p:txBody>
      </p:sp>
      <p:sp>
        <p:nvSpPr>
          <p:cNvPr id="10" name="Tekstvak 9">
            <a:extLst>
              <a:ext uri="{FF2B5EF4-FFF2-40B4-BE49-F238E27FC236}">
                <a16:creationId xmlns:a16="http://schemas.microsoft.com/office/drawing/2014/main" id="{F89AA858-5835-4114-BE53-0319329D575C}"/>
              </a:ext>
            </a:extLst>
          </p:cNvPr>
          <p:cNvSpPr txBox="1"/>
          <p:nvPr/>
        </p:nvSpPr>
        <p:spPr>
          <a:xfrm>
            <a:off x="5251730" y="3660560"/>
            <a:ext cx="2160738" cy="954107"/>
          </a:xfrm>
          <a:prstGeom prst="rect">
            <a:avLst/>
          </a:prstGeom>
          <a:noFill/>
        </p:spPr>
        <p:txBody>
          <a:bodyPr wrap="square">
            <a:spAutoFit/>
          </a:bodyPr>
          <a:lstStyle/>
          <a:p>
            <a:r>
              <a:rPr lang="el-GR" sz="1400" dirty="0">
                <a:solidFill>
                  <a:srgbClr val="FF0000"/>
                </a:solidFill>
                <a:latin typeface="Ink Free" panose="03080402000500000000" pitchFamily="66" charset="0"/>
              </a:rPr>
              <a:t>Σημειώστε όσο το δυνατόν περισσότερα σημάδια από την ιστορία αυτής της μητέρας</a:t>
            </a:r>
            <a:endParaRPr lang="en-GB" sz="1400" dirty="0">
              <a:solidFill>
                <a:srgbClr val="FF0000"/>
              </a:solidFill>
              <a:latin typeface="Ink Free" panose="03080402000500000000" pitchFamily="66" charset="0"/>
            </a:endParaRPr>
          </a:p>
        </p:txBody>
      </p:sp>
    </p:spTree>
    <p:extLst>
      <p:ext uri="{BB962C8B-B14F-4D97-AF65-F5344CB8AC3E}">
        <p14:creationId xmlns:p14="http://schemas.microsoft.com/office/powerpoint/2010/main" val="400959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2"/>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2" grpId="1"/>
      <p:bldP spid="13"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a:xfrm>
            <a:off x="685800" y="1447800"/>
            <a:ext cx="7772400" cy="710624"/>
          </a:xfrm>
        </p:spPr>
        <p:txBody>
          <a:bodyPr>
            <a:normAutofit fontScale="90000"/>
          </a:bodyPr>
          <a:lstStyle/>
          <a:p>
            <a:r>
              <a:rPr lang="en-GB" dirty="0"/>
              <a:t>7. </a:t>
            </a:r>
            <a:r>
              <a:rPr lang="el-GR" dirty="0"/>
              <a:t>Βασικά μηνύματα που πρέπει να κρατήσετε φεύγοντας </a:t>
            </a:r>
            <a:endParaRPr lang="en-GB" dirty="0"/>
          </a:p>
        </p:txBody>
      </p:sp>
      <p:sp>
        <p:nvSpPr>
          <p:cNvPr id="3" name="Tijdelijke aanduiding voor inhoud 2">
            <a:extLst>
              <a:ext uri="{FF2B5EF4-FFF2-40B4-BE49-F238E27FC236}">
                <a16:creationId xmlns:a16="http://schemas.microsoft.com/office/drawing/2014/main" id="{84CAF630-F790-421B-AF60-137DCE163EE9}"/>
              </a:ext>
            </a:extLst>
          </p:cNvPr>
          <p:cNvSpPr>
            <a:spLocks noGrp="1"/>
          </p:cNvSpPr>
          <p:nvPr>
            <p:ph idx="1"/>
          </p:nvPr>
        </p:nvSpPr>
        <p:spPr/>
        <p:txBody>
          <a:bodyPr>
            <a:normAutofit fontScale="92500" lnSpcReduction="20000"/>
          </a:bodyPr>
          <a:lstStyle/>
          <a:p>
            <a:r>
              <a:rPr lang="el-GR" sz="2000" dirty="0"/>
              <a:t>Έλλειψη κοινών ορισμών σχετικά με την έννοια της ριζοσπαστικοποίησης
Τα κοινά μέρη των περισσότερων ορισμών είναι: </a:t>
            </a:r>
            <a:r>
              <a:rPr lang="en-GB" sz="2000" dirty="0"/>
              <a:t> </a:t>
            </a:r>
          </a:p>
          <a:p>
            <a:pPr lvl="1"/>
            <a:r>
              <a:rPr lang="el-GR" sz="1800" dirty="0">
                <a:solidFill>
                  <a:schemeClr val="tx1">
                    <a:lumMod val="75000"/>
                    <a:lumOff val="25000"/>
                  </a:schemeClr>
                </a:solidFill>
              </a:rPr>
              <a:t>Πως πρόκειται για μια διαδικασία κατά την οποία ένα πρόσωπο ή μια ομάδα εκφράζει
πίστη σε ακραίες ή ριζοσπαστικές ιδεολογίες και 
προθυμία να χρησιμοποιήσει τη βία για να επιτύχει τους στόχους της
</a:t>
            </a:r>
            <a:r>
              <a:rPr lang="el-GR" sz="2100" dirty="0"/>
              <a:t>Η Ριζοσπαστικοποίηση συμβαίνει σε όλο το φάσμα των ιδεολογιών, περιόδων και εθνών.</a:t>
            </a:r>
            <a:endParaRPr lang="en-GB" sz="2000" dirty="0"/>
          </a:p>
          <a:p>
            <a:r>
              <a:rPr lang="el-GR" sz="2000" dirty="0"/>
              <a:t>Πολλοί ερευνητές περιγράφουν φάσεις στη διαδικασία ριζοσπαστικοποίησης
Πολλαπλές ιδεολογίες, παρόμοια διαδικασία ριζοσπαστικοποίησης
Τα σημεία ριζοσπαστικοποίησης μπορούν επίσης να έχουν άλλο νόημα και προέλευση</a:t>
            </a:r>
            <a:endParaRPr lang="en-GB" sz="2000" dirty="0"/>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21</a:t>
            </a:fld>
            <a:endParaRPr lang="en-US" dirty="0"/>
          </a:p>
        </p:txBody>
      </p:sp>
    </p:spTree>
    <p:extLst>
      <p:ext uri="{BB962C8B-B14F-4D97-AF65-F5344CB8AC3E}">
        <p14:creationId xmlns:p14="http://schemas.microsoft.com/office/powerpoint/2010/main" val="733242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pPr algn="ctr"/>
            <a:r>
              <a:rPr lang="el-GR" dirty="0"/>
              <a:t>Ευχαριστώ</a:t>
            </a:r>
            <a:r>
              <a:rPr lang="ro-RO" dirty="0"/>
              <a:t>!</a:t>
            </a:r>
            <a:endParaRPr lang="en-US" dirty="0"/>
          </a:p>
        </p:txBody>
      </p:sp>
      <p:sp>
        <p:nvSpPr>
          <p:cNvPr id="2" name="Date Placeholder 1"/>
          <p:cNvSpPr>
            <a:spLocks noGrp="1"/>
          </p:cNvSpPr>
          <p:nvPr>
            <p:ph type="dt" sz="half" idx="10"/>
          </p:nvPr>
        </p:nvSpPr>
        <p:spPr/>
        <p:txBody>
          <a:bodyPr/>
          <a:lstStyle/>
          <a:p>
            <a:pPr algn="ctr"/>
            <a:r>
              <a:rPr lang="en-US" dirty="0"/>
              <a:t>16-17 &amp; 19.03.21</a:t>
            </a:r>
          </a:p>
        </p:txBody>
      </p:sp>
      <p:sp>
        <p:nvSpPr>
          <p:cNvPr id="3" name="Footer Placeholder 2"/>
          <p:cNvSpPr>
            <a:spLocks noGrp="1"/>
          </p:cNvSpPr>
          <p:nvPr>
            <p:ph type="ftr" sz="quarter" idx="11"/>
          </p:nvPr>
        </p:nvSpPr>
        <p:spPr/>
        <p:txBody>
          <a:bodyPr/>
          <a:lstStyle/>
          <a:p>
            <a:r>
              <a:rPr lang="en-US" dirty="0"/>
              <a:t>www.armourproject.eu</a:t>
            </a:r>
          </a:p>
        </p:txBody>
      </p:sp>
      <p:sp>
        <p:nvSpPr>
          <p:cNvPr id="4" name="Slide Number Placeholder 3"/>
          <p:cNvSpPr>
            <a:spLocks noGrp="1"/>
          </p:cNvSpPr>
          <p:nvPr>
            <p:ph type="sldNum" sz="quarter" idx="12"/>
          </p:nvPr>
        </p:nvSpPr>
        <p:spPr/>
        <p:txBody>
          <a:bodyPr/>
          <a:lstStyle/>
          <a:p>
            <a:fld id="{CB318F78-A315-46C9-8B3F-2431B4397D31}" type="slidenum">
              <a:rPr lang="en-US" smtClean="0"/>
              <a:t>22</a:t>
            </a:fld>
            <a:endParaRPr lang="en-US" dirty="0"/>
          </a:p>
        </p:txBody>
      </p:sp>
      <p:sp>
        <p:nvSpPr>
          <p:cNvPr id="7" name="Текстово поле 16">
            <a:extLst>
              <a:ext uri="{FF2B5EF4-FFF2-40B4-BE49-F238E27FC236}">
                <a16:creationId xmlns:a16="http://schemas.microsoft.com/office/drawing/2014/main" id="{DFE2FAD2-0508-4C71-BBA2-3874980B0A20}"/>
              </a:ext>
            </a:extLst>
          </p:cNvPr>
          <p:cNvSpPr txBox="1">
            <a:spLocks/>
          </p:cNvSpPr>
          <p:nvPr/>
        </p:nvSpPr>
        <p:spPr>
          <a:xfrm>
            <a:off x="2591928" y="623349"/>
            <a:ext cx="4570872" cy="736600"/>
          </a:xfrm>
          <a:prstGeom prst="rect">
            <a:avLst/>
          </a:prstGeom>
          <a:noFill/>
          <a:ln w="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lnSpc>
                <a:spcPct val="107000"/>
              </a:lnSpc>
              <a:spcAft>
                <a:spcPts val="600"/>
              </a:spcAft>
            </a:pPr>
            <a:r>
              <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This project was funded by the European Union’s Internal Security Fund — Police, under Grant Agreement  No. 823683.</a:t>
            </a:r>
          </a:p>
          <a:p>
            <a:pPr algn="just">
              <a:lnSpc>
                <a:spcPct val="115000"/>
              </a:lnSpc>
              <a:spcAft>
                <a:spcPts val="600"/>
              </a:spcAft>
            </a:pPr>
            <a:r>
              <a:rPr lang="en-GB" sz="14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Картина 18">
            <a:extLst>
              <a:ext uri="{FF2B5EF4-FFF2-40B4-BE49-F238E27FC236}">
                <a16:creationId xmlns:a16="http://schemas.microsoft.com/office/drawing/2014/main" id="{87726D2E-4541-4F62-9589-3AA9FDC03C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40725" y="552629"/>
            <a:ext cx="777844" cy="550376"/>
          </a:xfrm>
          <a:prstGeom prst="rect">
            <a:avLst/>
          </a:prstGeom>
          <a:noFill/>
          <a:ln>
            <a:noFill/>
          </a:ln>
        </p:spPr>
      </p:pic>
    </p:spTree>
    <p:extLst>
      <p:ext uri="{BB962C8B-B14F-4D97-AF65-F5344CB8AC3E}">
        <p14:creationId xmlns:p14="http://schemas.microsoft.com/office/powerpoint/2010/main" val="1318929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332713C4-0B98-4F5E-9452-7327E7CA7AFA}"/>
              </a:ext>
            </a:extLst>
          </p:cNvPr>
          <p:cNvSpPr>
            <a:spLocks noGrp="1"/>
          </p:cNvSpPr>
          <p:nvPr>
            <p:ph type="title"/>
          </p:nvPr>
        </p:nvSpPr>
        <p:spPr>
          <a:xfrm>
            <a:off x="228600" y="1981200"/>
            <a:ext cx="3236915" cy="457200"/>
          </a:xfrm>
        </p:spPr>
        <p:txBody>
          <a:bodyPr/>
          <a:lstStyle/>
          <a:p>
            <a:r>
              <a:rPr lang="el-GR" dirty="0"/>
              <a:t>Ενότητα</a:t>
            </a:r>
            <a:r>
              <a:rPr lang="en-US" dirty="0"/>
              <a:t> 1 (</a:t>
            </a:r>
            <a:r>
              <a:rPr lang="el-GR" dirty="0"/>
              <a:t>Μέρος</a:t>
            </a:r>
            <a:r>
              <a:rPr lang="en-US" dirty="0"/>
              <a:t> 1)</a:t>
            </a:r>
            <a:endParaRPr lang="bg-BG" dirty="0"/>
          </a:p>
        </p:txBody>
      </p:sp>
      <p:sp>
        <p:nvSpPr>
          <p:cNvPr id="3" name="Контейнер за съдържание 2">
            <a:extLst>
              <a:ext uri="{FF2B5EF4-FFF2-40B4-BE49-F238E27FC236}">
                <a16:creationId xmlns:a16="http://schemas.microsoft.com/office/drawing/2014/main" id="{E4086234-C160-4E2C-AD6A-CD45F6116642}"/>
              </a:ext>
            </a:extLst>
          </p:cNvPr>
          <p:cNvSpPr>
            <a:spLocks noGrp="1"/>
          </p:cNvSpPr>
          <p:nvPr>
            <p:ph idx="1"/>
          </p:nvPr>
        </p:nvSpPr>
        <p:spPr>
          <a:xfrm>
            <a:off x="3744116" y="1447800"/>
            <a:ext cx="4545015" cy="4678363"/>
          </a:xfrm>
        </p:spPr>
        <p:txBody>
          <a:bodyPr>
            <a:normAutofit/>
          </a:bodyPr>
          <a:lstStyle/>
          <a:p>
            <a:pPr marL="0" indent="0" algn="just">
              <a:buNone/>
            </a:pPr>
            <a:endParaRPr lang="en-GB" sz="2000" dirty="0">
              <a:solidFill>
                <a:schemeClr val="tx1"/>
              </a:solidFill>
            </a:endParaRPr>
          </a:p>
          <a:p>
            <a:pPr marL="0" indent="0" algn="just">
              <a:buNone/>
            </a:pPr>
            <a:endParaRPr lang="en-GB" sz="2000" dirty="0"/>
          </a:p>
          <a:p>
            <a:pPr marL="0" indent="0" algn="just">
              <a:buNone/>
            </a:pPr>
            <a:r>
              <a:rPr lang="el-GR" sz="1800" dirty="0"/>
              <a:t>Καλώς ήρθατε στο πρώτο μέρος της πρώτης από τις έξι ενότητες της εξ αποστάσεως εκπαίδευσης. Χρησιμοποιήστε το κουμπί αναπαραγωγής (κάτω αριστερά) για να διατρέξετε το PowerPoint. Θα σας υποβληθούν ορισμένες ερωτήσεις με </a:t>
            </a:r>
            <a:r>
              <a:rPr lang="el-GR" sz="1800" i="1" dirty="0">
                <a:solidFill>
                  <a:srgbClr val="FF0000"/>
                </a:solidFill>
                <a:effectLst>
                  <a:outerShdw blurRad="38100" dist="38100" dir="2700000" algn="tl">
                    <a:srgbClr val="000000">
                      <a:alpha val="43137"/>
                    </a:srgbClr>
                  </a:outerShdw>
                </a:effectLst>
              </a:rPr>
              <a:t>κόκκινο</a:t>
            </a:r>
            <a:r>
              <a:rPr lang="el-GR" sz="1800" dirty="0"/>
              <a:t> χρώμα, η απάντησή τους βοηθά στην καλύτερη απομνημόνευση του μαθησιακού περιεχομένου. </a:t>
            </a:r>
            <a:endParaRPr lang="bg-BG" sz="1800" dirty="0"/>
          </a:p>
        </p:txBody>
      </p:sp>
      <p:sp>
        <p:nvSpPr>
          <p:cNvPr id="4" name="Текстов контейнер 3">
            <a:extLst>
              <a:ext uri="{FF2B5EF4-FFF2-40B4-BE49-F238E27FC236}">
                <a16:creationId xmlns:a16="http://schemas.microsoft.com/office/drawing/2014/main" id="{6ABF8A41-6457-46CE-8B12-A60A7D644E17}"/>
              </a:ext>
            </a:extLst>
          </p:cNvPr>
          <p:cNvSpPr>
            <a:spLocks noGrp="1"/>
          </p:cNvSpPr>
          <p:nvPr>
            <p:ph type="body" sz="half" idx="2"/>
          </p:nvPr>
        </p:nvSpPr>
        <p:spPr/>
        <p:txBody>
          <a:bodyPr>
            <a:normAutofit/>
          </a:bodyPr>
          <a:lstStyle/>
          <a:p>
            <a:pPr marL="457200" lvl="0" indent="-457200">
              <a:buFont typeface="+mj-lt"/>
              <a:buAutoNum type="arabicPeriod"/>
            </a:pPr>
            <a:r>
              <a:rPr lang="el-GR" sz="1800" dirty="0">
                <a:solidFill>
                  <a:prstClr val="black"/>
                </a:solidFill>
              </a:rPr>
              <a:t>Εισαγωγή
Ορισμός της ριζοσπαστικοποίησης</a:t>
            </a:r>
            <a:endParaRPr lang="en-GB" sz="1800" dirty="0">
              <a:solidFill>
                <a:prstClr val="black"/>
              </a:solidFill>
            </a:endParaRPr>
          </a:p>
          <a:p>
            <a:pPr marL="457200" lvl="0" indent="-457200">
              <a:buFont typeface="+mj-lt"/>
              <a:buAutoNum type="arabicPeriod"/>
            </a:pPr>
            <a:r>
              <a:rPr lang="el-GR" sz="1800" dirty="0">
                <a:solidFill>
                  <a:prstClr val="black"/>
                </a:solidFill>
              </a:rPr>
              <a:t>Σχετικές έννοιες
Ιδεολογίες ριζοσπαστικοποίησης</a:t>
            </a:r>
            <a:endParaRPr lang="en-GB" sz="1800" dirty="0">
              <a:solidFill>
                <a:prstClr val="black"/>
              </a:solidFill>
            </a:endParaRPr>
          </a:p>
          <a:p>
            <a:pPr marL="457200" lvl="0" indent="-457200">
              <a:buFont typeface="+mj-lt"/>
              <a:buAutoNum type="arabicPeriod"/>
            </a:pPr>
            <a:r>
              <a:rPr lang="el-GR" sz="1800" dirty="0">
                <a:solidFill>
                  <a:prstClr val="black"/>
                </a:solidFill>
              </a:rPr>
              <a:t>Φάσεις ριζοσπαστικοποίησης
Σημάδια ριζοσπαστικοποίησης</a:t>
            </a:r>
            <a:endParaRPr lang="en-GB" sz="1800" dirty="0">
              <a:solidFill>
                <a:prstClr val="black"/>
              </a:solidFill>
            </a:endParaRPr>
          </a:p>
          <a:p>
            <a:pPr marL="457200" lvl="0" indent="-457200">
              <a:buFont typeface="+mj-lt"/>
              <a:buAutoNum type="arabicPeriod"/>
            </a:pPr>
            <a:r>
              <a:rPr lang="el-GR" sz="1800" dirty="0">
                <a:solidFill>
                  <a:prstClr val="black"/>
                </a:solidFill>
              </a:rPr>
              <a:t>Βασικά μηνύματα</a:t>
            </a:r>
            <a:endParaRPr lang="en-GB" sz="1900" dirty="0">
              <a:solidFill>
                <a:prstClr val="black">
                  <a:lumMod val="75000"/>
                  <a:lumOff val="25000"/>
                </a:prstClr>
              </a:solidFill>
            </a:endParaRPr>
          </a:p>
        </p:txBody>
      </p:sp>
      <p:sp>
        <p:nvSpPr>
          <p:cNvPr id="8" name="Контейнер за съдържание 2">
            <a:extLst>
              <a:ext uri="{FF2B5EF4-FFF2-40B4-BE49-F238E27FC236}">
                <a16:creationId xmlns:a16="http://schemas.microsoft.com/office/drawing/2014/main" id="{24A92C88-9F8C-46AB-861D-8D68F85B5A90}"/>
              </a:ext>
            </a:extLst>
          </p:cNvPr>
          <p:cNvSpPr txBox="1">
            <a:spLocks/>
          </p:cNvSpPr>
          <p:nvPr/>
        </p:nvSpPr>
        <p:spPr>
          <a:xfrm>
            <a:off x="3744116" y="4953000"/>
            <a:ext cx="4545015" cy="1424784"/>
          </a:xfrm>
          <a:prstGeom prst="rect">
            <a:avLst/>
          </a:prstGeom>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fontScale="92500"/>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lvl="0" indent="0">
              <a:spcBef>
                <a:spcPts val="0"/>
              </a:spcBef>
              <a:buNone/>
            </a:pPr>
            <a:r>
              <a:rPr lang="el-GR" sz="1800" dirty="0">
                <a:solidFill>
                  <a:prstClr val="black"/>
                </a:solidFill>
              </a:rPr>
              <a:t>Τα άλλα δύο μέρη αυτής της ενότητας σχετίζονται με</a:t>
            </a:r>
            <a:r>
              <a:rPr lang="en-GB" sz="1800" dirty="0">
                <a:solidFill>
                  <a:prstClr val="black"/>
                </a:solidFill>
              </a:rPr>
              <a:t>:</a:t>
            </a:r>
          </a:p>
          <a:p>
            <a:pPr marL="400050" lvl="0" indent="-400050">
              <a:spcBef>
                <a:spcPts val="0"/>
              </a:spcBef>
              <a:buFont typeface="+mj-lt"/>
              <a:buAutoNum type="romanUcPeriod" startAt="2"/>
            </a:pPr>
            <a:r>
              <a:rPr lang="el-GR" sz="1800" dirty="0">
                <a:solidFill>
                  <a:prstClr val="black"/>
                </a:solidFill>
              </a:rPr>
              <a:t>Αιτίες της ριζοσπαστικοποίησης
Ιστορία και επικράτηση της ριζοσπαστικοποίησης και της τρομοκρατίας</a:t>
            </a:r>
            <a:endParaRPr lang="en-GB" sz="1800" dirty="0">
              <a:solidFill>
                <a:prstClr val="black"/>
              </a:solidFill>
            </a:endParaRPr>
          </a:p>
        </p:txBody>
      </p:sp>
      <p:sp>
        <p:nvSpPr>
          <p:cNvPr id="10" name="Заглавие 1">
            <a:extLst>
              <a:ext uri="{FF2B5EF4-FFF2-40B4-BE49-F238E27FC236}">
                <a16:creationId xmlns:a16="http://schemas.microsoft.com/office/drawing/2014/main" id="{1A66FC6D-C723-4F74-85D3-1E0E31E53837}"/>
              </a:ext>
            </a:extLst>
          </p:cNvPr>
          <p:cNvSpPr txBox="1">
            <a:spLocks/>
          </p:cNvSpPr>
          <p:nvPr/>
        </p:nvSpPr>
        <p:spPr>
          <a:xfrm>
            <a:off x="228600" y="1447799"/>
            <a:ext cx="3236915" cy="656573"/>
          </a:xfrm>
          <a:prstGeom prst="rect">
            <a:avLst/>
          </a:prstGeom>
          <a:noFill/>
        </p:spPr>
        <p:txBody>
          <a:bodyPr vert="horz" lIns="91440" tIns="45720" rIns="91440" bIns="45720" rtlCol="0" anchor="b">
            <a:noAutofit/>
          </a:bodyPr>
          <a:lstStyle>
            <a:lvl1pPr algn="l" defTabSz="914400" rtl="0" eaLnBrk="1" latinLnBrk="0" hangingPunct="1">
              <a:spcBef>
                <a:spcPct val="0"/>
              </a:spcBef>
              <a:buNone/>
              <a:defRPr sz="2800" b="0" kern="1200">
                <a:solidFill>
                  <a:srgbClr val="0770B1"/>
                </a:solidFill>
                <a:latin typeface="+mj-lt"/>
                <a:ea typeface="+mj-ea"/>
                <a:cs typeface="+mj-cs"/>
              </a:defRPr>
            </a:lvl1pPr>
          </a:lstStyle>
          <a:p>
            <a:r>
              <a:rPr lang="el-GR" dirty="0"/>
              <a:t>Θέματα που καλύπτονται από</a:t>
            </a:r>
            <a:r>
              <a:rPr lang="en-US" dirty="0"/>
              <a:t> </a:t>
            </a:r>
            <a:r>
              <a:rPr lang="el-GR" dirty="0"/>
              <a:t>την </a:t>
            </a:r>
            <a:endParaRPr lang="bg-BG" dirty="0"/>
          </a:p>
        </p:txBody>
      </p:sp>
    </p:spTree>
    <p:extLst>
      <p:ext uri="{BB962C8B-B14F-4D97-AF65-F5344CB8AC3E}">
        <p14:creationId xmlns:p14="http://schemas.microsoft.com/office/powerpoint/2010/main" val="415718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4" descr="Rev Michael Bray's Writings">
            <a:extLst>
              <a:ext uri="{FF2B5EF4-FFF2-40B4-BE49-F238E27FC236}">
                <a16:creationId xmlns:a16="http://schemas.microsoft.com/office/drawing/2014/main" id="{D9430C20-5ED5-49AC-87D4-A34B42F99E5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260" r="19152"/>
          <a:stretch/>
        </p:blipFill>
        <p:spPr bwMode="auto">
          <a:xfrm>
            <a:off x="7266461" y="4372048"/>
            <a:ext cx="1561814" cy="16192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U.S. airstrikes kill ISIS militant linked to Paris attackers">
            <a:extLst>
              <a:ext uri="{FF2B5EF4-FFF2-40B4-BE49-F238E27FC236}">
                <a16:creationId xmlns:a16="http://schemas.microsoft.com/office/drawing/2014/main" id="{DD92AA36-7B33-4B60-BF9C-ABC7CF122B6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9634" r="14288"/>
          <a:stretch/>
        </p:blipFill>
        <p:spPr bwMode="auto">
          <a:xfrm>
            <a:off x="5894803" y="4260789"/>
            <a:ext cx="1110717" cy="1730509"/>
          </a:xfrm>
          <a:prstGeom prst="rect">
            <a:avLst/>
          </a:prstGeom>
          <a:noFill/>
          <a:extLst>
            <a:ext uri="{909E8E84-426E-40DD-AFC4-6F175D3DCCD1}">
              <a14:hiddenFill xmlns:a14="http://schemas.microsoft.com/office/drawing/2010/main">
                <a:solidFill>
                  <a:srgbClr val="FFFFFF"/>
                </a:solidFill>
              </a14:hiddenFill>
            </a:ext>
          </a:extLst>
        </p:spPr>
      </p:pic>
      <p:sp>
        <p:nvSpPr>
          <p:cNvPr id="17" name="Tekstvak 16">
            <a:extLst>
              <a:ext uri="{FF2B5EF4-FFF2-40B4-BE49-F238E27FC236}">
                <a16:creationId xmlns:a16="http://schemas.microsoft.com/office/drawing/2014/main" id="{1E796181-2489-47B7-89E0-26368563F567}"/>
              </a:ext>
            </a:extLst>
          </p:cNvPr>
          <p:cNvSpPr txBox="1"/>
          <p:nvPr/>
        </p:nvSpPr>
        <p:spPr>
          <a:xfrm>
            <a:off x="480453" y="2276852"/>
            <a:ext cx="5494315" cy="1477328"/>
          </a:xfrm>
          <a:prstGeom prst="rect">
            <a:avLst/>
          </a:prstGeom>
          <a:noFill/>
        </p:spPr>
        <p:txBody>
          <a:bodyPr wrap="square">
            <a:spAutoFit/>
          </a:bodyPr>
          <a:lstStyle/>
          <a:p>
            <a:r>
              <a:rPr lang="el-GR" dirty="0"/>
              <a:t>Η ριζοσπαστικοποίηση συμβαίνει σε διάφορες ιδεολογίες
</a:t>
            </a:r>
            <a:endParaRPr lang="en-GB" dirty="0"/>
          </a:p>
          <a:p>
            <a:r>
              <a:rPr lang="el-GR" dirty="0"/>
              <a:t>Κάντε κλικ στο Γιατί 
</a:t>
            </a:r>
            <a:endParaRPr lang="en-GB" dirty="0"/>
          </a:p>
        </p:txBody>
      </p:sp>
      <p:sp>
        <p:nvSpPr>
          <p:cNvPr id="2" name="Titel 1">
            <a:extLst>
              <a:ext uri="{FF2B5EF4-FFF2-40B4-BE49-F238E27FC236}">
                <a16:creationId xmlns:a16="http://schemas.microsoft.com/office/drawing/2014/main" id="{6C5F8061-ACC7-45C9-BF07-ACF542A16CA9}"/>
              </a:ext>
            </a:extLst>
          </p:cNvPr>
          <p:cNvSpPr>
            <a:spLocks noGrp="1"/>
          </p:cNvSpPr>
          <p:nvPr>
            <p:ph type="title"/>
          </p:nvPr>
        </p:nvSpPr>
        <p:spPr/>
        <p:txBody>
          <a:bodyPr/>
          <a:lstStyle/>
          <a:p>
            <a:r>
              <a:rPr lang="en-GB" dirty="0"/>
              <a:t>1. </a:t>
            </a:r>
            <a:r>
              <a:rPr lang="el-GR" dirty="0"/>
              <a:t>Εισαγωγή</a:t>
            </a:r>
            <a:endParaRPr lang="en-GB" dirty="0"/>
          </a:p>
        </p:txBody>
      </p:sp>
      <p:sp>
        <p:nvSpPr>
          <p:cNvPr id="7" name="Rechthoek 6">
            <a:extLst>
              <a:ext uri="{FF2B5EF4-FFF2-40B4-BE49-F238E27FC236}">
                <a16:creationId xmlns:a16="http://schemas.microsoft.com/office/drawing/2014/main" id="{48B838C2-597B-432B-86B0-DD576446AF19}"/>
              </a:ext>
            </a:extLst>
          </p:cNvPr>
          <p:cNvSpPr/>
          <p:nvPr/>
        </p:nvSpPr>
        <p:spPr>
          <a:xfrm>
            <a:off x="2552698" y="2768287"/>
            <a:ext cx="1752600" cy="838200"/>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accent6">
                    <a:lumMod val="75000"/>
                  </a:schemeClr>
                </a:solidFill>
                <a:latin typeface="Ink Free" panose="03080402000500000000" pitchFamily="66" charset="0"/>
                <a:hlinkClick r:id="rId6"/>
              </a:rPr>
              <a:t>Γιατί</a:t>
            </a:r>
            <a:r>
              <a:rPr lang="el-GR" sz="2400" dirty="0">
                <a:solidFill>
                  <a:schemeClr val="accent6">
                    <a:lumMod val="75000"/>
                  </a:schemeClr>
                </a:solidFill>
                <a:latin typeface="Ink Free" panose="03080402000500000000" pitchFamily="66" charset="0"/>
              </a:rPr>
              <a:t>;</a:t>
            </a:r>
            <a:endParaRPr lang="en-GB" sz="2400" dirty="0">
              <a:solidFill>
                <a:schemeClr val="accent6">
                  <a:lumMod val="75000"/>
                </a:schemeClr>
              </a:solidFill>
              <a:latin typeface="Ink Free" panose="03080402000500000000" pitchFamily="66" charset="0"/>
            </a:endParaRPr>
          </a:p>
        </p:txBody>
      </p:sp>
      <p:sp>
        <p:nvSpPr>
          <p:cNvPr id="3" name="Tekstvak 2">
            <a:extLst>
              <a:ext uri="{FF2B5EF4-FFF2-40B4-BE49-F238E27FC236}">
                <a16:creationId xmlns:a16="http://schemas.microsoft.com/office/drawing/2014/main" id="{BFA2F6D7-3135-4D2C-8CD2-9D80FDB0F7C6}"/>
              </a:ext>
            </a:extLst>
          </p:cNvPr>
          <p:cNvSpPr txBox="1"/>
          <p:nvPr/>
        </p:nvSpPr>
        <p:spPr>
          <a:xfrm rot="693953">
            <a:off x="4884098" y="2712407"/>
            <a:ext cx="3734054" cy="830997"/>
          </a:xfrm>
          <a:prstGeom prst="rect">
            <a:avLst/>
          </a:prstGeom>
          <a:noFill/>
        </p:spPr>
        <p:txBody>
          <a:bodyPr wrap="square" rtlCol="0">
            <a:spAutoFit/>
          </a:bodyPr>
          <a:lstStyle/>
          <a:p>
            <a:pPr algn="ctr"/>
            <a:r>
              <a:rPr lang="el-GR" sz="2400" dirty="0">
                <a:solidFill>
                  <a:srgbClr val="FF0000"/>
                </a:solidFill>
                <a:latin typeface="Ink Free" panose="03080402000500000000" pitchFamily="66" charset="0"/>
              </a:rPr>
              <a:t>Σημείωση</a:t>
            </a:r>
            <a:r>
              <a:rPr lang="en-GB" sz="2400" dirty="0">
                <a:solidFill>
                  <a:srgbClr val="FF0000"/>
                </a:solidFill>
                <a:latin typeface="Ink Free" panose="03080402000500000000" pitchFamily="66" charset="0"/>
              </a:rPr>
              <a:t>: </a:t>
            </a:r>
            <a:r>
              <a:rPr lang="el-GR" sz="2400" dirty="0">
                <a:solidFill>
                  <a:srgbClr val="FF0000"/>
                </a:solidFill>
                <a:latin typeface="Ink Free" panose="03080402000500000000" pitchFamily="66" charset="0"/>
              </a:rPr>
              <a:t>Τι σας έρχεται στο μυαλό;</a:t>
            </a:r>
            <a:endParaRPr lang="en-GB" sz="2400" dirty="0">
              <a:solidFill>
                <a:srgbClr val="FF0000"/>
              </a:solidFill>
              <a:latin typeface="Ink Free" panose="03080402000500000000" pitchFamily="66" charset="0"/>
            </a:endParaRPr>
          </a:p>
        </p:txBody>
      </p:sp>
      <p:sp>
        <p:nvSpPr>
          <p:cNvPr id="9" name="Rechthoek 8">
            <a:extLst>
              <a:ext uri="{FF2B5EF4-FFF2-40B4-BE49-F238E27FC236}">
                <a16:creationId xmlns:a16="http://schemas.microsoft.com/office/drawing/2014/main" id="{8DA0333E-B40B-4895-A1C1-B28BE28F874D}"/>
              </a:ext>
            </a:extLst>
          </p:cNvPr>
          <p:cNvSpPr/>
          <p:nvPr/>
        </p:nvSpPr>
        <p:spPr>
          <a:xfrm>
            <a:off x="4305299" y="3406775"/>
            <a:ext cx="1752600" cy="838200"/>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accent6">
                    <a:lumMod val="75000"/>
                  </a:schemeClr>
                </a:solidFill>
                <a:latin typeface="Ink Free" panose="03080402000500000000" pitchFamily="66" charset="0"/>
                <a:hlinkClick r:id="rId7">
                  <a:extLst>
                    <a:ext uri="{A12FA001-AC4F-418D-AE19-62706E023703}">
                      <ahyp:hlinkClr xmlns:ahyp="http://schemas.microsoft.com/office/drawing/2018/hyperlinkcolor" val="tx"/>
                    </a:ext>
                  </a:extLst>
                </a:hlinkClick>
              </a:rPr>
              <a:t>Πώς</a:t>
            </a:r>
            <a:r>
              <a:rPr lang="el-GR" sz="2400" dirty="0">
                <a:solidFill>
                  <a:schemeClr val="accent6">
                    <a:lumMod val="75000"/>
                  </a:schemeClr>
                </a:solidFill>
                <a:latin typeface="Ink Free" panose="03080402000500000000" pitchFamily="66" charset="0"/>
              </a:rPr>
              <a:t>;</a:t>
            </a:r>
            <a:endParaRPr lang="en-GB" sz="2400" dirty="0">
              <a:solidFill>
                <a:schemeClr val="accent6">
                  <a:lumMod val="75000"/>
                </a:schemeClr>
              </a:solidFill>
              <a:latin typeface="Ink Free" panose="03080402000500000000" pitchFamily="66" charset="0"/>
            </a:endParaRPr>
          </a:p>
        </p:txBody>
      </p:sp>
      <p:pic>
        <p:nvPicPr>
          <p:cNvPr id="1028" name="Picture 4" descr="Dylann Roof Photos and a Manifesto Are Posted on Website ...">
            <a:extLst>
              <a:ext uri="{FF2B5EF4-FFF2-40B4-BE49-F238E27FC236}">
                <a16:creationId xmlns:a16="http://schemas.microsoft.com/office/drawing/2014/main" id="{F1E765AA-EB1F-448E-959E-5016418AB03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7123" y="4158846"/>
            <a:ext cx="2441573" cy="183245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After G20: A look at left-wing radicalism in Europe | News and current  affairs from Germany and around the world | DW | 10.07.2017">
            <a:extLst>
              <a:ext uri="{FF2B5EF4-FFF2-40B4-BE49-F238E27FC236}">
                <a16:creationId xmlns:a16="http://schemas.microsoft.com/office/drawing/2014/main" id="{8D9FCCC7-2A75-41F7-A066-313D3A74CE4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78481" y="4586397"/>
            <a:ext cx="2496017" cy="1404901"/>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a:extLst>
              <a:ext uri="{FF2B5EF4-FFF2-40B4-BE49-F238E27FC236}">
                <a16:creationId xmlns:a16="http://schemas.microsoft.com/office/drawing/2014/main" id="{7A1D9CAF-52F1-4151-8DD6-3D491DBB2AD8}"/>
              </a:ext>
            </a:extLst>
          </p:cNvPr>
          <p:cNvSpPr txBox="1"/>
          <p:nvPr/>
        </p:nvSpPr>
        <p:spPr>
          <a:xfrm>
            <a:off x="657725" y="5673130"/>
            <a:ext cx="1066800" cy="307777"/>
          </a:xfrm>
          <a:prstGeom prst="rect">
            <a:avLst/>
          </a:prstGeom>
          <a:noFill/>
        </p:spPr>
        <p:txBody>
          <a:bodyPr wrap="square" rtlCol="0">
            <a:spAutoFit/>
          </a:bodyPr>
          <a:lstStyle/>
          <a:p>
            <a:r>
              <a:rPr lang="en-GB" sz="1400" dirty="0">
                <a:solidFill>
                  <a:schemeClr val="bg1"/>
                </a:solidFill>
              </a:rPr>
              <a:t>Right</a:t>
            </a:r>
          </a:p>
        </p:txBody>
      </p:sp>
      <p:sp>
        <p:nvSpPr>
          <p:cNvPr id="14" name="Tekstvak 13">
            <a:extLst>
              <a:ext uri="{FF2B5EF4-FFF2-40B4-BE49-F238E27FC236}">
                <a16:creationId xmlns:a16="http://schemas.microsoft.com/office/drawing/2014/main" id="{4CA36C14-73F4-4196-9354-8E39A2715126}"/>
              </a:ext>
            </a:extLst>
          </p:cNvPr>
          <p:cNvSpPr txBox="1"/>
          <p:nvPr/>
        </p:nvSpPr>
        <p:spPr>
          <a:xfrm>
            <a:off x="3472089" y="5673130"/>
            <a:ext cx="1066800" cy="307777"/>
          </a:xfrm>
          <a:prstGeom prst="rect">
            <a:avLst/>
          </a:prstGeom>
          <a:noFill/>
        </p:spPr>
        <p:txBody>
          <a:bodyPr wrap="square" rtlCol="0">
            <a:spAutoFit/>
          </a:bodyPr>
          <a:lstStyle/>
          <a:p>
            <a:r>
              <a:rPr lang="en-GB" sz="1400" dirty="0">
                <a:solidFill>
                  <a:schemeClr val="bg1"/>
                </a:solidFill>
              </a:rPr>
              <a:t>Left</a:t>
            </a:r>
          </a:p>
        </p:txBody>
      </p:sp>
      <p:sp>
        <p:nvSpPr>
          <p:cNvPr id="15" name="Tekstvak 14">
            <a:extLst>
              <a:ext uri="{FF2B5EF4-FFF2-40B4-BE49-F238E27FC236}">
                <a16:creationId xmlns:a16="http://schemas.microsoft.com/office/drawing/2014/main" id="{C438FD6A-BACB-4115-9F79-7631898D7A0D}"/>
              </a:ext>
            </a:extLst>
          </p:cNvPr>
          <p:cNvSpPr txBox="1"/>
          <p:nvPr/>
        </p:nvSpPr>
        <p:spPr>
          <a:xfrm>
            <a:off x="6106332" y="5673130"/>
            <a:ext cx="1066800" cy="307777"/>
          </a:xfrm>
          <a:prstGeom prst="rect">
            <a:avLst/>
          </a:prstGeom>
          <a:noFill/>
        </p:spPr>
        <p:txBody>
          <a:bodyPr wrap="square" rtlCol="0">
            <a:spAutoFit/>
          </a:bodyPr>
          <a:lstStyle/>
          <a:p>
            <a:r>
              <a:rPr lang="en-GB" sz="1400" dirty="0">
                <a:solidFill>
                  <a:schemeClr val="bg1"/>
                </a:solidFill>
              </a:rPr>
              <a:t>Religious</a:t>
            </a:r>
          </a:p>
        </p:txBody>
      </p:sp>
      <p:sp>
        <p:nvSpPr>
          <p:cNvPr id="16" name="Tekstvak 15">
            <a:extLst>
              <a:ext uri="{FF2B5EF4-FFF2-40B4-BE49-F238E27FC236}">
                <a16:creationId xmlns:a16="http://schemas.microsoft.com/office/drawing/2014/main" id="{1E42CCEB-47B6-4304-8023-D3B37367D9EA}"/>
              </a:ext>
            </a:extLst>
          </p:cNvPr>
          <p:cNvSpPr txBox="1"/>
          <p:nvPr/>
        </p:nvSpPr>
        <p:spPr>
          <a:xfrm>
            <a:off x="7275237" y="5673130"/>
            <a:ext cx="1030563" cy="307777"/>
          </a:xfrm>
          <a:prstGeom prst="rect">
            <a:avLst/>
          </a:prstGeom>
          <a:noFill/>
        </p:spPr>
        <p:txBody>
          <a:bodyPr wrap="square" rtlCol="0">
            <a:spAutoFit/>
          </a:bodyPr>
          <a:lstStyle/>
          <a:p>
            <a:r>
              <a:rPr lang="en-GB" sz="1400" dirty="0">
                <a:solidFill>
                  <a:schemeClr val="bg1"/>
                </a:solidFill>
              </a:rPr>
              <a:t>Single issue</a:t>
            </a:r>
          </a:p>
        </p:txBody>
      </p:sp>
      <p:sp>
        <p:nvSpPr>
          <p:cNvPr id="4" name="Tekstvak 3">
            <a:extLst>
              <a:ext uri="{FF2B5EF4-FFF2-40B4-BE49-F238E27FC236}">
                <a16:creationId xmlns:a16="http://schemas.microsoft.com/office/drawing/2014/main" id="{C539E6F0-873D-4B75-A526-9EB42BA7127E}"/>
              </a:ext>
            </a:extLst>
          </p:cNvPr>
          <p:cNvSpPr txBox="1"/>
          <p:nvPr/>
        </p:nvSpPr>
        <p:spPr>
          <a:xfrm>
            <a:off x="2786955" y="3689792"/>
            <a:ext cx="1396603" cy="923330"/>
          </a:xfrm>
          <a:prstGeom prst="rect">
            <a:avLst/>
          </a:prstGeom>
          <a:noFill/>
        </p:spPr>
        <p:txBody>
          <a:bodyPr wrap="square" rtlCol="0">
            <a:spAutoFit/>
          </a:bodyPr>
          <a:lstStyle/>
          <a:p>
            <a:r>
              <a:rPr lang="el-GR" dirty="0"/>
              <a:t>Κάντε κλικ στο Πώς
</a:t>
            </a:r>
            <a:endParaRPr lang="en-GB" dirty="0"/>
          </a:p>
        </p:txBody>
      </p:sp>
      <p:sp>
        <p:nvSpPr>
          <p:cNvPr id="18" name="Tekstvak 17">
            <a:extLst>
              <a:ext uri="{FF2B5EF4-FFF2-40B4-BE49-F238E27FC236}">
                <a16:creationId xmlns:a16="http://schemas.microsoft.com/office/drawing/2014/main" id="{83D9CCAD-D9C7-4DC1-A4B0-A3E40704E000}"/>
              </a:ext>
            </a:extLst>
          </p:cNvPr>
          <p:cNvSpPr txBox="1"/>
          <p:nvPr/>
        </p:nvSpPr>
        <p:spPr>
          <a:xfrm>
            <a:off x="467122" y="5949884"/>
            <a:ext cx="2441573" cy="461665"/>
          </a:xfrm>
          <a:prstGeom prst="rect">
            <a:avLst/>
          </a:prstGeom>
          <a:noFill/>
        </p:spPr>
        <p:txBody>
          <a:bodyPr wrap="square">
            <a:spAutoFit/>
          </a:bodyPr>
          <a:lstStyle/>
          <a:p>
            <a:pPr algn="ctr"/>
            <a:r>
              <a:rPr lang="en-GB" sz="1200" dirty="0" err="1"/>
              <a:t>Dylann</a:t>
            </a:r>
            <a:r>
              <a:rPr lang="en-GB" sz="1200" dirty="0"/>
              <a:t> Roof, </a:t>
            </a:r>
            <a:r>
              <a:rPr lang="el-GR" sz="1200" dirty="0"/>
              <a:t>ένας υπέρμαχος της λευκής υπεροχής</a:t>
            </a:r>
            <a:endParaRPr lang="en-GB" sz="1200" dirty="0"/>
          </a:p>
        </p:txBody>
      </p:sp>
      <p:sp>
        <p:nvSpPr>
          <p:cNvPr id="19" name="Tekstvak 18">
            <a:extLst>
              <a:ext uri="{FF2B5EF4-FFF2-40B4-BE49-F238E27FC236}">
                <a16:creationId xmlns:a16="http://schemas.microsoft.com/office/drawing/2014/main" id="{08EB52D9-4A34-471A-B9C7-E6B6C35F22BF}"/>
              </a:ext>
            </a:extLst>
          </p:cNvPr>
          <p:cNvSpPr txBox="1"/>
          <p:nvPr/>
        </p:nvSpPr>
        <p:spPr>
          <a:xfrm>
            <a:off x="3153741" y="5949884"/>
            <a:ext cx="2496017" cy="646331"/>
          </a:xfrm>
          <a:prstGeom prst="rect">
            <a:avLst/>
          </a:prstGeom>
          <a:noFill/>
        </p:spPr>
        <p:txBody>
          <a:bodyPr wrap="square">
            <a:spAutoFit/>
          </a:bodyPr>
          <a:lstStyle/>
          <a:p>
            <a:pPr algn="ctr"/>
            <a:r>
              <a:rPr lang="el-GR" sz="1200" dirty="0"/>
              <a:t>Ταραχές από </a:t>
            </a:r>
            <a:r>
              <a:rPr lang="el-GR" sz="1200" dirty="0" err="1"/>
              <a:t>ακρό</a:t>
            </a:r>
            <a:r>
              <a:rPr lang="el-GR" sz="1200" dirty="0"/>
              <a:t>-αριστερούς στη σύνοδο των G20 στο Αμβούργο
</a:t>
            </a:r>
            <a:endParaRPr lang="en-GB" sz="1200" dirty="0"/>
          </a:p>
        </p:txBody>
      </p:sp>
      <p:sp>
        <p:nvSpPr>
          <p:cNvPr id="21" name="Tekstvak 20">
            <a:extLst>
              <a:ext uri="{FF2B5EF4-FFF2-40B4-BE49-F238E27FC236}">
                <a16:creationId xmlns:a16="http://schemas.microsoft.com/office/drawing/2014/main" id="{55F71C70-846E-47C9-B118-B02FD8A4ED41}"/>
              </a:ext>
            </a:extLst>
          </p:cNvPr>
          <p:cNvSpPr txBox="1"/>
          <p:nvPr/>
        </p:nvSpPr>
        <p:spPr>
          <a:xfrm>
            <a:off x="5886027" y="5949884"/>
            <a:ext cx="1110717" cy="646331"/>
          </a:xfrm>
          <a:prstGeom prst="rect">
            <a:avLst/>
          </a:prstGeom>
          <a:noFill/>
        </p:spPr>
        <p:txBody>
          <a:bodyPr wrap="square">
            <a:spAutoFit/>
          </a:bodyPr>
          <a:lstStyle/>
          <a:p>
            <a:pPr algn="ctr"/>
            <a:r>
              <a:rPr lang="el-GR" sz="1200" dirty="0"/>
              <a:t>Μαχητής του </a:t>
            </a:r>
            <a:r>
              <a:rPr lang="en-GB" sz="1200" dirty="0"/>
              <a:t>ISIS
</a:t>
            </a:r>
          </a:p>
        </p:txBody>
      </p:sp>
      <p:sp>
        <p:nvSpPr>
          <p:cNvPr id="22" name="Tekstvak 21">
            <a:extLst>
              <a:ext uri="{FF2B5EF4-FFF2-40B4-BE49-F238E27FC236}">
                <a16:creationId xmlns:a16="http://schemas.microsoft.com/office/drawing/2014/main" id="{4F7807E8-5DFC-4B09-B113-539FAC476E0D}"/>
              </a:ext>
            </a:extLst>
          </p:cNvPr>
          <p:cNvSpPr txBox="1"/>
          <p:nvPr/>
        </p:nvSpPr>
        <p:spPr>
          <a:xfrm>
            <a:off x="7308025" y="5949884"/>
            <a:ext cx="1668868" cy="646331"/>
          </a:xfrm>
          <a:prstGeom prst="rect">
            <a:avLst/>
          </a:prstGeom>
          <a:noFill/>
        </p:spPr>
        <p:txBody>
          <a:bodyPr wrap="square">
            <a:spAutoFit/>
          </a:bodyPr>
          <a:lstStyle/>
          <a:p>
            <a:pPr algn="ctr"/>
            <a:r>
              <a:rPr lang="el-GR" sz="1200" dirty="0"/>
              <a:t>Εξτρεμιστής κατά της άμβλωσης
</a:t>
            </a:r>
            <a:endParaRPr lang="en-GB" sz="1200" dirty="0"/>
          </a:p>
        </p:txBody>
      </p:sp>
    </p:spTree>
    <p:extLst>
      <p:ext uri="{BB962C8B-B14F-4D97-AF65-F5344CB8AC3E}">
        <p14:creationId xmlns:p14="http://schemas.microsoft.com/office/powerpoint/2010/main" val="42341942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028"/>
                                        </p:tgtEl>
                                      </p:cBhvr>
                                    </p:animEffect>
                                    <p:set>
                                      <p:cBhvr>
                                        <p:cTn id="7" dur="1" fill="hold">
                                          <p:stCondLst>
                                            <p:cond delay="999"/>
                                          </p:stCondLst>
                                        </p:cTn>
                                        <p:tgtEl>
                                          <p:spTgt spid="1028"/>
                                        </p:tgtEl>
                                        <p:attrNameLst>
                                          <p:attrName>style.visibility</p:attrName>
                                        </p:attrNameLst>
                                      </p:cBhvr>
                                      <p:to>
                                        <p:strVal val="hidden"/>
                                      </p:to>
                                    </p:set>
                                  </p:childTnLst>
                                </p:cTn>
                              </p:par>
                              <p:par>
                                <p:cTn id="8" presetID="1"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par>
                                <p:cTn id="10" presetID="10" presetClass="exit" presetSubtype="0" fill="hold" nodeType="withEffect">
                                  <p:stCondLst>
                                    <p:cond delay="0"/>
                                  </p:stCondLst>
                                  <p:childTnLst>
                                    <p:animEffect transition="out" filter="fade">
                                      <p:cBhvr>
                                        <p:cTn id="11" dur="1000"/>
                                        <p:tgtEl>
                                          <p:spTgt spid="1040"/>
                                        </p:tgtEl>
                                      </p:cBhvr>
                                    </p:animEffect>
                                    <p:set>
                                      <p:cBhvr>
                                        <p:cTn id="12" dur="1" fill="hold">
                                          <p:stCondLst>
                                            <p:cond delay="999"/>
                                          </p:stCondLst>
                                        </p:cTn>
                                        <p:tgtEl>
                                          <p:spTgt spid="1040"/>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1000"/>
                                        <p:tgtEl>
                                          <p:spTgt spid="13"/>
                                        </p:tgtEl>
                                      </p:cBhvr>
                                    </p:animEffect>
                                    <p:set>
                                      <p:cBhvr>
                                        <p:cTn id="15" dur="1" fill="hold">
                                          <p:stCondLst>
                                            <p:cond delay="999"/>
                                          </p:stCondLst>
                                        </p:cTn>
                                        <p:tgtEl>
                                          <p:spTgt spid="13"/>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1000"/>
                                        <p:tgtEl>
                                          <p:spTgt spid="14"/>
                                        </p:tgtEl>
                                      </p:cBhvr>
                                    </p:animEffect>
                                    <p:set>
                                      <p:cBhvr>
                                        <p:cTn id="18" dur="1" fill="hold">
                                          <p:stCondLst>
                                            <p:cond delay="999"/>
                                          </p:stCondLst>
                                        </p:cTn>
                                        <p:tgtEl>
                                          <p:spTgt spid="14"/>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1000"/>
                                        <p:tgtEl>
                                          <p:spTgt spid="15"/>
                                        </p:tgtEl>
                                      </p:cBhvr>
                                    </p:animEffect>
                                    <p:set>
                                      <p:cBhvr>
                                        <p:cTn id="21" dur="1" fill="hold">
                                          <p:stCondLst>
                                            <p:cond delay="999"/>
                                          </p:stCondLst>
                                        </p:cTn>
                                        <p:tgtEl>
                                          <p:spTgt spid="15"/>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childTnLst>
                                </p:cTn>
                              </p:par>
                              <p:par>
                                <p:cTn id="26" presetID="10" presetClass="exit" presetSubtype="0" fill="hold" grpId="0" nodeType="withEffect">
                                  <p:stCondLst>
                                    <p:cond delay="0"/>
                                  </p:stCondLst>
                                  <p:childTnLst>
                                    <p:animEffect transition="out" filter="fade">
                                      <p:cBhvr>
                                        <p:cTn id="27" dur="1000"/>
                                        <p:tgtEl>
                                          <p:spTgt spid="16"/>
                                        </p:tgtEl>
                                      </p:cBhvr>
                                    </p:animEffect>
                                    <p:set>
                                      <p:cBhvr>
                                        <p:cTn id="28" dur="1" fill="hold">
                                          <p:stCondLst>
                                            <p:cond delay="999"/>
                                          </p:stCondLst>
                                        </p:cTn>
                                        <p:tgtEl>
                                          <p:spTgt spid="16"/>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9" grpId="0" animBg="1"/>
      <p:bldP spid="13" grpId="0"/>
      <p:bldP spid="14" grpId="0"/>
      <p:bldP spid="15" grpId="0"/>
      <p:bldP spid="16" grpId="0"/>
      <p:bldP spid="4" grpId="0"/>
      <p:bldP spid="18" grpId="0"/>
      <p:bldP spid="19"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kstvak 16">
            <a:extLst>
              <a:ext uri="{FF2B5EF4-FFF2-40B4-BE49-F238E27FC236}">
                <a16:creationId xmlns:a16="http://schemas.microsoft.com/office/drawing/2014/main" id="{1E796181-2489-47B7-89E0-26368563F567}"/>
              </a:ext>
            </a:extLst>
          </p:cNvPr>
          <p:cNvSpPr txBox="1"/>
          <p:nvPr/>
        </p:nvSpPr>
        <p:spPr>
          <a:xfrm>
            <a:off x="563584" y="2344333"/>
            <a:ext cx="5542748" cy="1200329"/>
          </a:xfrm>
          <a:prstGeom prst="rect">
            <a:avLst/>
          </a:prstGeom>
          <a:noFill/>
        </p:spPr>
        <p:txBody>
          <a:bodyPr wrap="square">
            <a:spAutoFit/>
          </a:bodyPr>
          <a:lstStyle/>
          <a:p>
            <a:r>
              <a:rPr lang="en-GB" dirty="0"/>
              <a:t> </a:t>
            </a:r>
          </a:p>
          <a:p>
            <a:endParaRPr lang="en-GB" dirty="0"/>
          </a:p>
          <a:p>
            <a:r>
              <a:rPr lang="el-GR" dirty="0"/>
              <a:t>
</a:t>
            </a:r>
            <a:endParaRPr lang="en-GB" dirty="0"/>
          </a:p>
        </p:txBody>
      </p:sp>
      <p:sp>
        <p:nvSpPr>
          <p:cNvPr id="2" name="Titel 1">
            <a:extLst>
              <a:ext uri="{FF2B5EF4-FFF2-40B4-BE49-F238E27FC236}">
                <a16:creationId xmlns:a16="http://schemas.microsoft.com/office/drawing/2014/main" id="{6C5F8061-ACC7-45C9-BF07-ACF542A16CA9}"/>
              </a:ext>
            </a:extLst>
          </p:cNvPr>
          <p:cNvSpPr>
            <a:spLocks noGrp="1"/>
          </p:cNvSpPr>
          <p:nvPr>
            <p:ph type="title"/>
          </p:nvPr>
        </p:nvSpPr>
        <p:spPr/>
        <p:txBody>
          <a:bodyPr/>
          <a:lstStyle/>
          <a:p>
            <a:r>
              <a:rPr lang="en-GB" dirty="0"/>
              <a:t>1. </a:t>
            </a:r>
            <a:r>
              <a:rPr lang="el-GR" dirty="0"/>
              <a:t>Εισαγωγή</a:t>
            </a:r>
            <a:endParaRPr lang="en-GB" dirty="0"/>
          </a:p>
        </p:txBody>
      </p:sp>
      <p:sp>
        <p:nvSpPr>
          <p:cNvPr id="7" name="Rechthoek 6">
            <a:extLst>
              <a:ext uri="{FF2B5EF4-FFF2-40B4-BE49-F238E27FC236}">
                <a16:creationId xmlns:a16="http://schemas.microsoft.com/office/drawing/2014/main" id="{48B838C2-597B-432B-86B0-DD576446AF19}"/>
              </a:ext>
            </a:extLst>
          </p:cNvPr>
          <p:cNvSpPr/>
          <p:nvPr/>
        </p:nvSpPr>
        <p:spPr>
          <a:xfrm>
            <a:off x="2552699" y="2625345"/>
            <a:ext cx="1752600" cy="838200"/>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accent6">
                    <a:lumMod val="75000"/>
                  </a:schemeClr>
                </a:solidFill>
                <a:latin typeface="Ink Free" panose="03080402000500000000" pitchFamily="66" charset="0"/>
              </a:rPr>
              <a:t>Γιατί;</a:t>
            </a:r>
            <a:endParaRPr lang="en-GB" sz="2400" dirty="0">
              <a:solidFill>
                <a:schemeClr val="accent6">
                  <a:lumMod val="75000"/>
                </a:schemeClr>
              </a:solidFill>
              <a:latin typeface="Ink Free" panose="03080402000500000000" pitchFamily="66" charset="0"/>
            </a:endParaRPr>
          </a:p>
        </p:txBody>
      </p:sp>
      <p:sp>
        <p:nvSpPr>
          <p:cNvPr id="3" name="Tekstvak 2">
            <a:extLst>
              <a:ext uri="{FF2B5EF4-FFF2-40B4-BE49-F238E27FC236}">
                <a16:creationId xmlns:a16="http://schemas.microsoft.com/office/drawing/2014/main" id="{BFA2F6D7-3135-4D2C-8CD2-9D80FDB0F7C6}"/>
              </a:ext>
            </a:extLst>
          </p:cNvPr>
          <p:cNvSpPr txBox="1"/>
          <p:nvPr/>
        </p:nvSpPr>
        <p:spPr>
          <a:xfrm rot="693953">
            <a:off x="4800967" y="2554842"/>
            <a:ext cx="3734054" cy="830997"/>
          </a:xfrm>
          <a:prstGeom prst="rect">
            <a:avLst/>
          </a:prstGeom>
          <a:noFill/>
        </p:spPr>
        <p:txBody>
          <a:bodyPr wrap="square" rtlCol="0">
            <a:spAutoFit/>
          </a:bodyPr>
          <a:lstStyle/>
          <a:p>
            <a:pPr algn="ctr"/>
            <a:r>
              <a:rPr lang="el-GR" sz="2400" dirty="0">
                <a:solidFill>
                  <a:srgbClr val="FF0000"/>
                </a:solidFill>
                <a:latin typeface="Ink Free" panose="03080402000500000000" pitchFamily="66" charset="0"/>
              </a:rPr>
              <a:t>Σημείωση</a:t>
            </a:r>
            <a:r>
              <a:rPr lang="en-GB" sz="2400" dirty="0">
                <a:solidFill>
                  <a:srgbClr val="FF0000"/>
                </a:solidFill>
                <a:latin typeface="Ink Free" panose="03080402000500000000" pitchFamily="66" charset="0"/>
              </a:rPr>
              <a:t>: </a:t>
            </a:r>
            <a:r>
              <a:rPr lang="el-GR" sz="2400" dirty="0">
                <a:solidFill>
                  <a:srgbClr val="FF0000"/>
                </a:solidFill>
                <a:latin typeface="Ink Free" panose="03080402000500000000" pitchFamily="66" charset="0"/>
              </a:rPr>
              <a:t>Τι σας έρχεται στο μυαλό;</a:t>
            </a:r>
            <a:endParaRPr lang="en-GB" sz="2400" dirty="0">
              <a:solidFill>
                <a:srgbClr val="FF0000"/>
              </a:solidFill>
              <a:latin typeface="Ink Free" panose="03080402000500000000" pitchFamily="66" charset="0"/>
            </a:endParaRPr>
          </a:p>
        </p:txBody>
      </p:sp>
      <p:sp>
        <p:nvSpPr>
          <p:cNvPr id="9" name="Rechthoek 8">
            <a:extLst>
              <a:ext uri="{FF2B5EF4-FFF2-40B4-BE49-F238E27FC236}">
                <a16:creationId xmlns:a16="http://schemas.microsoft.com/office/drawing/2014/main" id="{8DA0333E-B40B-4895-A1C1-B28BE28F874D}"/>
              </a:ext>
            </a:extLst>
          </p:cNvPr>
          <p:cNvSpPr/>
          <p:nvPr/>
        </p:nvSpPr>
        <p:spPr>
          <a:xfrm>
            <a:off x="4305299" y="3406775"/>
            <a:ext cx="1752600" cy="838200"/>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accent6">
                    <a:lumMod val="75000"/>
                  </a:schemeClr>
                </a:solidFill>
                <a:latin typeface="Ink Free" panose="03080402000500000000" pitchFamily="66" charset="0"/>
              </a:rPr>
              <a:t>Πως;</a:t>
            </a:r>
            <a:endParaRPr lang="en-GB" sz="2400" dirty="0">
              <a:solidFill>
                <a:schemeClr val="accent6">
                  <a:lumMod val="75000"/>
                </a:schemeClr>
              </a:solidFill>
              <a:latin typeface="Ink Free" panose="03080402000500000000" pitchFamily="66" charset="0"/>
            </a:endParaRPr>
          </a:p>
        </p:txBody>
      </p:sp>
      <p:sp>
        <p:nvSpPr>
          <p:cNvPr id="18" name="Tekstvak 17">
            <a:extLst>
              <a:ext uri="{FF2B5EF4-FFF2-40B4-BE49-F238E27FC236}">
                <a16:creationId xmlns:a16="http://schemas.microsoft.com/office/drawing/2014/main" id="{4C80B1DF-1028-43A3-B424-91F61FDE03FD}"/>
              </a:ext>
            </a:extLst>
          </p:cNvPr>
          <p:cNvSpPr txBox="1"/>
          <p:nvPr/>
        </p:nvSpPr>
        <p:spPr>
          <a:xfrm>
            <a:off x="685800" y="4568753"/>
            <a:ext cx="7560747" cy="1200329"/>
          </a:xfrm>
          <a:prstGeom prst="rect">
            <a:avLst/>
          </a:prstGeom>
          <a:noFill/>
        </p:spPr>
        <p:txBody>
          <a:bodyPr wrap="square">
            <a:spAutoFit/>
          </a:bodyPr>
          <a:lstStyle/>
          <a:p>
            <a:r>
              <a:rPr lang="el-GR" dirty="0"/>
              <a:t>Πολλά από τα θέματα που μόλις αναφέρθηκαν στα δύο κλιπ εξετάζονται στα εργαστήρια του έργου ARMOUR. Τα θέματα αυτά επελέγησαν επειδή είναι συναφή με τη διαδικασία ριζοσπαστικοποίησης. 
</a:t>
            </a:r>
            <a:endParaRPr lang="en-GB" noProof="0" dirty="0"/>
          </a:p>
        </p:txBody>
      </p:sp>
      <p:sp>
        <p:nvSpPr>
          <p:cNvPr id="12" name="Tekstvak 11">
            <a:extLst>
              <a:ext uri="{FF2B5EF4-FFF2-40B4-BE49-F238E27FC236}">
                <a16:creationId xmlns:a16="http://schemas.microsoft.com/office/drawing/2014/main" id="{3677ED21-87D8-484C-882A-7D420E5A2214}"/>
              </a:ext>
            </a:extLst>
          </p:cNvPr>
          <p:cNvSpPr txBox="1"/>
          <p:nvPr/>
        </p:nvSpPr>
        <p:spPr>
          <a:xfrm>
            <a:off x="2977976" y="5791775"/>
            <a:ext cx="5257800" cy="923330"/>
          </a:xfrm>
          <a:prstGeom prst="rect">
            <a:avLst/>
          </a:prstGeom>
          <a:noFill/>
        </p:spPr>
        <p:txBody>
          <a:bodyPr wrap="square">
            <a:spAutoFit/>
          </a:bodyPr>
          <a:lstStyle/>
          <a:p>
            <a:r>
              <a:rPr lang="el-GR" dirty="0"/>
              <a:t>Θα στραφούμε τώρα στον ορισμό της ριζοσπαστικοποίησης
</a:t>
            </a:r>
            <a:endParaRPr lang="en-GB" baseline="0" noProof="0" dirty="0"/>
          </a:p>
        </p:txBody>
      </p:sp>
      <p:sp>
        <p:nvSpPr>
          <p:cNvPr id="13" name="Pijl: rechts 12">
            <a:extLst>
              <a:ext uri="{FF2B5EF4-FFF2-40B4-BE49-F238E27FC236}">
                <a16:creationId xmlns:a16="http://schemas.microsoft.com/office/drawing/2014/main" id="{FDA2F7E3-26EB-4A96-89A5-8BA05D218091}"/>
              </a:ext>
            </a:extLst>
          </p:cNvPr>
          <p:cNvSpPr/>
          <p:nvPr/>
        </p:nvSpPr>
        <p:spPr>
          <a:xfrm flipV="1">
            <a:off x="8153399" y="5936630"/>
            <a:ext cx="304801" cy="79623"/>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4221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a:xfrm>
            <a:off x="685800" y="1447800"/>
            <a:ext cx="5486400" cy="685800"/>
          </a:xfrm>
        </p:spPr>
        <p:txBody>
          <a:bodyPr>
            <a:normAutofit/>
          </a:bodyPr>
          <a:lstStyle/>
          <a:p>
            <a:r>
              <a:rPr lang="en-GB" dirty="0"/>
              <a:t>2. </a:t>
            </a:r>
            <a:r>
              <a:rPr lang="el-GR" sz="2700" dirty="0"/>
              <a:t>Ορισμός της ριζοσπαστικοποίησης</a:t>
            </a:r>
            <a:endParaRPr lang="en-GB" sz="2700" dirty="0"/>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6</a:t>
            </a:fld>
            <a:endParaRPr lang="en-US" dirty="0"/>
          </a:p>
        </p:txBody>
      </p:sp>
      <p:sp>
        <p:nvSpPr>
          <p:cNvPr id="7" name="Tekstvak 5">
            <a:extLst>
              <a:ext uri="{FF2B5EF4-FFF2-40B4-BE49-F238E27FC236}">
                <a16:creationId xmlns:a16="http://schemas.microsoft.com/office/drawing/2014/main" id="{44CE703F-DD4F-42D1-B3C0-8BEE74F9A999}"/>
              </a:ext>
            </a:extLst>
          </p:cNvPr>
          <p:cNvSpPr txBox="1"/>
          <p:nvPr/>
        </p:nvSpPr>
        <p:spPr>
          <a:xfrm>
            <a:off x="6019800" y="5562601"/>
            <a:ext cx="2667000" cy="276999"/>
          </a:xfrm>
          <a:prstGeom prst="rect">
            <a:avLst/>
          </a:prstGeom>
          <a:noFill/>
        </p:spPr>
        <p:txBody>
          <a:bodyPr wrap="square" rtlCol="0">
            <a:spAutoFit/>
          </a:bodyPr>
          <a:lstStyle/>
          <a:p>
            <a:r>
              <a:rPr lang="en-GB" sz="1200" dirty="0">
                <a:solidFill>
                  <a:schemeClr val="tx2">
                    <a:lumMod val="60000"/>
                    <a:lumOff val="40000"/>
                  </a:schemeClr>
                </a:solidFill>
              </a:rPr>
              <a:t>Source: European Commission</a:t>
            </a:r>
          </a:p>
        </p:txBody>
      </p:sp>
      <p:sp>
        <p:nvSpPr>
          <p:cNvPr id="4" name="Tijdelijke aanduiding voor inhoud 3">
            <a:extLst>
              <a:ext uri="{FF2B5EF4-FFF2-40B4-BE49-F238E27FC236}">
                <a16:creationId xmlns:a16="http://schemas.microsoft.com/office/drawing/2014/main" id="{35EE16D2-FFD8-4DAA-ADAE-41160039F843}"/>
              </a:ext>
            </a:extLst>
          </p:cNvPr>
          <p:cNvSpPr>
            <a:spLocks noGrp="1"/>
          </p:cNvSpPr>
          <p:nvPr>
            <p:ph idx="1"/>
          </p:nvPr>
        </p:nvSpPr>
        <p:spPr>
          <a:xfrm>
            <a:off x="148229" y="2368409"/>
            <a:ext cx="7772400" cy="3657842"/>
          </a:xfrm>
        </p:spPr>
        <p:txBody>
          <a:bodyPr>
            <a:normAutofit fontScale="92500" lnSpcReduction="20000"/>
          </a:bodyPr>
          <a:lstStyle/>
          <a:p>
            <a:r>
              <a:rPr lang="el-GR" sz="2000" dirty="0"/>
              <a:t>Υπάρχουν πολλοί ορισμοί της ριζοσπαστικοποίησης
ανάλογα με τη θεωρητική προοπτική και τις πεποιθήσεις</a:t>
            </a:r>
            <a:endParaRPr lang="en-GB" sz="2000" dirty="0"/>
          </a:p>
          <a:p>
            <a:endParaRPr lang="en-GB" sz="2000" dirty="0"/>
          </a:p>
          <a:p>
            <a:r>
              <a:rPr lang="el-GR" sz="2000" dirty="0">
                <a:solidFill>
                  <a:schemeClr val="tx1">
                    <a:lumMod val="85000"/>
                    <a:lumOff val="15000"/>
                  </a:schemeClr>
                </a:solidFill>
              </a:rPr>
              <a:t>Παραδείγματα ορισμών</a:t>
            </a:r>
            <a:r>
              <a:rPr lang="en-GB" sz="2000" dirty="0">
                <a:solidFill>
                  <a:schemeClr val="tx1">
                    <a:lumMod val="85000"/>
                    <a:lumOff val="15000"/>
                  </a:schemeClr>
                </a:solidFill>
              </a:rPr>
              <a:t> </a:t>
            </a:r>
          </a:p>
          <a:p>
            <a:r>
              <a:rPr lang="el-GR" sz="2000" dirty="0">
                <a:solidFill>
                  <a:schemeClr val="tx1">
                    <a:lumMod val="85000"/>
                    <a:lumOff val="15000"/>
                  </a:schemeClr>
                </a:solidFill>
              </a:rPr>
              <a:t>Τα κοινά σημεία των περισσότερων ορισμών είναι</a:t>
            </a:r>
            <a:endParaRPr lang="en-GB" sz="2000" dirty="0">
              <a:solidFill>
                <a:schemeClr val="tx1">
                  <a:lumMod val="85000"/>
                  <a:lumOff val="15000"/>
                </a:schemeClr>
              </a:solidFill>
            </a:endParaRPr>
          </a:p>
          <a:p>
            <a:pPr lvl="1"/>
            <a:r>
              <a:rPr lang="el-GR" sz="1800" dirty="0">
                <a:solidFill>
                  <a:schemeClr val="tx1">
                    <a:lumMod val="75000"/>
                    <a:lumOff val="25000"/>
                  </a:schemeClr>
                </a:solidFill>
              </a:rPr>
              <a:t>είναι μια διαδικασία κατά την οποία ένα πρόσωπο ή μια ομάδα έρχεται κοντά σε
</a:t>
            </a:r>
            <a:r>
              <a:rPr lang="el-GR" sz="1800" dirty="0">
                <a:solidFill>
                  <a:schemeClr val="tx1">
                    <a:lumMod val="85000"/>
                    <a:lumOff val="15000"/>
                  </a:schemeClr>
                </a:solidFill>
              </a:rPr>
              <a:t>πίστη σε ακραίες ή ριζοσπαστικές ιδεολογίες και </a:t>
            </a:r>
            <a:endParaRPr lang="en-GB" sz="1800" dirty="0">
              <a:solidFill>
                <a:schemeClr val="tx1">
                  <a:lumMod val="85000"/>
                  <a:lumOff val="15000"/>
                </a:schemeClr>
              </a:solidFill>
            </a:endParaRPr>
          </a:p>
          <a:p>
            <a:pPr lvl="1"/>
            <a:r>
              <a:rPr lang="el-GR" sz="1800" dirty="0">
                <a:solidFill>
                  <a:schemeClr val="tx1">
                    <a:lumMod val="85000"/>
                    <a:lumOff val="15000"/>
                  </a:schemeClr>
                </a:solidFill>
              </a:rPr>
              <a:t>στην επιθυμία να χρησιμοποιήσει τη βία για να </a:t>
            </a:r>
          </a:p>
          <a:p>
            <a:pPr marL="457200" lvl="1" indent="0">
              <a:buNone/>
            </a:pPr>
            <a:r>
              <a:rPr lang="el-GR" sz="1800" dirty="0">
                <a:solidFill>
                  <a:schemeClr val="tx1">
                    <a:lumMod val="85000"/>
                    <a:lumOff val="15000"/>
                  </a:schemeClr>
                </a:solidFill>
              </a:rPr>
              <a:t>επιτύχει τους στόχους του</a:t>
            </a:r>
          </a:p>
          <a:p>
            <a:pPr lvl="1"/>
            <a:r>
              <a:rPr lang="el-GR" sz="2000" dirty="0">
                <a:solidFill>
                  <a:schemeClr val="tx1">
                    <a:lumMod val="85000"/>
                    <a:lumOff val="15000"/>
                  </a:schemeClr>
                </a:solidFill>
              </a:rPr>
              <a:t>Κοινή συνέπεια
</a:t>
            </a:r>
            <a:r>
              <a:rPr lang="el-GR" sz="1800" dirty="0">
                <a:solidFill>
                  <a:schemeClr val="tx1">
                    <a:lumMod val="85000"/>
                    <a:lumOff val="15000"/>
                  </a:schemeClr>
                </a:solidFill>
              </a:rPr>
              <a:t>Δεν υπάρχει χώρος για ποικιλομορφία, ανοχή και ελευθερία επιλογής</a:t>
            </a:r>
            <a:endParaRPr lang="en-GB" sz="1800" dirty="0">
              <a:solidFill>
                <a:schemeClr val="tx1">
                  <a:lumMod val="85000"/>
                  <a:lumOff val="15000"/>
                </a:schemeClr>
              </a:solidFill>
            </a:endParaRPr>
          </a:p>
          <a:p>
            <a:pPr lvl="1"/>
            <a:r>
              <a:rPr lang="el-GR" sz="1800" dirty="0">
                <a:solidFill>
                  <a:schemeClr val="tx1">
                    <a:lumMod val="85000"/>
                    <a:lumOff val="15000"/>
                  </a:schemeClr>
                </a:solidFill>
              </a:rPr>
              <a:t>Όλοι οι εξτρεμιστές πιστεύουν ότι τους ανήκει η μόνη αλήθεια.</a:t>
            </a:r>
            <a:endParaRPr lang="en-GB" dirty="0"/>
          </a:p>
          <a:p>
            <a:endParaRPr lang="en-GB" dirty="0"/>
          </a:p>
        </p:txBody>
      </p:sp>
      <p:sp>
        <p:nvSpPr>
          <p:cNvPr id="8" name="Tekstvak 7">
            <a:extLst>
              <a:ext uri="{FF2B5EF4-FFF2-40B4-BE49-F238E27FC236}">
                <a16:creationId xmlns:a16="http://schemas.microsoft.com/office/drawing/2014/main" id="{88CD0ECD-1291-4BAA-A86B-C631FEBCCB3D}"/>
              </a:ext>
            </a:extLst>
          </p:cNvPr>
          <p:cNvSpPr txBox="1"/>
          <p:nvPr/>
        </p:nvSpPr>
        <p:spPr>
          <a:xfrm>
            <a:off x="148229" y="2897382"/>
            <a:ext cx="7924801" cy="1015663"/>
          </a:xfrm>
          <a:prstGeom prst="rect">
            <a:avLst/>
          </a:prstGeom>
          <a:noFill/>
        </p:spPr>
        <p:txBody>
          <a:bodyPr wrap="square" rtlCol="0">
            <a:spAutoFit/>
          </a:bodyPr>
          <a:lstStyle/>
          <a:p>
            <a:pPr algn="ctr"/>
            <a:r>
              <a:rPr lang="el-GR" sz="2000" dirty="0">
                <a:solidFill>
                  <a:srgbClr val="FF0000"/>
                </a:solidFill>
                <a:latin typeface="Ink Free" panose="03080402000500000000" pitchFamily="66" charset="0"/>
              </a:rPr>
              <a:t>Σημειώστε πέντε λέξεις που νομίζετε ότι θα πρέπει να είναι μέρος ενός καλού ορισμού
</a:t>
            </a:r>
            <a:endParaRPr lang="en-GB" sz="2000" dirty="0">
              <a:solidFill>
                <a:srgbClr val="FF0000"/>
              </a:solidFill>
              <a:latin typeface="Ink Free" panose="03080402000500000000" pitchFamily="66" charset="0"/>
            </a:endParaRPr>
          </a:p>
        </p:txBody>
      </p:sp>
      <p:sp>
        <p:nvSpPr>
          <p:cNvPr id="9" name="Tekstvak 8">
            <a:extLst>
              <a:ext uri="{FF2B5EF4-FFF2-40B4-BE49-F238E27FC236}">
                <a16:creationId xmlns:a16="http://schemas.microsoft.com/office/drawing/2014/main" id="{EBE6122E-42B8-4B87-B8D2-7F5CEE730C2A}"/>
              </a:ext>
            </a:extLst>
          </p:cNvPr>
          <p:cNvSpPr txBox="1"/>
          <p:nvPr/>
        </p:nvSpPr>
        <p:spPr>
          <a:xfrm>
            <a:off x="2362200" y="244769"/>
            <a:ext cx="3296516" cy="1169551"/>
          </a:xfrm>
          <a:prstGeom prst="rect">
            <a:avLst/>
          </a:prstGeom>
          <a:noFill/>
        </p:spPr>
        <p:txBody>
          <a:bodyPr wrap="square">
            <a:spAutoFit/>
          </a:bodyPr>
          <a:lstStyle/>
          <a:p>
            <a:pPr lvl="0" algn="ctr" fontAlgn="t">
              <a:defRPr/>
            </a:pPr>
            <a:r>
              <a:rPr lang="en-GB" sz="1400" dirty="0"/>
              <a:t>“</a:t>
            </a:r>
            <a:r>
              <a:rPr lang="el-GR" sz="1400" i="1" dirty="0"/>
              <a:t>Η διαδικασία με την οποία ένα άτομο έρχεται να υποστηρίξει την τρομοκρατία και τις εξτρεμιστικές ιδεολογίες που συνδέονται με τρομοκρατικές ομάδες</a:t>
            </a:r>
            <a:r>
              <a:rPr lang="en-GB" sz="1400" dirty="0"/>
              <a:t>”</a:t>
            </a:r>
          </a:p>
          <a:p>
            <a:pPr marL="0" lvl="0" indent="0" algn="ctr" fontAlgn="t">
              <a:spcBef>
                <a:spcPts val="0"/>
              </a:spcBef>
              <a:buNone/>
              <a:defRPr/>
            </a:pPr>
            <a:r>
              <a:rPr lang="en-GB" sz="1400" dirty="0"/>
              <a:t>(Home office UK )</a:t>
            </a:r>
          </a:p>
        </p:txBody>
      </p:sp>
      <p:cxnSp>
        <p:nvCxnSpPr>
          <p:cNvPr id="10" name="Rechte verbindingslijn 9">
            <a:extLst>
              <a:ext uri="{FF2B5EF4-FFF2-40B4-BE49-F238E27FC236}">
                <a16:creationId xmlns:a16="http://schemas.microsoft.com/office/drawing/2014/main" id="{7FC863AB-658E-4EDC-8970-4DC600BCFF14}"/>
              </a:ext>
            </a:extLst>
          </p:cNvPr>
          <p:cNvCxnSpPr>
            <a:cxnSpLocks/>
            <a:endCxn id="9" idx="2"/>
          </p:cNvCxnSpPr>
          <p:nvPr/>
        </p:nvCxnSpPr>
        <p:spPr>
          <a:xfrm flipV="1">
            <a:off x="3505200" y="1414320"/>
            <a:ext cx="505258" cy="2036776"/>
          </a:xfrm>
          <a:prstGeom prst="line">
            <a:avLst/>
          </a:prstGeom>
        </p:spPr>
        <p:style>
          <a:lnRef idx="2">
            <a:schemeClr val="accent4"/>
          </a:lnRef>
          <a:fillRef idx="0">
            <a:schemeClr val="accent4"/>
          </a:fillRef>
          <a:effectRef idx="1">
            <a:schemeClr val="accent4"/>
          </a:effectRef>
          <a:fontRef idx="minor">
            <a:schemeClr val="tx1"/>
          </a:fontRef>
        </p:style>
      </p:cxnSp>
      <p:sp>
        <p:nvSpPr>
          <p:cNvPr id="14" name="Tekstvak 13">
            <a:extLst>
              <a:ext uri="{FF2B5EF4-FFF2-40B4-BE49-F238E27FC236}">
                <a16:creationId xmlns:a16="http://schemas.microsoft.com/office/drawing/2014/main" id="{DD6217C2-864A-4238-B14B-A216B15CC5F7}"/>
              </a:ext>
            </a:extLst>
          </p:cNvPr>
          <p:cNvSpPr txBox="1"/>
          <p:nvPr/>
        </p:nvSpPr>
        <p:spPr>
          <a:xfrm>
            <a:off x="5658717" y="244769"/>
            <a:ext cx="3409083" cy="1815882"/>
          </a:xfrm>
          <a:prstGeom prst="rect">
            <a:avLst/>
          </a:prstGeom>
          <a:noFill/>
        </p:spPr>
        <p:txBody>
          <a:bodyPr wrap="square">
            <a:spAutoFit/>
          </a:bodyPr>
          <a:lstStyle/>
          <a:p>
            <a:pPr algn="ctr"/>
            <a:r>
              <a:rPr lang="el-GR" sz="1400" i="1" dirty="0"/>
              <a:t>Κατανοούμε τη ριζοσπαστικοποίηση ως μια δυναμική διαδικασία με την οποία τα άτομα απομακρύνονται από μετριοπαθείς και συμβατικές πεποιθήσεις, συναισθήματα και συμπεριφορές προς πιο ακραίες απόψεις σε υποστήριξη των συγκρούσεων και της βίας μεταξύ των ομάδων.</a:t>
            </a:r>
            <a:r>
              <a:rPr lang="en-GB" sz="1400" i="1" dirty="0"/>
              <a:t>”</a:t>
            </a:r>
            <a:r>
              <a:rPr lang="en-US" sz="1400" i="1" dirty="0"/>
              <a:t> </a:t>
            </a:r>
            <a:br>
              <a:rPr lang="en-US" sz="1400" i="1" dirty="0"/>
            </a:br>
            <a:r>
              <a:rPr lang="en-US" sz="1400" dirty="0"/>
              <a:t>(McCauley &amp; Moskalenko, 2008)</a:t>
            </a:r>
            <a:endParaRPr lang="en-GB" sz="1400" dirty="0"/>
          </a:p>
        </p:txBody>
      </p:sp>
      <p:cxnSp>
        <p:nvCxnSpPr>
          <p:cNvPr id="15" name="Rechte verbindingslijn 14">
            <a:extLst>
              <a:ext uri="{FF2B5EF4-FFF2-40B4-BE49-F238E27FC236}">
                <a16:creationId xmlns:a16="http://schemas.microsoft.com/office/drawing/2014/main" id="{75059B64-FF59-4EE2-92D8-63DE5CD3AEAF}"/>
              </a:ext>
            </a:extLst>
          </p:cNvPr>
          <p:cNvCxnSpPr>
            <a:cxnSpLocks/>
          </p:cNvCxnSpPr>
          <p:nvPr/>
        </p:nvCxnSpPr>
        <p:spPr>
          <a:xfrm flipV="1">
            <a:off x="3653487" y="1524000"/>
            <a:ext cx="2366313" cy="1943101"/>
          </a:xfrm>
          <a:prstGeom prst="line">
            <a:avLst/>
          </a:prstGeom>
        </p:spPr>
        <p:style>
          <a:lnRef idx="2">
            <a:schemeClr val="accent4"/>
          </a:lnRef>
          <a:fillRef idx="0">
            <a:schemeClr val="accent4"/>
          </a:fillRef>
          <a:effectRef idx="1">
            <a:schemeClr val="accent4"/>
          </a:effectRef>
          <a:fontRef idx="minor">
            <a:schemeClr val="tx1"/>
          </a:fontRef>
        </p:style>
      </p:cxnSp>
      <p:sp>
        <p:nvSpPr>
          <p:cNvPr id="19" name="Tekstvak 18">
            <a:extLst>
              <a:ext uri="{FF2B5EF4-FFF2-40B4-BE49-F238E27FC236}">
                <a16:creationId xmlns:a16="http://schemas.microsoft.com/office/drawing/2014/main" id="{2A418041-5849-47E8-9F5B-0940DD7A3AC0}"/>
              </a:ext>
            </a:extLst>
          </p:cNvPr>
          <p:cNvSpPr txBox="1"/>
          <p:nvPr/>
        </p:nvSpPr>
        <p:spPr>
          <a:xfrm>
            <a:off x="6553200" y="1975752"/>
            <a:ext cx="2476066" cy="1169551"/>
          </a:xfrm>
          <a:prstGeom prst="rect">
            <a:avLst/>
          </a:prstGeom>
          <a:noFill/>
        </p:spPr>
        <p:txBody>
          <a:bodyPr wrap="square">
            <a:spAutoFit/>
          </a:bodyPr>
          <a:lstStyle/>
          <a:p>
            <a:pPr algn="ctr"/>
            <a:r>
              <a:rPr lang="en-GB" sz="1400" i="1" dirty="0"/>
              <a:t>‘</a:t>
            </a:r>
            <a:r>
              <a:rPr lang="el-GR" sz="1400" i="1" dirty="0"/>
              <a:t>Κοινωνικοποίηση στον εξτρεμισμό που εκδηλώνεται μέσα από την τρομοκρατία</a:t>
            </a:r>
            <a:r>
              <a:rPr lang="en-GB" sz="1400" i="1" dirty="0"/>
              <a:t>’</a:t>
            </a:r>
          </a:p>
          <a:p>
            <a:pPr algn="ctr"/>
            <a:r>
              <a:rPr lang="en-GB" sz="1400" dirty="0"/>
              <a:t>(Expert Group European Commission, 2008)</a:t>
            </a:r>
          </a:p>
        </p:txBody>
      </p:sp>
      <p:cxnSp>
        <p:nvCxnSpPr>
          <p:cNvPr id="20" name="Rechte verbindingslijn 19">
            <a:extLst>
              <a:ext uri="{FF2B5EF4-FFF2-40B4-BE49-F238E27FC236}">
                <a16:creationId xmlns:a16="http://schemas.microsoft.com/office/drawing/2014/main" id="{83DC9187-49FA-45FD-8642-B284CA4E0A7A}"/>
              </a:ext>
            </a:extLst>
          </p:cNvPr>
          <p:cNvCxnSpPr>
            <a:cxnSpLocks/>
          </p:cNvCxnSpPr>
          <p:nvPr/>
        </p:nvCxnSpPr>
        <p:spPr>
          <a:xfrm flipV="1">
            <a:off x="3757829" y="2680772"/>
            <a:ext cx="3043887" cy="935402"/>
          </a:xfrm>
          <a:prstGeom prst="line">
            <a:avLst/>
          </a:prstGeom>
        </p:spPr>
        <p:style>
          <a:lnRef idx="2">
            <a:schemeClr val="accent4"/>
          </a:lnRef>
          <a:fillRef idx="0">
            <a:schemeClr val="accent4"/>
          </a:fillRef>
          <a:effectRef idx="1">
            <a:schemeClr val="accent4"/>
          </a:effectRef>
          <a:fontRef idx="minor">
            <a:schemeClr val="tx1"/>
          </a:fontRef>
        </p:style>
      </p:cxnSp>
      <p:sp>
        <p:nvSpPr>
          <p:cNvPr id="24" name="Tekstvak 23">
            <a:extLst>
              <a:ext uri="{FF2B5EF4-FFF2-40B4-BE49-F238E27FC236}">
                <a16:creationId xmlns:a16="http://schemas.microsoft.com/office/drawing/2014/main" id="{DBF770D8-50A8-46C6-ADDF-74036D22D69A}"/>
              </a:ext>
            </a:extLst>
          </p:cNvPr>
          <p:cNvSpPr txBox="1"/>
          <p:nvPr/>
        </p:nvSpPr>
        <p:spPr>
          <a:xfrm>
            <a:off x="7013157" y="4147854"/>
            <a:ext cx="2119745" cy="1815882"/>
          </a:xfrm>
          <a:prstGeom prst="rect">
            <a:avLst/>
          </a:prstGeom>
          <a:noFill/>
        </p:spPr>
        <p:txBody>
          <a:bodyPr wrap="square" rtlCol="0">
            <a:spAutoFit/>
          </a:bodyPr>
          <a:lstStyle/>
          <a:p>
            <a:r>
              <a:rPr lang="el-GR" sz="1400" dirty="0"/>
              <a:t>Πιέστε</a:t>
            </a:r>
            <a:r>
              <a:rPr lang="en-GB" sz="1400" dirty="0"/>
              <a:t> </a:t>
            </a:r>
            <a:r>
              <a:rPr lang="el-GR" sz="1400" dirty="0">
                <a:hlinkClick r:id="rId3"/>
              </a:rPr>
              <a:t>εδώ</a:t>
            </a:r>
            <a:r>
              <a:rPr lang="en-GB" sz="1400" dirty="0"/>
              <a:t> </a:t>
            </a:r>
            <a:r>
              <a:rPr lang="el-GR" sz="1400" dirty="0"/>
              <a:t>για τη διερεύνηση των όρων «ριζοσπαστικοποίηση», «</a:t>
            </a:r>
            <a:r>
              <a:rPr lang="el-GR" sz="1400" dirty="0" err="1"/>
              <a:t>αποριζοσπαστικοποίησ</a:t>
            </a:r>
            <a:r>
              <a:rPr lang="el-GR" sz="1400" dirty="0"/>
              <a:t>» και «καταπολέμηση της ριζοσπαστικοποίησης» </a:t>
            </a:r>
            <a:r>
              <a:rPr lang="en-GB" sz="1400" dirty="0"/>
              <a:t> </a:t>
            </a:r>
            <a:r>
              <a:rPr lang="el-GR" sz="1400" dirty="0"/>
              <a:t>από τον</a:t>
            </a:r>
            <a:r>
              <a:rPr lang="en-GB" sz="1400" dirty="0"/>
              <a:t> Alex Schmid (2013)</a:t>
            </a:r>
          </a:p>
        </p:txBody>
      </p:sp>
    </p:spTree>
    <p:extLst>
      <p:ext uri="{BB962C8B-B14F-4D97-AF65-F5344CB8AC3E}">
        <p14:creationId xmlns:p14="http://schemas.microsoft.com/office/powerpoint/2010/main" val="370826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par>
                          <p:cTn id="25" fill="hold">
                            <p:stCondLst>
                              <p:cond delay="0"/>
                            </p:stCondLst>
                            <p:childTnLst>
                              <p:par>
                                <p:cTn id="26" presetID="1" presetClass="entr" presetSubtype="0" fill="hold" nodeType="afterEffect">
                                  <p:stCondLst>
                                    <p:cond delay="1500"/>
                                  </p:stCondLst>
                                  <p:childTnLst>
                                    <p:set>
                                      <p:cBhvr>
                                        <p:cTn id="27" dur="1" fill="hold">
                                          <p:stCondLst>
                                            <p:cond delay="0"/>
                                          </p:stCondLst>
                                        </p:cTn>
                                        <p:tgtEl>
                                          <p:spTgt spid="15"/>
                                        </p:tgtEl>
                                        <p:attrNameLst>
                                          <p:attrName>style.visibility</p:attrName>
                                        </p:attrNameLst>
                                      </p:cBhvr>
                                      <p:to>
                                        <p:strVal val="visible"/>
                                      </p:to>
                                    </p:set>
                                  </p:childTnLst>
                                </p:cTn>
                              </p:par>
                              <p:par>
                                <p:cTn id="28" presetID="1" presetClass="entr" presetSubtype="0" fill="hold" grpId="0" nodeType="withEffect">
                                  <p:stCondLst>
                                    <p:cond delay="1500"/>
                                  </p:stCondLst>
                                  <p:childTnLst>
                                    <p:set>
                                      <p:cBhvr>
                                        <p:cTn id="29" dur="1" fill="hold">
                                          <p:stCondLst>
                                            <p:cond delay="0"/>
                                          </p:stCondLst>
                                        </p:cTn>
                                        <p:tgtEl>
                                          <p:spTgt spid="14"/>
                                        </p:tgtEl>
                                        <p:attrNameLst>
                                          <p:attrName>style.visibility</p:attrName>
                                        </p:attrNameLst>
                                      </p:cBhvr>
                                      <p:to>
                                        <p:strVal val="visible"/>
                                      </p:to>
                                    </p:set>
                                  </p:childTnLst>
                                </p:cTn>
                              </p:par>
                            </p:childTnLst>
                          </p:cTn>
                        </p:par>
                        <p:par>
                          <p:cTn id="30" fill="hold">
                            <p:stCondLst>
                              <p:cond delay="1500"/>
                            </p:stCondLst>
                            <p:childTnLst>
                              <p:par>
                                <p:cTn id="31" presetID="1" presetClass="entr" presetSubtype="0" fill="hold" nodeType="afterEffect">
                                  <p:stCondLst>
                                    <p:cond delay="2000"/>
                                  </p:stCondLst>
                                  <p:childTnLst>
                                    <p:set>
                                      <p:cBhvr>
                                        <p:cTn id="32" dur="1" fill="hold">
                                          <p:stCondLst>
                                            <p:cond delay="0"/>
                                          </p:stCondLst>
                                        </p:cTn>
                                        <p:tgtEl>
                                          <p:spTgt spid="20"/>
                                        </p:tgtEl>
                                        <p:attrNameLst>
                                          <p:attrName>style.visibility</p:attrName>
                                        </p:attrNameLst>
                                      </p:cBhvr>
                                      <p:to>
                                        <p:strVal val="visible"/>
                                      </p:to>
                                    </p:set>
                                  </p:childTnLst>
                                </p:cTn>
                              </p:par>
                            </p:childTnLst>
                          </p:cTn>
                        </p:par>
                        <p:par>
                          <p:cTn id="33" fill="hold">
                            <p:stCondLst>
                              <p:cond delay="3500"/>
                            </p:stCondLst>
                            <p:childTnLst>
                              <p:par>
                                <p:cTn id="34" presetID="1"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childTnLst>
                                </p:cTn>
                              </p:par>
                              <p:par>
                                <p:cTn id="40" presetID="1" presetClass="exit" presetSubtype="0" fill="hold" nodeType="withEffect">
                                  <p:stCondLst>
                                    <p:cond delay="0"/>
                                  </p:stCondLst>
                                  <p:childTnLst>
                                    <p:set>
                                      <p:cBhvr>
                                        <p:cTn id="41" dur="1" fill="hold">
                                          <p:stCondLst>
                                            <p:cond delay="0"/>
                                          </p:stCondLst>
                                        </p:cTn>
                                        <p:tgtEl>
                                          <p:spTgt spid="10"/>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9"/>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15"/>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14"/>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20"/>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1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9" grpId="0"/>
      <p:bldP spid="9" grpId="1"/>
      <p:bldP spid="14" grpId="0"/>
      <p:bldP spid="14" grpId="1"/>
      <p:bldP spid="19" grpId="0"/>
      <p:bldP spid="19" grpId="1"/>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en-GB" dirty="0"/>
              <a:t>2. </a:t>
            </a:r>
            <a:r>
              <a:rPr lang="el-GR" dirty="0"/>
              <a:t>Ορισμός της ριζοσπαστικοποίησης</a:t>
            </a:r>
            <a:endParaRPr lang="en-GB" dirty="0"/>
          </a:p>
        </p:txBody>
      </p:sp>
      <p:sp>
        <p:nvSpPr>
          <p:cNvPr id="5" name="Tijdelijke aanduiding voor inhoud 4">
            <a:extLst>
              <a:ext uri="{FF2B5EF4-FFF2-40B4-BE49-F238E27FC236}">
                <a16:creationId xmlns:a16="http://schemas.microsoft.com/office/drawing/2014/main" id="{C2CD6F93-8164-45FA-B887-DCAC6AA144BF}"/>
              </a:ext>
            </a:extLst>
          </p:cNvPr>
          <p:cNvSpPr>
            <a:spLocks noGrp="1"/>
          </p:cNvSpPr>
          <p:nvPr>
            <p:ph idx="1"/>
          </p:nvPr>
        </p:nvSpPr>
        <p:spPr>
          <a:xfrm>
            <a:off x="685800" y="2286000"/>
            <a:ext cx="7772400" cy="3352799"/>
          </a:xfrm>
          <a:prstGeom prst="rect">
            <a:avLst/>
          </a:prstGeom>
        </p:spPr>
        <p:style>
          <a:lnRef idx="1">
            <a:schemeClr val="accent3"/>
          </a:lnRef>
          <a:fillRef idx="2">
            <a:schemeClr val="accent3"/>
          </a:fillRef>
          <a:effectRef idx="1">
            <a:schemeClr val="accent3"/>
          </a:effectRef>
          <a:fontRef idx="minor">
            <a:schemeClr val="dk1"/>
          </a:fontRef>
        </p:style>
        <p:txBody>
          <a:bodyPr rtlCol="0" anchor="ctr">
            <a:normAutofit/>
          </a:bodyPr>
          <a:lstStyle/>
          <a:p>
            <a:pPr marL="0" lvl="0" indent="0" algn="ctr" fontAlgn="t">
              <a:spcBef>
                <a:spcPts val="0"/>
              </a:spcBef>
              <a:spcAft>
                <a:spcPts val="600"/>
              </a:spcAft>
              <a:buNone/>
              <a:defRPr/>
            </a:pPr>
            <a:r>
              <a:rPr lang="el-GR" sz="2000" dirty="0"/>
              <a:t>Στο πλαίσιο του παρόντος μαθήματος χρησιμοποιείται ο ακόλουθος ορισμός της ριζοσπαστικοποίησης από την Ευρωπαϊκή Επιτροπή (2020)</a:t>
            </a:r>
            <a:r>
              <a:rPr lang="en-GB" sz="2000" dirty="0">
                <a:ea typeface="Calibri" panose="020F0502020204030204" pitchFamily="34" charset="0"/>
                <a:cs typeface="Calibri" panose="020F0502020204030204" pitchFamily="34" charset="0"/>
              </a:rPr>
              <a:t>:</a:t>
            </a:r>
            <a:r>
              <a:rPr lang="en-GB" sz="1100" dirty="0">
                <a:ea typeface="Calibri" panose="020F0502020204030204" pitchFamily="34" charset="0"/>
                <a:cs typeface="Calibri" panose="020F0502020204030204" pitchFamily="34" charset="0"/>
              </a:rPr>
              <a:t> </a:t>
            </a:r>
          </a:p>
          <a:p>
            <a:pPr marL="0" lvl="0" indent="0" algn="ctr" fontAlgn="t">
              <a:lnSpc>
                <a:spcPts val="2800"/>
              </a:lnSpc>
              <a:spcBef>
                <a:spcPts val="0"/>
              </a:spcBef>
              <a:buNone/>
              <a:defRPr/>
            </a:pPr>
            <a:r>
              <a:rPr lang="en-GB" sz="2000" i="1" dirty="0"/>
              <a:t>“</a:t>
            </a:r>
            <a:r>
              <a:rPr lang="el-GR" sz="2000" i="1" dirty="0"/>
              <a:t>μια σταδιακή και πολύπλοκη διαδικασία κατά την οποία ένα άτομο ή μια ομάδα υιοθετεί μια ριζοσπαστική ιδεολογία ή πεποίθηση που αποδέχεται, χρησιμοποιεί ή </a:t>
            </a:r>
            <a:r>
              <a:rPr lang="el-GR" sz="2000" i="1" dirty="0" err="1"/>
              <a:t>συγχωρεί</a:t>
            </a:r>
            <a:r>
              <a:rPr lang="el-GR" sz="2000" i="1" dirty="0"/>
              <a:t> τη βία [ ] για την επίτευξη συγκεκριμένου πολιτικού ή ιδεολογικού σκοπού</a:t>
            </a:r>
            <a:r>
              <a:rPr lang="en-GB" sz="2000" i="1" dirty="0"/>
              <a:t>.”</a:t>
            </a:r>
          </a:p>
          <a:p>
            <a:pPr marL="0" indent="0" algn="ctr">
              <a:lnSpc>
                <a:spcPct val="150000"/>
              </a:lnSpc>
              <a:buNone/>
            </a:pPr>
            <a:endParaRPr lang="en-GB" sz="2000" dirty="0"/>
          </a:p>
        </p:txBody>
      </p:sp>
      <p:sp>
        <p:nvSpPr>
          <p:cNvPr id="3" name="Tekstvak 2">
            <a:extLst>
              <a:ext uri="{FF2B5EF4-FFF2-40B4-BE49-F238E27FC236}">
                <a16:creationId xmlns:a16="http://schemas.microsoft.com/office/drawing/2014/main" id="{30A9F926-37CD-4512-B0BB-25578777C558}"/>
              </a:ext>
            </a:extLst>
          </p:cNvPr>
          <p:cNvSpPr txBox="1"/>
          <p:nvPr/>
        </p:nvSpPr>
        <p:spPr>
          <a:xfrm>
            <a:off x="3810000" y="5791200"/>
            <a:ext cx="4495800" cy="646331"/>
          </a:xfrm>
          <a:prstGeom prst="rect">
            <a:avLst/>
          </a:prstGeom>
          <a:noFill/>
        </p:spPr>
        <p:txBody>
          <a:bodyPr wrap="square" rtlCol="0">
            <a:spAutoFit/>
          </a:bodyPr>
          <a:lstStyle/>
          <a:p>
            <a:r>
              <a:rPr lang="el-GR" dirty="0"/>
              <a:t>Στη συνέχεια θα διερευνήσουμε ορισμένες σχετικές έννοιες</a:t>
            </a:r>
            <a:endParaRPr lang="en-GB" dirty="0"/>
          </a:p>
        </p:txBody>
      </p:sp>
      <p:sp>
        <p:nvSpPr>
          <p:cNvPr id="8" name="Pijl: rechts 7">
            <a:extLst>
              <a:ext uri="{FF2B5EF4-FFF2-40B4-BE49-F238E27FC236}">
                <a16:creationId xmlns:a16="http://schemas.microsoft.com/office/drawing/2014/main" id="{83C718E3-EEFF-4E81-8CA7-EF3DAA66044B}"/>
              </a:ext>
            </a:extLst>
          </p:cNvPr>
          <p:cNvSpPr/>
          <p:nvPr/>
        </p:nvSpPr>
        <p:spPr>
          <a:xfrm flipV="1">
            <a:off x="8153399" y="5975866"/>
            <a:ext cx="304801" cy="79623"/>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0045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ijdelijke aanduiding voor inhoud 2">
            <a:extLst>
              <a:ext uri="{FF2B5EF4-FFF2-40B4-BE49-F238E27FC236}">
                <a16:creationId xmlns:a16="http://schemas.microsoft.com/office/drawing/2014/main" id="{F3A1AEFF-D6C6-4A8A-BF25-D82D791E1AD7}"/>
              </a:ext>
            </a:extLst>
          </p:cNvPr>
          <p:cNvGraphicFramePr>
            <a:graphicFrameLocks noGrp="1"/>
          </p:cNvGraphicFramePr>
          <p:nvPr>
            <p:ph idx="1"/>
            <p:extLst>
              <p:ext uri="{D42A27DB-BD31-4B8C-83A1-F6EECF244321}">
                <p14:modId xmlns:p14="http://schemas.microsoft.com/office/powerpoint/2010/main" val="3454086071"/>
              </p:ext>
            </p:extLst>
          </p:nvPr>
        </p:nvGraphicFramePr>
        <p:xfrm>
          <a:off x="685800" y="2436600"/>
          <a:ext cx="7772400" cy="2800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en-GB" dirty="0"/>
              <a:t>3. </a:t>
            </a:r>
            <a:r>
              <a:rPr lang="el-GR" dirty="0"/>
              <a:t>Σχετικές έννοιες</a:t>
            </a:r>
            <a:r>
              <a:rPr lang="en-US" dirty="0"/>
              <a:t> (I)</a:t>
            </a:r>
            <a:endParaRPr lang="en-GB" dirty="0"/>
          </a:p>
        </p:txBody>
      </p:sp>
      <p:sp>
        <p:nvSpPr>
          <p:cNvPr id="7" name="Tekstvak 5">
            <a:extLst>
              <a:ext uri="{FF2B5EF4-FFF2-40B4-BE49-F238E27FC236}">
                <a16:creationId xmlns:a16="http://schemas.microsoft.com/office/drawing/2014/main" id="{44CE703F-DD4F-42D1-B3C0-8BEE74F9A999}"/>
              </a:ext>
            </a:extLst>
          </p:cNvPr>
          <p:cNvSpPr txBox="1"/>
          <p:nvPr/>
        </p:nvSpPr>
        <p:spPr>
          <a:xfrm>
            <a:off x="361951" y="4395069"/>
            <a:ext cx="1085850" cy="230832"/>
          </a:xfrm>
          <a:prstGeom prst="rect">
            <a:avLst/>
          </a:prstGeom>
          <a:noFill/>
        </p:spPr>
        <p:txBody>
          <a:bodyPr wrap="square" rtlCol="0">
            <a:spAutoFit/>
          </a:bodyPr>
          <a:lstStyle/>
          <a:p>
            <a:r>
              <a:rPr lang="en-GB" sz="900" dirty="0">
                <a:solidFill>
                  <a:srgbClr val="6BB1C9">
                    <a:lumMod val="60000"/>
                    <a:lumOff val="40000"/>
                  </a:srgbClr>
                </a:solidFill>
                <a:latin typeface="Calibri"/>
              </a:rPr>
              <a:t>Source: NCTV</a:t>
            </a:r>
          </a:p>
        </p:txBody>
      </p:sp>
      <p:sp>
        <p:nvSpPr>
          <p:cNvPr id="4" name="Tekstvak 3">
            <a:extLst>
              <a:ext uri="{FF2B5EF4-FFF2-40B4-BE49-F238E27FC236}">
                <a16:creationId xmlns:a16="http://schemas.microsoft.com/office/drawing/2014/main" id="{D35C3BC6-5CEB-43C8-AC8D-6D0F71D6D429}"/>
              </a:ext>
            </a:extLst>
          </p:cNvPr>
          <p:cNvSpPr txBox="1"/>
          <p:nvPr/>
        </p:nvSpPr>
        <p:spPr>
          <a:xfrm>
            <a:off x="944004" y="4765344"/>
            <a:ext cx="5739244" cy="646331"/>
          </a:xfrm>
          <a:prstGeom prst="rect">
            <a:avLst/>
          </a:prstGeom>
          <a:noFill/>
        </p:spPr>
        <p:txBody>
          <a:bodyPr wrap="square" rtlCol="0">
            <a:spAutoFit/>
          </a:bodyPr>
          <a:lstStyle/>
          <a:p>
            <a:r>
              <a:rPr lang="el-GR" dirty="0"/>
              <a:t>Συνειδητοποιήστε ότι η πλειοψηφία των ριζοσπαστών δεν στρέφονται ποτέ στη βία</a:t>
            </a:r>
            <a:endParaRPr lang="en-GB" dirty="0"/>
          </a:p>
        </p:txBody>
      </p:sp>
      <p:sp>
        <p:nvSpPr>
          <p:cNvPr id="5" name="Tekstvak 4">
            <a:extLst>
              <a:ext uri="{FF2B5EF4-FFF2-40B4-BE49-F238E27FC236}">
                <a16:creationId xmlns:a16="http://schemas.microsoft.com/office/drawing/2014/main" id="{E9307713-B7F4-4AC8-B93C-6D59ADB5244B}"/>
              </a:ext>
            </a:extLst>
          </p:cNvPr>
          <p:cNvSpPr txBox="1"/>
          <p:nvPr/>
        </p:nvSpPr>
        <p:spPr>
          <a:xfrm>
            <a:off x="99499" y="5364919"/>
            <a:ext cx="2133600" cy="954107"/>
          </a:xfrm>
          <a:prstGeom prst="rect">
            <a:avLst/>
          </a:prstGeom>
          <a:noFill/>
        </p:spPr>
        <p:txBody>
          <a:bodyPr wrap="square" rtlCol="0">
            <a:spAutoFit/>
          </a:bodyPr>
          <a:lstStyle/>
          <a:p>
            <a:r>
              <a:rPr lang="el-GR" sz="1400" dirty="0"/>
              <a:t>Εξωκοινοβουλευτικές αλλά νόμιμες ενέργειες για την αλλαγή της κοινωνίας </a:t>
            </a:r>
            <a:r>
              <a:rPr lang="en-GB" sz="1400" dirty="0"/>
              <a:t>(Bos, 2019)</a:t>
            </a:r>
          </a:p>
        </p:txBody>
      </p:sp>
      <p:cxnSp>
        <p:nvCxnSpPr>
          <p:cNvPr id="11" name="Rechte verbindingslijn 10">
            <a:extLst>
              <a:ext uri="{FF2B5EF4-FFF2-40B4-BE49-F238E27FC236}">
                <a16:creationId xmlns:a16="http://schemas.microsoft.com/office/drawing/2014/main" id="{2317F71F-2F61-42FE-B3D0-2DCD038F4DE4}"/>
              </a:ext>
            </a:extLst>
          </p:cNvPr>
          <p:cNvCxnSpPr>
            <a:endCxn id="5" idx="0"/>
          </p:cNvCxnSpPr>
          <p:nvPr/>
        </p:nvCxnSpPr>
        <p:spPr>
          <a:xfrm flipH="1">
            <a:off x="1166299" y="4691736"/>
            <a:ext cx="315192" cy="673183"/>
          </a:xfrm>
          <a:prstGeom prst="line">
            <a:avLst/>
          </a:prstGeom>
        </p:spPr>
        <p:style>
          <a:lnRef idx="2">
            <a:schemeClr val="accent4"/>
          </a:lnRef>
          <a:fillRef idx="0">
            <a:schemeClr val="accent4"/>
          </a:fillRef>
          <a:effectRef idx="1">
            <a:schemeClr val="accent4"/>
          </a:effectRef>
          <a:fontRef idx="minor">
            <a:schemeClr val="tx1"/>
          </a:fontRef>
        </p:style>
      </p:cxnSp>
      <p:cxnSp>
        <p:nvCxnSpPr>
          <p:cNvPr id="12" name="Rechte verbindingslijn 11">
            <a:extLst>
              <a:ext uri="{FF2B5EF4-FFF2-40B4-BE49-F238E27FC236}">
                <a16:creationId xmlns:a16="http://schemas.microsoft.com/office/drawing/2014/main" id="{79AD64E0-684B-4DFA-BCCD-509B21BA7181}"/>
              </a:ext>
            </a:extLst>
          </p:cNvPr>
          <p:cNvCxnSpPr>
            <a:cxnSpLocks/>
          </p:cNvCxnSpPr>
          <p:nvPr/>
        </p:nvCxnSpPr>
        <p:spPr>
          <a:xfrm>
            <a:off x="2795154" y="2711127"/>
            <a:ext cx="709180" cy="589981"/>
          </a:xfrm>
          <a:prstGeom prst="line">
            <a:avLst/>
          </a:prstGeom>
        </p:spPr>
        <p:style>
          <a:lnRef idx="2">
            <a:schemeClr val="accent4"/>
          </a:lnRef>
          <a:fillRef idx="0">
            <a:schemeClr val="accent4"/>
          </a:fillRef>
          <a:effectRef idx="1">
            <a:schemeClr val="accent4"/>
          </a:effectRef>
          <a:fontRef idx="minor">
            <a:schemeClr val="tx1"/>
          </a:fontRef>
        </p:style>
      </p:cxnSp>
      <p:cxnSp>
        <p:nvCxnSpPr>
          <p:cNvPr id="13" name="Rechte verbindingslijn 12">
            <a:extLst>
              <a:ext uri="{FF2B5EF4-FFF2-40B4-BE49-F238E27FC236}">
                <a16:creationId xmlns:a16="http://schemas.microsoft.com/office/drawing/2014/main" id="{C8F5D85B-8914-4707-BB3A-E0A4F219391F}"/>
              </a:ext>
            </a:extLst>
          </p:cNvPr>
          <p:cNvCxnSpPr/>
          <p:nvPr/>
        </p:nvCxnSpPr>
        <p:spPr>
          <a:xfrm flipH="1">
            <a:off x="5837960" y="2548301"/>
            <a:ext cx="315192" cy="673183"/>
          </a:xfrm>
          <a:prstGeom prst="line">
            <a:avLst/>
          </a:prstGeom>
        </p:spPr>
        <p:style>
          <a:lnRef idx="2">
            <a:schemeClr val="accent4"/>
          </a:lnRef>
          <a:fillRef idx="0">
            <a:schemeClr val="accent4"/>
          </a:fillRef>
          <a:effectRef idx="1">
            <a:schemeClr val="accent4"/>
          </a:effectRef>
          <a:fontRef idx="minor">
            <a:schemeClr val="tx1"/>
          </a:fontRef>
        </p:style>
      </p:cxnSp>
      <p:cxnSp>
        <p:nvCxnSpPr>
          <p:cNvPr id="14" name="Rechte verbindingslijn 13">
            <a:extLst>
              <a:ext uri="{FF2B5EF4-FFF2-40B4-BE49-F238E27FC236}">
                <a16:creationId xmlns:a16="http://schemas.microsoft.com/office/drawing/2014/main" id="{F39500A0-13B7-49FC-9437-E13E05B66D31}"/>
              </a:ext>
            </a:extLst>
          </p:cNvPr>
          <p:cNvCxnSpPr>
            <a:cxnSpLocks/>
          </p:cNvCxnSpPr>
          <p:nvPr/>
        </p:nvCxnSpPr>
        <p:spPr>
          <a:xfrm flipV="1">
            <a:off x="8153400" y="4151746"/>
            <a:ext cx="0" cy="358739"/>
          </a:xfrm>
          <a:prstGeom prst="line">
            <a:avLst/>
          </a:prstGeom>
        </p:spPr>
        <p:style>
          <a:lnRef idx="2">
            <a:schemeClr val="accent4"/>
          </a:lnRef>
          <a:fillRef idx="0">
            <a:schemeClr val="accent4"/>
          </a:fillRef>
          <a:effectRef idx="1">
            <a:schemeClr val="accent4"/>
          </a:effectRef>
          <a:fontRef idx="minor">
            <a:schemeClr val="tx1"/>
          </a:fontRef>
        </p:style>
      </p:cxnSp>
      <p:sp>
        <p:nvSpPr>
          <p:cNvPr id="17" name="Tekstvak 16">
            <a:extLst>
              <a:ext uri="{FF2B5EF4-FFF2-40B4-BE49-F238E27FC236}">
                <a16:creationId xmlns:a16="http://schemas.microsoft.com/office/drawing/2014/main" id="{E9FE14CF-FDAC-4163-8EE7-BDDDD53432F4}"/>
              </a:ext>
            </a:extLst>
          </p:cNvPr>
          <p:cNvSpPr txBox="1"/>
          <p:nvPr/>
        </p:nvSpPr>
        <p:spPr>
          <a:xfrm>
            <a:off x="514352" y="2313623"/>
            <a:ext cx="2286000" cy="954107"/>
          </a:xfrm>
          <a:prstGeom prst="rect">
            <a:avLst/>
          </a:prstGeom>
          <a:noFill/>
        </p:spPr>
        <p:txBody>
          <a:bodyPr wrap="square" rtlCol="0">
            <a:spAutoFit/>
          </a:bodyPr>
          <a:lstStyle/>
          <a:p>
            <a:r>
              <a:rPr lang="el-GR" sz="1400" dirty="0"/>
              <a:t>Εξωκοινοβουλευτικές παράνομες, αλλά μη βίαιες ενέργειες για την αλλαγή της κοινωνίας </a:t>
            </a:r>
            <a:r>
              <a:rPr lang="en-GB" sz="1400" dirty="0"/>
              <a:t>(Bos, 2019)</a:t>
            </a:r>
          </a:p>
        </p:txBody>
      </p:sp>
      <p:sp>
        <p:nvSpPr>
          <p:cNvPr id="18" name="Tekstvak 17">
            <a:extLst>
              <a:ext uri="{FF2B5EF4-FFF2-40B4-BE49-F238E27FC236}">
                <a16:creationId xmlns:a16="http://schemas.microsoft.com/office/drawing/2014/main" id="{689BDF28-CDC0-437C-A2E3-35960323B4E9}"/>
              </a:ext>
            </a:extLst>
          </p:cNvPr>
          <p:cNvSpPr txBox="1"/>
          <p:nvPr/>
        </p:nvSpPr>
        <p:spPr>
          <a:xfrm>
            <a:off x="6191247" y="2239539"/>
            <a:ext cx="2295521" cy="954107"/>
          </a:xfrm>
          <a:prstGeom prst="rect">
            <a:avLst/>
          </a:prstGeom>
          <a:noFill/>
        </p:spPr>
        <p:txBody>
          <a:bodyPr wrap="square" rtlCol="0">
            <a:spAutoFit/>
          </a:bodyPr>
          <a:lstStyle/>
          <a:p>
            <a:r>
              <a:rPr lang="el-GR" sz="1400" dirty="0"/>
              <a:t>Εξωκοινοβουλευτικές παράνομες και βίαιες ενέργειες για την αλλαγή της κοινωνίας </a:t>
            </a:r>
            <a:r>
              <a:rPr lang="en-GB" sz="1400" dirty="0"/>
              <a:t>(Bos, 2019)</a:t>
            </a:r>
          </a:p>
        </p:txBody>
      </p:sp>
      <p:sp>
        <p:nvSpPr>
          <p:cNvPr id="19" name="Tekstvak 18">
            <a:extLst>
              <a:ext uri="{FF2B5EF4-FFF2-40B4-BE49-F238E27FC236}">
                <a16:creationId xmlns:a16="http://schemas.microsoft.com/office/drawing/2014/main" id="{EC925BEA-2418-4DE9-8E18-6F7A9A575058}"/>
              </a:ext>
            </a:extLst>
          </p:cNvPr>
          <p:cNvSpPr txBox="1"/>
          <p:nvPr/>
        </p:nvSpPr>
        <p:spPr>
          <a:xfrm>
            <a:off x="6457953" y="4413523"/>
            <a:ext cx="2718954" cy="2462213"/>
          </a:xfrm>
          <a:prstGeom prst="rect">
            <a:avLst/>
          </a:prstGeom>
          <a:noFill/>
        </p:spPr>
        <p:txBody>
          <a:bodyPr wrap="square" rtlCol="0">
            <a:spAutoFit/>
          </a:bodyPr>
          <a:lstStyle/>
          <a:p>
            <a:r>
              <a:rPr lang="el-GR" sz="1400" dirty="0"/>
              <a:t>Ιδεολογικά υποκινούμενες απειλές, προετοιμασίες ή διάπραξη σοβαρής βίας κατά ανθρώπων ή πράξεις που αποσκοπούν στην πρόκληση κοινωνικά διασπαστικής ζημίας με σκοπό την επίτευξη κοινωνικής αλλαγής, την ενστάλαξη σοβαρού φόβου στον πληθυσμό ή την επιρροή πολιτικών αποφάσεων </a:t>
            </a:r>
            <a:br>
              <a:rPr lang="en-GB" sz="1400" dirty="0"/>
            </a:br>
            <a:r>
              <a:rPr lang="en-GB" sz="1400" dirty="0"/>
              <a:t>(Bos, 2019)</a:t>
            </a:r>
          </a:p>
        </p:txBody>
      </p:sp>
      <p:sp>
        <p:nvSpPr>
          <p:cNvPr id="22" name="Tekstvak 21">
            <a:extLst>
              <a:ext uri="{FF2B5EF4-FFF2-40B4-BE49-F238E27FC236}">
                <a16:creationId xmlns:a16="http://schemas.microsoft.com/office/drawing/2014/main" id="{DFFD3293-CED9-4919-B78F-CD04F2C205ED}"/>
              </a:ext>
            </a:extLst>
          </p:cNvPr>
          <p:cNvSpPr txBox="1"/>
          <p:nvPr/>
        </p:nvSpPr>
        <p:spPr>
          <a:xfrm>
            <a:off x="1104048" y="4241169"/>
            <a:ext cx="6141879" cy="646331"/>
          </a:xfrm>
          <a:prstGeom prst="rect">
            <a:avLst/>
          </a:prstGeom>
          <a:noFill/>
        </p:spPr>
        <p:txBody>
          <a:bodyPr wrap="square">
            <a:spAutoFit/>
          </a:bodyPr>
          <a:lstStyle/>
          <a:p>
            <a:r>
              <a:rPr lang="el-GR" dirty="0">
                <a:solidFill>
                  <a:srgbClr val="FF0000"/>
                </a:solidFill>
                <a:latin typeface="Ink Free" panose="03080402000500000000" pitchFamily="66" charset="0"/>
              </a:rPr>
              <a:t>Πάρτε ένα λεπτό για να σκεφτείτε ένα παράδειγμα για το καθένα από αυτά</a:t>
            </a:r>
            <a:endParaRPr lang="en-GB" dirty="0">
              <a:solidFill>
                <a:srgbClr val="FF0000"/>
              </a:solidFill>
              <a:latin typeface="Ink Free" panose="03080402000500000000" pitchFamily="66" charset="0"/>
            </a:endParaRPr>
          </a:p>
        </p:txBody>
      </p:sp>
      <p:sp>
        <p:nvSpPr>
          <p:cNvPr id="26" name="Tekstvak 25">
            <a:extLst>
              <a:ext uri="{FF2B5EF4-FFF2-40B4-BE49-F238E27FC236}">
                <a16:creationId xmlns:a16="http://schemas.microsoft.com/office/drawing/2014/main" id="{18FE1A3A-49DC-4ACD-A1EA-D6E52600EC54}"/>
              </a:ext>
            </a:extLst>
          </p:cNvPr>
          <p:cNvSpPr txBox="1"/>
          <p:nvPr/>
        </p:nvSpPr>
        <p:spPr>
          <a:xfrm>
            <a:off x="2819400" y="2147032"/>
            <a:ext cx="3524250" cy="646331"/>
          </a:xfrm>
          <a:prstGeom prst="rect">
            <a:avLst/>
          </a:prstGeom>
          <a:noFill/>
        </p:spPr>
        <p:txBody>
          <a:bodyPr wrap="square">
            <a:spAutoFit/>
          </a:bodyPr>
          <a:lstStyle/>
          <a:p>
            <a:r>
              <a:rPr lang="el-GR" dirty="0">
                <a:solidFill>
                  <a:srgbClr val="FF0000"/>
                </a:solidFill>
                <a:latin typeface="Ink Free" panose="03080402000500000000" pitchFamily="66" charset="0"/>
              </a:rPr>
              <a:t>Σημειώστε μερικές διαφορές μεταξύ των ακόλουθων εννοιών</a:t>
            </a:r>
            <a:endParaRPr lang="en-US" dirty="0">
              <a:solidFill>
                <a:srgbClr val="FF0000"/>
              </a:solidFill>
              <a:latin typeface="Ink Free" panose="03080402000500000000" pitchFamily="66" charset="0"/>
            </a:endParaRPr>
          </a:p>
        </p:txBody>
      </p:sp>
      <p:sp>
        <p:nvSpPr>
          <p:cNvPr id="16" name="Tekstvak 15">
            <a:extLst>
              <a:ext uri="{FF2B5EF4-FFF2-40B4-BE49-F238E27FC236}">
                <a16:creationId xmlns:a16="http://schemas.microsoft.com/office/drawing/2014/main" id="{85BAF0C6-06A8-4B98-8775-CD0C27DD48DB}"/>
              </a:ext>
            </a:extLst>
          </p:cNvPr>
          <p:cNvSpPr txBox="1"/>
          <p:nvPr/>
        </p:nvSpPr>
        <p:spPr>
          <a:xfrm>
            <a:off x="2121251" y="6104097"/>
            <a:ext cx="4191000" cy="646331"/>
          </a:xfrm>
          <a:prstGeom prst="rect">
            <a:avLst/>
          </a:prstGeom>
          <a:noFill/>
        </p:spPr>
        <p:txBody>
          <a:bodyPr wrap="square" rtlCol="0">
            <a:spAutoFit/>
          </a:bodyPr>
          <a:lstStyle/>
          <a:p>
            <a:r>
              <a:rPr lang="el-GR" dirty="0"/>
              <a:t>Μια άλλη σχετική έννοια είναι η πόλωση 
</a:t>
            </a:r>
            <a:endParaRPr lang="en-GB" dirty="0"/>
          </a:p>
        </p:txBody>
      </p:sp>
      <p:sp>
        <p:nvSpPr>
          <p:cNvPr id="6" name="Pijl: rechts 5">
            <a:extLst>
              <a:ext uri="{FF2B5EF4-FFF2-40B4-BE49-F238E27FC236}">
                <a16:creationId xmlns:a16="http://schemas.microsoft.com/office/drawing/2014/main" id="{2DA25492-A6AF-4057-AEAE-E960C15C3847}"/>
              </a:ext>
            </a:extLst>
          </p:cNvPr>
          <p:cNvSpPr/>
          <p:nvPr/>
        </p:nvSpPr>
        <p:spPr>
          <a:xfrm flipV="1">
            <a:off x="6153152" y="6222030"/>
            <a:ext cx="304801" cy="79623"/>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9151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5"/>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1"/>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2"/>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7"/>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3"/>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8"/>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4"/>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2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par>
                                <p:cTn id="63" presetID="1" presetClass="exit" presetSubtype="0" fill="hold" grpId="1" nodeType="withEffect">
                                  <p:stCondLst>
                                    <p:cond delay="0"/>
                                  </p:stCondLst>
                                  <p:childTnLst>
                                    <p:set>
                                      <p:cBhvr>
                                        <p:cTn id="64" dur="1" fill="hold">
                                          <p:stCondLst>
                                            <p:cond delay="0"/>
                                          </p:stCondLst>
                                        </p:cTn>
                                        <p:tgtEl>
                                          <p:spTgt spid="4"/>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P spid="4" grpId="1"/>
      <p:bldP spid="5" grpId="0"/>
      <p:bldP spid="5" grpId="1"/>
      <p:bldP spid="17" grpId="0"/>
      <p:bldP spid="17" grpId="1"/>
      <p:bldP spid="18" grpId="0"/>
      <p:bldP spid="18" grpId="1"/>
      <p:bldP spid="19" grpId="0"/>
      <p:bldP spid="19" grpId="1"/>
      <p:bldP spid="22" grpId="0"/>
      <p:bldP spid="22" grpId="1"/>
      <p:bldP spid="26" grpId="0"/>
      <p:bldP spid="16"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al 7">
            <a:extLst>
              <a:ext uri="{FF2B5EF4-FFF2-40B4-BE49-F238E27FC236}">
                <a16:creationId xmlns:a16="http://schemas.microsoft.com/office/drawing/2014/main" id="{FB07E8F1-1CE7-4186-B1ED-E6AAA642B97D}"/>
              </a:ext>
            </a:extLst>
          </p:cNvPr>
          <p:cNvSpPr/>
          <p:nvPr/>
        </p:nvSpPr>
        <p:spPr>
          <a:xfrm>
            <a:off x="1485900" y="2286000"/>
            <a:ext cx="6286500" cy="3276600"/>
          </a:xfrm>
          <a:prstGeom prst="ellipse">
            <a:avLst/>
          </a:prstGeom>
          <a:solidFill>
            <a:schemeClr val="accent3">
              <a:lumMod val="20000"/>
              <a:lumOff val="80000"/>
            </a:schemeClr>
          </a:solidFill>
          <a:ln w="3175">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GB" sz="3200" dirty="0"/>
          </a:p>
        </p:txBody>
      </p:sp>
      <p:sp>
        <p:nvSpPr>
          <p:cNvPr id="9" name="Tekstvak 8">
            <a:extLst>
              <a:ext uri="{FF2B5EF4-FFF2-40B4-BE49-F238E27FC236}">
                <a16:creationId xmlns:a16="http://schemas.microsoft.com/office/drawing/2014/main" id="{DB0081F6-B3F1-46A1-ADF5-7508CDFD07A3}"/>
              </a:ext>
            </a:extLst>
          </p:cNvPr>
          <p:cNvSpPr txBox="1"/>
          <p:nvPr/>
        </p:nvSpPr>
        <p:spPr>
          <a:xfrm>
            <a:off x="3352800" y="2515561"/>
            <a:ext cx="2286000" cy="369332"/>
          </a:xfrm>
          <a:prstGeom prst="rect">
            <a:avLst/>
          </a:prstGeom>
          <a:noFill/>
        </p:spPr>
        <p:txBody>
          <a:bodyPr wrap="square" rtlCol="0">
            <a:spAutoFit/>
          </a:bodyPr>
          <a:lstStyle/>
          <a:p>
            <a:r>
              <a:rPr lang="en-GB" dirty="0">
                <a:solidFill>
                  <a:srgbClr val="496DC7"/>
                </a:solidFill>
              </a:rPr>
              <a:t>Climate of polarisation</a:t>
            </a:r>
          </a:p>
        </p:txBody>
      </p:sp>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en-GB" dirty="0"/>
              <a:t>3. </a:t>
            </a:r>
            <a:r>
              <a:rPr lang="el-GR" dirty="0"/>
              <a:t>Σχετικές έννοιες</a:t>
            </a:r>
            <a:r>
              <a:rPr lang="en-US" dirty="0"/>
              <a:t> (II)</a:t>
            </a:r>
            <a:endParaRPr lang="en-GB" dirty="0"/>
          </a:p>
        </p:txBody>
      </p:sp>
      <p:graphicFrame>
        <p:nvGraphicFramePr>
          <p:cNvPr id="3" name="Tijdelijke aanduiding voor inhoud 2">
            <a:extLst>
              <a:ext uri="{FF2B5EF4-FFF2-40B4-BE49-F238E27FC236}">
                <a16:creationId xmlns:a16="http://schemas.microsoft.com/office/drawing/2014/main" id="{F3A1AEFF-D6C6-4A8A-BF25-D82D791E1AD7}"/>
              </a:ext>
            </a:extLst>
          </p:cNvPr>
          <p:cNvGraphicFramePr>
            <a:graphicFrameLocks noGrp="1"/>
          </p:cNvGraphicFramePr>
          <p:nvPr>
            <p:ph idx="1"/>
            <p:extLst>
              <p:ext uri="{D42A27DB-BD31-4B8C-83A1-F6EECF244321}">
                <p14:modId xmlns:p14="http://schemas.microsoft.com/office/powerpoint/2010/main" val="2824757801"/>
              </p:ext>
            </p:extLst>
          </p:nvPr>
        </p:nvGraphicFramePr>
        <p:xfrm>
          <a:off x="685800" y="2457450"/>
          <a:ext cx="7772400" cy="2800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kstvak 5">
            <a:extLst>
              <a:ext uri="{FF2B5EF4-FFF2-40B4-BE49-F238E27FC236}">
                <a16:creationId xmlns:a16="http://schemas.microsoft.com/office/drawing/2014/main" id="{44CE703F-DD4F-42D1-B3C0-8BEE74F9A999}"/>
              </a:ext>
            </a:extLst>
          </p:cNvPr>
          <p:cNvSpPr txBox="1"/>
          <p:nvPr/>
        </p:nvSpPr>
        <p:spPr>
          <a:xfrm>
            <a:off x="5837960" y="5193268"/>
            <a:ext cx="1085850" cy="230832"/>
          </a:xfrm>
          <a:prstGeom prst="rect">
            <a:avLst/>
          </a:prstGeom>
          <a:noFill/>
        </p:spPr>
        <p:txBody>
          <a:bodyPr wrap="square" rtlCol="0">
            <a:spAutoFit/>
          </a:bodyPr>
          <a:lstStyle/>
          <a:p>
            <a:r>
              <a:rPr lang="en-GB" sz="900" dirty="0">
                <a:solidFill>
                  <a:srgbClr val="6BB1C9">
                    <a:lumMod val="60000"/>
                    <a:lumOff val="40000"/>
                  </a:srgbClr>
                </a:solidFill>
                <a:latin typeface="Calibri"/>
              </a:rPr>
              <a:t>Source: NCTV</a:t>
            </a:r>
          </a:p>
        </p:txBody>
      </p:sp>
      <p:sp>
        <p:nvSpPr>
          <p:cNvPr id="4" name="Tekstvak 3">
            <a:extLst>
              <a:ext uri="{FF2B5EF4-FFF2-40B4-BE49-F238E27FC236}">
                <a16:creationId xmlns:a16="http://schemas.microsoft.com/office/drawing/2014/main" id="{D35C3BC6-5CEB-43C8-AC8D-6D0F71D6D429}"/>
              </a:ext>
            </a:extLst>
          </p:cNvPr>
          <p:cNvSpPr txBox="1"/>
          <p:nvPr/>
        </p:nvSpPr>
        <p:spPr>
          <a:xfrm>
            <a:off x="895350" y="5586845"/>
            <a:ext cx="7467600" cy="646331"/>
          </a:xfrm>
          <a:prstGeom prst="rect">
            <a:avLst/>
          </a:prstGeom>
          <a:noFill/>
        </p:spPr>
        <p:txBody>
          <a:bodyPr wrap="square" rtlCol="0">
            <a:spAutoFit/>
          </a:bodyPr>
          <a:lstStyle/>
          <a:p>
            <a:r>
              <a:rPr lang="el-GR" dirty="0"/>
              <a:t>Θεωρείται δεδομένο ότι σε έναν πολωμένο κόσμο, η ριζοσπαστικοποίηση θα επέλθει ευκολότερα</a:t>
            </a:r>
            <a:endParaRPr lang="en-GB" dirty="0"/>
          </a:p>
        </p:txBody>
      </p:sp>
      <p:sp>
        <p:nvSpPr>
          <p:cNvPr id="6" name="Tekstvak 5">
            <a:extLst>
              <a:ext uri="{FF2B5EF4-FFF2-40B4-BE49-F238E27FC236}">
                <a16:creationId xmlns:a16="http://schemas.microsoft.com/office/drawing/2014/main" id="{CEEA3961-5F75-40B8-ACA5-D1F4F2E7A767}"/>
              </a:ext>
            </a:extLst>
          </p:cNvPr>
          <p:cNvSpPr txBox="1"/>
          <p:nvPr/>
        </p:nvSpPr>
        <p:spPr>
          <a:xfrm>
            <a:off x="3429000" y="4531360"/>
            <a:ext cx="2133600" cy="369332"/>
          </a:xfrm>
          <a:prstGeom prst="rect">
            <a:avLst/>
          </a:prstGeom>
          <a:noFill/>
        </p:spPr>
        <p:txBody>
          <a:bodyPr wrap="square" rtlCol="0">
            <a:spAutoFit/>
          </a:bodyPr>
          <a:lstStyle/>
          <a:p>
            <a:r>
              <a:rPr lang="el-GR" dirty="0">
                <a:solidFill>
                  <a:schemeClr val="accent4">
                    <a:lumMod val="50000"/>
                  </a:schemeClr>
                </a:solidFill>
              </a:rPr>
              <a:t>Ριζοσπαστικοποίηση</a:t>
            </a:r>
            <a:endParaRPr lang="en-GB" dirty="0">
              <a:solidFill>
                <a:schemeClr val="accent4">
                  <a:lumMod val="50000"/>
                </a:schemeClr>
              </a:solidFill>
            </a:endParaRPr>
          </a:p>
        </p:txBody>
      </p:sp>
      <p:sp>
        <p:nvSpPr>
          <p:cNvPr id="10" name="Pijl: rechts 9">
            <a:extLst>
              <a:ext uri="{FF2B5EF4-FFF2-40B4-BE49-F238E27FC236}">
                <a16:creationId xmlns:a16="http://schemas.microsoft.com/office/drawing/2014/main" id="{759C7CCE-2D86-4C74-BA38-505A8125DF62}"/>
              </a:ext>
            </a:extLst>
          </p:cNvPr>
          <p:cNvSpPr/>
          <p:nvPr/>
        </p:nvSpPr>
        <p:spPr>
          <a:xfrm>
            <a:off x="2072473" y="4639826"/>
            <a:ext cx="1295400" cy="1524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0" name="Pijl: rechts 19">
            <a:extLst>
              <a:ext uri="{FF2B5EF4-FFF2-40B4-BE49-F238E27FC236}">
                <a16:creationId xmlns:a16="http://schemas.microsoft.com/office/drawing/2014/main" id="{1029069C-CA61-433D-BEA5-6F7A381AEDF2}"/>
              </a:ext>
            </a:extLst>
          </p:cNvPr>
          <p:cNvSpPr/>
          <p:nvPr/>
        </p:nvSpPr>
        <p:spPr>
          <a:xfrm>
            <a:off x="5524500" y="4639826"/>
            <a:ext cx="1600200" cy="1524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1" name="Tekstvak 10">
            <a:extLst>
              <a:ext uri="{FF2B5EF4-FFF2-40B4-BE49-F238E27FC236}">
                <a16:creationId xmlns:a16="http://schemas.microsoft.com/office/drawing/2014/main" id="{BDEB268E-922D-4744-95BF-6A241864C943}"/>
              </a:ext>
            </a:extLst>
          </p:cNvPr>
          <p:cNvSpPr txBox="1"/>
          <p:nvPr/>
        </p:nvSpPr>
        <p:spPr>
          <a:xfrm>
            <a:off x="5547880" y="570840"/>
            <a:ext cx="2751859" cy="830997"/>
          </a:xfrm>
          <a:prstGeom prst="rect">
            <a:avLst/>
          </a:prstGeom>
          <a:noFill/>
        </p:spPr>
        <p:txBody>
          <a:bodyPr wrap="square">
            <a:spAutoFit/>
          </a:bodyPr>
          <a:lstStyle/>
          <a:p>
            <a:r>
              <a:rPr lang="el-GR" sz="1600" b="0" i="1" dirty="0">
                <a:solidFill>
                  <a:srgbClr val="505050"/>
                </a:solidFill>
                <a:effectLst/>
                <a:latin typeface="Calibri" panose="020F0502020204030204" pitchFamily="34" charset="0"/>
                <a:cs typeface="Calibri" panose="020F0502020204030204" pitchFamily="34" charset="0"/>
              </a:rPr>
              <a:t>Πιέστε</a:t>
            </a:r>
            <a:r>
              <a:rPr lang="en-GB" sz="1600" b="0" i="1" dirty="0">
                <a:solidFill>
                  <a:srgbClr val="505050"/>
                </a:solidFill>
                <a:effectLst/>
                <a:latin typeface="Calibri" panose="020F0502020204030204" pitchFamily="34" charset="0"/>
                <a:cs typeface="Calibri" panose="020F0502020204030204" pitchFamily="34" charset="0"/>
              </a:rPr>
              <a:t> </a:t>
            </a:r>
            <a:r>
              <a:rPr lang="el-GR" sz="1600" b="0" i="1" dirty="0">
                <a:solidFill>
                  <a:srgbClr val="505050"/>
                </a:solidFill>
                <a:effectLst/>
                <a:latin typeface="Calibri" panose="020F0502020204030204" pitchFamily="34" charset="0"/>
                <a:cs typeface="Calibri" panose="020F0502020204030204" pitchFamily="34" charset="0"/>
                <a:hlinkClick r:id="rId8"/>
              </a:rPr>
              <a:t>εδώ</a:t>
            </a:r>
            <a:r>
              <a:rPr lang="en-GB" sz="1600" b="0" i="1" dirty="0">
                <a:solidFill>
                  <a:srgbClr val="505050"/>
                </a:solidFill>
                <a:effectLst/>
                <a:latin typeface="Calibri" panose="020F0502020204030204" pitchFamily="34" charset="0"/>
                <a:cs typeface="Calibri" panose="020F0502020204030204" pitchFamily="34" charset="0"/>
              </a:rPr>
              <a:t> </a:t>
            </a:r>
            <a:r>
              <a:rPr lang="el-GR" sz="1600" i="1" dirty="0">
                <a:solidFill>
                  <a:srgbClr val="505050"/>
                </a:solidFill>
                <a:latin typeface="Calibri" panose="020F0502020204030204" pitchFamily="34" charset="0"/>
                <a:cs typeface="Calibri" panose="020F0502020204030204" pitchFamily="34" charset="0"/>
              </a:rPr>
              <a:t>για την διερεύνηση της έννοιας της πόλωσης </a:t>
            </a:r>
            <a:endParaRPr lang="en-GB" sz="1600" b="0" i="1" dirty="0">
              <a:solidFill>
                <a:srgbClr val="505050"/>
              </a:solidFill>
              <a:effectLst/>
              <a:latin typeface="Calibri" panose="020F0502020204030204" pitchFamily="34" charset="0"/>
              <a:cs typeface="Calibri" panose="020F0502020204030204" pitchFamily="34" charset="0"/>
            </a:endParaRPr>
          </a:p>
        </p:txBody>
      </p:sp>
      <p:sp>
        <p:nvSpPr>
          <p:cNvPr id="12" name="Pijl: rechts 11">
            <a:extLst>
              <a:ext uri="{FF2B5EF4-FFF2-40B4-BE49-F238E27FC236}">
                <a16:creationId xmlns:a16="http://schemas.microsoft.com/office/drawing/2014/main" id="{8822B1F0-8A55-4B5B-9668-65F60E09E11E}"/>
              </a:ext>
            </a:extLst>
          </p:cNvPr>
          <p:cNvSpPr/>
          <p:nvPr/>
        </p:nvSpPr>
        <p:spPr>
          <a:xfrm flipV="1">
            <a:off x="7772400" y="6154302"/>
            <a:ext cx="304801" cy="79623"/>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0464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200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animBg="1"/>
    </p:bldLst>
  </p:timing>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docProps/app.xml><?xml version="1.0" encoding="utf-8"?>
<Properties xmlns="http://schemas.openxmlformats.org/officeDocument/2006/extended-properties" xmlns:vt="http://schemas.openxmlformats.org/officeDocument/2006/docPropsVTypes">
  <TotalTime>12225</TotalTime>
  <Words>2452</Words>
  <Application>Microsoft Office PowerPoint</Application>
  <PresentationFormat>Προβολή στην οθόνη (4:3)</PresentationFormat>
  <Paragraphs>232</Paragraphs>
  <Slides>22</Slides>
  <Notes>21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2</vt:i4>
      </vt:variant>
      <vt:variant>
        <vt:lpstr>Τίτλοι διαφανειών</vt:lpstr>
      </vt:variant>
      <vt:variant>
        <vt:i4>22</vt:i4>
      </vt:variant>
    </vt:vector>
  </HeadingPairs>
  <TitlesOfParts>
    <vt:vector size="30" baseType="lpstr">
      <vt:lpstr>Arial</vt:lpstr>
      <vt:lpstr>Calibri</vt:lpstr>
      <vt:lpstr>Ink Free</vt:lpstr>
      <vt:lpstr>Open Sans</vt:lpstr>
      <vt:lpstr>OpenSansRegular</vt:lpstr>
      <vt:lpstr>Verdana</vt:lpstr>
      <vt:lpstr>Office Theme</vt:lpstr>
      <vt:lpstr>1_Office Theme</vt:lpstr>
      <vt:lpstr>ARMOUR Ενότητα 1 εξ αποστάσεως εκπαίδευσης (Μέρος 1)</vt:lpstr>
      <vt:lpstr>Το Έργο ARMOUR</vt:lpstr>
      <vt:lpstr>Ενότητα 1 (Μέρος 1)</vt:lpstr>
      <vt:lpstr>1. Εισαγωγή</vt:lpstr>
      <vt:lpstr>1. Εισαγωγή</vt:lpstr>
      <vt:lpstr>2. Ορισμός της ριζοσπαστικοποίησης</vt:lpstr>
      <vt:lpstr>2. Ορισμός της ριζοσπαστικοποίησης</vt:lpstr>
      <vt:lpstr>3. Σχετικές έννοιες (I)</vt:lpstr>
      <vt:lpstr>3. Σχετικές έννοιες (II)</vt:lpstr>
      <vt:lpstr>3. Πόλωση</vt:lpstr>
      <vt:lpstr>4. Διαφορετικές ιδεολογίες (Ι)</vt:lpstr>
      <vt:lpstr>4. Διαφορετικές ιδεολογίες (ΙΙ)</vt:lpstr>
      <vt:lpstr>4. Παραδείγματα θρησκευτικών εξτρεμιστικών ομάδων (ΙΙΙ)</vt:lpstr>
      <vt:lpstr>4. Παραδείγματα δεξιών εξτρεμιστικών ομάδων (IV)</vt:lpstr>
      <vt:lpstr>4. Παραδείγματα αριστερών εξτρεμιστικών ομάδων (V)</vt:lpstr>
      <vt:lpstr>4. Παραδείγματα εθνικών αυτονομιστικών εξτρεμιστικών ομάδων (VI)</vt:lpstr>
      <vt:lpstr>4. Παραδείγματα εξτρεμιστικών ομάδων συγκεκριμένου ζητήματος (VII)</vt:lpstr>
      <vt:lpstr>5. Φάσεις ριζοσπαστικοποίησης (Ι)</vt:lpstr>
      <vt:lpstr>5. Φάσεις ριζοσπαστικοποίησης (ΙΙ)</vt:lpstr>
      <vt:lpstr>6. Πιθανά σημάδια ριζοσπαστικοποίησης</vt:lpstr>
      <vt:lpstr>7. Βασικά μηνύματα που πρέπει να κρατήσετε φεύγοντας </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 Ivan</dc:creator>
  <cp:lastModifiedBy>Anastasios Valvis</cp:lastModifiedBy>
  <cp:revision>1001</cp:revision>
  <dcterms:created xsi:type="dcterms:W3CDTF">2019-11-19T08:31:20Z</dcterms:created>
  <dcterms:modified xsi:type="dcterms:W3CDTF">2021-03-10T15:12:27Z</dcterms:modified>
</cp:coreProperties>
</file>