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0B1"/>
    <a:srgbClr val="0BA7DF"/>
    <a:srgbClr val="26687C"/>
    <a:srgbClr val="EB95A3"/>
    <a:srgbClr val="00679A"/>
    <a:srgbClr val="0996ED"/>
    <a:srgbClr val="F12F95"/>
    <a:srgbClr val="025198"/>
    <a:srgbClr val="084092"/>
    <a:srgbClr val="254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056CD-E48A-445E-80B6-2ADCA8FB1D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5F38D-E3C4-4F30-851C-A7C05338A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26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2FE9C-A388-4AF3-883E-F263149D8481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F6500-7E3F-4999-8C74-183F6B321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6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023" y="1952101"/>
            <a:ext cx="2588320" cy="197356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4933669"/>
            <a:ext cx="3575711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 userDrawn="1"/>
        </p:nvGrpSpPr>
        <p:grpSpPr>
          <a:xfrm>
            <a:off x="3000085" y="4306671"/>
            <a:ext cx="3124199" cy="646331"/>
            <a:chOff x="685800" y="1334621"/>
            <a:chExt cx="3019716" cy="646331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1377318"/>
              <a:ext cx="897246" cy="59816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 userDrawn="1"/>
          </p:nvSpPr>
          <p:spPr>
            <a:xfrm>
              <a:off x="1659245" y="1334621"/>
              <a:ext cx="2046271" cy="646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1200"/>
                </a:spcBef>
                <a:spcAft>
                  <a:spcPts val="1200"/>
                </a:spcAft>
              </a:pPr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This project was funded by the European Union’s Internal Security Fund — Police,  under    Grant   Agreement   No. 823683.</a:t>
              </a:r>
            </a:p>
          </p:txBody>
        </p:sp>
      </p:grpSp>
      <p:cxnSp>
        <p:nvCxnSpPr>
          <p:cNvPr id="14" name="Straight Connector 13"/>
          <p:cNvCxnSpPr/>
          <p:nvPr userDrawn="1"/>
        </p:nvCxnSpPr>
        <p:spPr>
          <a:xfrm>
            <a:off x="3000083" y="4114800"/>
            <a:ext cx="31242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044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852" y="395996"/>
            <a:ext cx="1618196" cy="123385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79441"/>
            <a:ext cx="2133600" cy="365125"/>
          </a:xfrm>
        </p:spPr>
        <p:txBody>
          <a:bodyPr/>
          <a:lstStyle/>
          <a:p>
            <a:r>
              <a:rPr lang="en-US"/>
              <a:t>www.armourproject.eu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9600" y="1752600"/>
            <a:ext cx="7924799" cy="4191000"/>
          </a:xfrm>
        </p:spPr>
        <p:txBody>
          <a:bodyPr>
            <a:noAutofit/>
          </a:bodyPr>
          <a:lstStyle>
            <a:lvl1pPr marL="0" indent="0" algn="ctr" defTabSz="0">
              <a:spcBef>
                <a:spcPts val="0"/>
              </a:spcBef>
              <a:spcAft>
                <a:spcPts val="600"/>
              </a:spcAft>
              <a:buNone/>
              <a:tabLst>
                <a:tab pos="266700" algn="l"/>
              </a:tabLst>
              <a:defRPr sz="2800" baseline="0">
                <a:solidFill>
                  <a:srgbClr val="0770B1"/>
                </a:solidFill>
                <a:latin typeface="+mn-lt"/>
              </a:defRPr>
            </a:lvl1pPr>
          </a:lstStyle>
          <a:p>
            <a:pPr marL="630555" indent="-1257300">
              <a:spcAft>
                <a:spcPts val="0"/>
              </a:spcAft>
              <a:tabLst>
                <a:tab pos="630555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4933669"/>
            <a:ext cx="3575711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10">
            <a:extLst>
              <a:ext uri="{FF2B5EF4-FFF2-40B4-BE49-F238E27FC236}">
                <a16:creationId xmlns:a16="http://schemas.microsoft.com/office/drawing/2014/main" id="{3AA485DB-C684-4337-97BF-1129FA8900D9}"/>
              </a:ext>
            </a:extLst>
          </p:cNvPr>
          <p:cNvGrpSpPr/>
          <p:nvPr userDrawn="1"/>
        </p:nvGrpSpPr>
        <p:grpSpPr>
          <a:xfrm>
            <a:off x="5788356" y="6142598"/>
            <a:ext cx="3124199" cy="646331"/>
            <a:chOff x="685800" y="1334621"/>
            <a:chExt cx="3019716" cy="64633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BC0707E-B376-41A5-B127-D36955E414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1377318"/>
              <a:ext cx="897246" cy="59816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F2C6A5-AD50-4E3D-87B3-05BF3EB325E2}"/>
                </a:ext>
              </a:extLst>
            </p:cNvPr>
            <p:cNvSpPr txBox="1"/>
            <p:nvPr userDrawn="1"/>
          </p:nvSpPr>
          <p:spPr>
            <a:xfrm>
              <a:off x="1659245" y="1334621"/>
              <a:ext cx="2046271" cy="646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l">
                <a:lnSpc>
                  <a:spcPct val="120000"/>
                </a:lnSpc>
                <a:spcBef>
                  <a:spcPts val="1200"/>
                </a:spcBef>
                <a:spcAft>
                  <a:spcPts val="1200"/>
                </a:spcAft>
              </a:pPr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This project was funded by the European Union’s Internal Security Fund — Police,  under    Grant   Agreement   No. 823683.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17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79441"/>
            <a:ext cx="2133600" cy="365125"/>
          </a:xfrm>
        </p:spPr>
        <p:txBody>
          <a:bodyPr/>
          <a:lstStyle/>
          <a:p>
            <a:r>
              <a:rPr lang="en-US"/>
              <a:t>www.armourproject.eu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9600" y="1752600"/>
            <a:ext cx="7924799" cy="4191000"/>
          </a:xfrm>
        </p:spPr>
        <p:txBody>
          <a:bodyPr>
            <a:noAutofit/>
          </a:bodyPr>
          <a:lstStyle>
            <a:lvl1pPr marL="0" indent="0" algn="ctr" defTabSz="0">
              <a:spcBef>
                <a:spcPts val="0"/>
              </a:spcBef>
              <a:spcAft>
                <a:spcPts val="600"/>
              </a:spcAft>
              <a:buNone/>
              <a:tabLst>
                <a:tab pos="266700" algn="l"/>
              </a:tabLst>
              <a:defRPr sz="2800" baseline="0">
                <a:solidFill>
                  <a:srgbClr val="0770B1"/>
                </a:solidFill>
                <a:latin typeface="+mn-lt"/>
              </a:defRPr>
            </a:lvl1pPr>
          </a:lstStyle>
          <a:p>
            <a:pPr marL="630555" indent="-1257300">
              <a:spcAft>
                <a:spcPts val="0"/>
              </a:spcAft>
              <a:tabLst>
                <a:tab pos="630555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4933669"/>
            <a:ext cx="3575711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07B6161-0A79-49F7-9DB0-351459314AA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10" y="120183"/>
            <a:ext cx="1441352" cy="1099017"/>
          </a:xfrm>
          <a:prstGeom prst="rect">
            <a:avLst/>
          </a:prstGeom>
        </p:spPr>
      </p:pic>
      <p:grpSp>
        <p:nvGrpSpPr>
          <p:cNvPr id="15" name="Group 11">
            <a:extLst>
              <a:ext uri="{FF2B5EF4-FFF2-40B4-BE49-F238E27FC236}">
                <a16:creationId xmlns:a16="http://schemas.microsoft.com/office/drawing/2014/main" id="{58E4A72B-4D64-44AF-B2ED-FF2AB54787D8}"/>
              </a:ext>
            </a:extLst>
          </p:cNvPr>
          <p:cNvGrpSpPr/>
          <p:nvPr userDrawn="1"/>
        </p:nvGrpSpPr>
        <p:grpSpPr>
          <a:xfrm>
            <a:off x="2462842" y="346527"/>
            <a:ext cx="3124200" cy="646331"/>
            <a:chOff x="685800" y="1347180"/>
            <a:chExt cx="3124200" cy="646331"/>
          </a:xfrm>
        </p:grpSpPr>
        <p:pic>
          <p:nvPicPr>
            <p:cNvPr id="16" name="Picture 14">
              <a:extLst>
                <a:ext uri="{FF2B5EF4-FFF2-40B4-BE49-F238E27FC236}">
                  <a16:creationId xmlns:a16="http://schemas.microsoft.com/office/drawing/2014/main" id="{5D32007E-E064-425A-A88B-6A0AD2D76D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1377318"/>
              <a:ext cx="897246" cy="598164"/>
            </a:xfrm>
            <a:prstGeom prst="rect">
              <a:avLst/>
            </a:prstGeom>
          </p:spPr>
        </p:pic>
        <p:sp>
          <p:nvSpPr>
            <p:cNvPr id="17" name="TextBox 15">
              <a:extLst>
                <a:ext uri="{FF2B5EF4-FFF2-40B4-BE49-F238E27FC236}">
                  <a16:creationId xmlns:a16="http://schemas.microsoft.com/office/drawing/2014/main" id="{0C97CF13-9AC0-4468-A326-50751EB101CE}"/>
                </a:ext>
              </a:extLst>
            </p:cNvPr>
            <p:cNvSpPr txBox="1"/>
            <p:nvPr userDrawn="1"/>
          </p:nvSpPr>
          <p:spPr>
            <a:xfrm>
              <a:off x="1659246" y="1347180"/>
              <a:ext cx="2150754" cy="646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l">
                <a:lnSpc>
                  <a:spcPct val="120000"/>
                </a:lnSpc>
                <a:spcBef>
                  <a:spcPts val="1200"/>
                </a:spcBef>
                <a:spcAft>
                  <a:spcPts val="1200"/>
                </a:spcAft>
              </a:pPr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This project was funded by the European Union’s Internal Security Fund — Police,  under Grant Agreement No. 823683.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8106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0500" y="1935184"/>
            <a:ext cx="2133600" cy="365125"/>
          </a:xfrm>
        </p:spPr>
        <p:txBody>
          <a:bodyPr/>
          <a:lstStyle/>
          <a:p>
            <a:r>
              <a:rPr lang="en-US"/>
              <a:t>www.armourproject.eu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4933669"/>
            <a:ext cx="3575711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>
            <a:extLst>
              <a:ext uri="{FF2B5EF4-FFF2-40B4-BE49-F238E27FC236}">
                <a16:creationId xmlns:a16="http://schemas.microsoft.com/office/drawing/2014/main" id="{3F33DA5C-A82E-4341-9B4C-01F7E52DD2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299055"/>
            <a:ext cx="2131539" cy="1625276"/>
          </a:xfrm>
          <a:prstGeom prst="rect">
            <a:avLst/>
          </a:prstGeom>
        </p:spPr>
      </p:pic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8315E39C-F6E3-47DF-A303-9A18DD35F7D1}"/>
              </a:ext>
            </a:extLst>
          </p:cNvPr>
          <p:cNvCxnSpPr>
            <a:cxnSpLocks/>
          </p:cNvCxnSpPr>
          <p:nvPr userDrawn="1"/>
        </p:nvCxnSpPr>
        <p:spPr>
          <a:xfrm>
            <a:off x="2819400" y="1925773"/>
            <a:ext cx="35814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1">
            <a:extLst>
              <a:ext uri="{FF2B5EF4-FFF2-40B4-BE49-F238E27FC236}">
                <a16:creationId xmlns:a16="http://schemas.microsoft.com/office/drawing/2014/main" id="{8DDC512F-D481-492D-B1F3-F25C9B241994}"/>
              </a:ext>
            </a:extLst>
          </p:cNvPr>
          <p:cNvGrpSpPr/>
          <p:nvPr userDrawn="1"/>
        </p:nvGrpSpPr>
        <p:grpSpPr>
          <a:xfrm>
            <a:off x="2861813" y="6248400"/>
            <a:ext cx="3420373" cy="398755"/>
            <a:chOff x="955390" y="1465762"/>
            <a:chExt cx="3420373" cy="398755"/>
          </a:xfrm>
        </p:grpSpPr>
        <p:pic>
          <p:nvPicPr>
            <p:cNvPr id="21" name="Picture 14">
              <a:extLst>
                <a:ext uri="{FF2B5EF4-FFF2-40B4-BE49-F238E27FC236}">
                  <a16:creationId xmlns:a16="http://schemas.microsoft.com/office/drawing/2014/main" id="{BF3CBDE2-9796-474A-AB65-8BDDEBD84F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390" y="1465762"/>
              <a:ext cx="598133" cy="398755"/>
            </a:xfrm>
            <a:prstGeom prst="rect">
              <a:avLst/>
            </a:prstGeom>
          </p:spPr>
        </p:pic>
        <p:sp>
          <p:nvSpPr>
            <p:cNvPr id="22" name="TextBox 15">
              <a:extLst>
                <a:ext uri="{FF2B5EF4-FFF2-40B4-BE49-F238E27FC236}">
                  <a16:creationId xmlns:a16="http://schemas.microsoft.com/office/drawing/2014/main" id="{1BA6F751-6234-439A-9198-6D79D71204B9}"/>
                </a:ext>
              </a:extLst>
            </p:cNvPr>
            <p:cNvSpPr txBox="1"/>
            <p:nvPr userDrawn="1"/>
          </p:nvSpPr>
          <p:spPr>
            <a:xfrm>
              <a:off x="1692349" y="1465762"/>
              <a:ext cx="2683414" cy="37798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l">
                <a:lnSpc>
                  <a:spcPct val="120000"/>
                </a:lnSpc>
                <a:spcBef>
                  <a:spcPts val="1200"/>
                </a:spcBef>
                <a:spcAft>
                  <a:spcPts val="1200"/>
                </a:spcAft>
              </a:pPr>
              <a:r>
                <a:rPr lang="en-US" sz="800" dirty="0">
                  <a:solidFill>
                    <a:schemeClr val="bg1">
                      <a:lumMod val="50000"/>
                    </a:schemeClr>
                  </a:solidFill>
                </a:rPr>
                <a:t>This project was funded by the European Union’s Internal Security Fund — Police, under Grant Agreement No. 823683.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2767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2"/>
            <a:ext cx="7772400" cy="1470025"/>
          </a:xfrm>
          <a:noFill/>
          <a:ln>
            <a:solidFill>
              <a:schemeClr val="bg1">
                <a:lumMod val="65000"/>
              </a:schemeClr>
            </a:solidFill>
          </a:ln>
          <a:effectLst/>
        </p:spPr>
        <p:txBody>
          <a:bodyPr>
            <a:normAutofit/>
          </a:bodyPr>
          <a:lstStyle>
            <a:lvl1pPr>
              <a:defRPr lang="en-US" sz="3200" b="1" dirty="0">
                <a:solidFill>
                  <a:srgbClr val="0BA7DF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32227"/>
            <a:ext cx="7772400" cy="1120775"/>
          </a:xfrm>
          <a:solidFill>
            <a:schemeClr val="bg1">
              <a:alpha val="90000"/>
            </a:schemeClr>
          </a:solidFill>
          <a:ln>
            <a:solidFill>
              <a:schemeClr val="bg1">
                <a:lumMod val="65000"/>
              </a:schemeClr>
            </a:solidFill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2"/>
            <a:ext cx="1905000" cy="365125"/>
          </a:xfrm>
          <a:noFill/>
          <a:ln>
            <a:noFill/>
          </a:ln>
        </p:spPr>
        <p:txBody>
          <a:bodyPr/>
          <a:lstStyle>
            <a:lvl1pPr>
              <a:defRPr b="0">
                <a:solidFill>
                  <a:srgbClr val="0770B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</p:spPr>
        <p:txBody>
          <a:bodyPr/>
          <a:lstStyle>
            <a:lvl1pPr>
              <a:defRPr b="0">
                <a:solidFill>
                  <a:srgbClr val="0770B1"/>
                </a:solidFill>
              </a:defRPr>
            </a:lvl1pPr>
          </a:lstStyle>
          <a:p>
            <a:r>
              <a:rPr lang="en-US"/>
              <a:t>www.armourproject.eu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/>
          <a:lstStyle>
            <a:lvl1pPr>
              <a:defRPr b="0">
                <a:solidFill>
                  <a:srgbClr val="0770B1"/>
                </a:solidFill>
              </a:defRPr>
            </a:lvl1pPr>
          </a:lstStyle>
          <a:p>
            <a:fld id="{CB318F78-A315-46C9-8B3F-2431B4397D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120185"/>
            <a:ext cx="1441352" cy="1099017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685800" y="1371602"/>
            <a:ext cx="3124200" cy="646331"/>
            <a:chOff x="685800" y="1347180"/>
            <a:chExt cx="3124200" cy="646331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1377318"/>
              <a:ext cx="897246" cy="598164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 userDrawn="1"/>
          </p:nvSpPr>
          <p:spPr>
            <a:xfrm>
              <a:off x="1659246" y="1347180"/>
              <a:ext cx="2150754" cy="64633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ts val="1200"/>
                </a:spcBef>
                <a:spcAft>
                  <a:spcPts val="1200"/>
                </a:spcAft>
              </a:pPr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This project was funded by the European Union’s Internal Security Fund — Police,  under Grant Agreement No. 823683.</a:t>
              </a:r>
            </a:p>
          </p:txBody>
        </p:sp>
      </p:grpSp>
      <p:cxnSp>
        <p:nvCxnSpPr>
          <p:cNvPr id="17" name="Straight Connector 16"/>
          <p:cNvCxnSpPr/>
          <p:nvPr userDrawn="1"/>
        </p:nvCxnSpPr>
        <p:spPr>
          <a:xfrm>
            <a:off x="685800" y="1295400"/>
            <a:ext cx="31242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D:\Disk D\Work\projects n\Libre\ARMOuR\partners\partner-synyo-877-450x0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930" y="5263201"/>
            <a:ext cx="631914" cy="63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Disk D\Work\projects n\Libre\ARMOuR\partners\partner-uom-879-450x0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337" y="5148287"/>
            <a:ext cx="869427" cy="86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Disk D\Work\projects n\Libre\ARMOuR\partners\rug-web-49-450x0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000" y="5149713"/>
            <a:ext cx="944201" cy="94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Disk D\Work\projects n\Libre\ARMOuR\partners\ministero-della-giustizia-577-450x0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420" y="5250801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Disk D\Work\projects n\Libre\ARMOuR\partners\mnvia-112-450x0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400" y="5181600"/>
            <a:ext cx="791801" cy="79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Disk D\Work\projects n\Libre\ARMOuR\partners\partner-agenfor-878-450x0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348" y="5259888"/>
            <a:ext cx="759912" cy="75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:\Disk D\Work\projects n\Libre\ARMOuR\partners\partner-fundea-875-450x0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6" y="5228124"/>
            <a:ext cx="759912" cy="75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D:\Disk D\Work\projects n\Libre\ARMOuR\partners\partner-kemea-876-450x0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920" y="5228124"/>
            <a:ext cx="759912" cy="75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5054" y="5228126"/>
            <a:ext cx="763117" cy="76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56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1300"/>
            <a:ext cx="1282507" cy="977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685800"/>
          </a:xfrm>
          <a:noFill/>
          <a:effectLst/>
        </p:spPr>
        <p:txBody>
          <a:bodyPr>
            <a:normAutofit/>
          </a:bodyPr>
          <a:lstStyle>
            <a:lvl1pPr algn="l">
              <a:defRPr sz="3200">
                <a:solidFill>
                  <a:srgbClr val="0770B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733799"/>
          </a:xfr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2"/>
            <a:ext cx="1905000" cy="365125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356352"/>
            <a:ext cx="2133600" cy="365125"/>
          </a:xfrm>
          <a:noFill/>
          <a:ln>
            <a:noFill/>
          </a:ln>
        </p:spPr>
        <p:txBody>
          <a:bodyPr/>
          <a:lstStyle/>
          <a:p>
            <a:r>
              <a:rPr lang="en-US"/>
              <a:t>www.armourproject.eu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1905000" cy="365125"/>
          </a:xfrm>
          <a:noFill/>
          <a:ln>
            <a:noFill/>
          </a:ln>
        </p:spPr>
        <p:txBody>
          <a:bodyPr/>
          <a:lstStyle/>
          <a:p>
            <a:fld id="{CB318F78-A315-46C9-8B3F-2431B4397D3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685800" y="2133600"/>
            <a:ext cx="7772400" cy="0"/>
          </a:xfrm>
          <a:prstGeom prst="line">
            <a:avLst/>
          </a:prstGeom>
          <a:ln>
            <a:solidFill>
              <a:srgbClr val="0BA7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36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85800" y="1447800"/>
            <a:ext cx="7772400" cy="4572000"/>
          </a:xfr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2"/>
            <a:ext cx="1905000" cy="365125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356352"/>
            <a:ext cx="2133600" cy="365125"/>
          </a:xfrm>
          <a:noFill/>
          <a:ln>
            <a:noFill/>
          </a:ln>
        </p:spPr>
        <p:txBody>
          <a:bodyPr/>
          <a:lstStyle/>
          <a:p>
            <a:r>
              <a:rPr lang="en-US"/>
              <a:t>www.armourproject.eu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1905000" cy="365125"/>
          </a:xfrm>
          <a:noFill/>
          <a:ln>
            <a:noFill/>
          </a:ln>
        </p:spPr>
        <p:txBody>
          <a:bodyPr/>
          <a:lstStyle/>
          <a:p>
            <a:fld id="{CB318F78-A315-46C9-8B3F-2431B4397D3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1300"/>
            <a:ext cx="1282507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7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www.armourproject.eu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8F78-A315-46C9-8B3F-2431B4397D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85800" y="2286001"/>
            <a:ext cx="3810000" cy="3200401"/>
          </a:xfr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5562600"/>
            <a:ext cx="3810000" cy="457200"/>
          </a:xfrm>
          <a:prstGeom prst="rect">
            <a:avLst/>
          </a:prstGeom>
          <a:solidFill>
            <a:schemeClr val="bg1"/>
          </a:solidFill>
          <a:effectLst/>
        </p:spPr>
        <p:txBody>
          <a:bodyPr anchor="ctr" anchorCtr="0">
            <a:normAutofit/>
          </a:bodyPr>
          <a:lstStyle>
            <a:lvl1pPr marL="0" indent="0">
              <a:buNone/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text</a:t>
            </a:r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4636412" y="2286001"/>
            <a:ext cx="3810000" cy="3200401"/>
          </a:xfr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4636412" y="5562601"/>
            <a:ext cx="3810000" cy="457200"/>
          </a:xfrm>
          <a:prstGeom prst="rect">
            <a:avLst/>
          </a:prstGeom>
          <a:solidFill>
            <a:schemeClr val="bg1"/>
          </a:solidFill>
          <a:effectLst/>
        </p:spPr>
        <p:txBody>
          <a:bodyPr anchor="ctr" anchorCtr="0">
            <a:normAutofit/>
          </a:bodyPr>
          <a:lstStyle>
            <a:lvl1pPr marL="0" indent="0">
              <a:buNone/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text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685800"/>
          </a:xfrm>
          <a:noFill/>
          <a:effectLst/>
        </p:spPr>
        <p:txBody>
          <a:bodyPr>
            <a:normAutofit/>
          </a:bodyPr>
          <a:lstStyle>
            <a:lvl1pPr algn="l">
              <a:defRPr sz="3200">
                <a:solidFill>
                  <a:srgbClr val="0770B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1300"/>
            <a:ext cx="1282507" cy="977900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>
            <a:off x="685800" y="2133600"/>
            <a:ext cx="7772400" cy="0"/>
          </a:xfrm>
          <a:prstGeom prst="line">
            <a:avLst/>
          </a:prstGeom>
          <a:ln>
            <a:solidFill>
              <a:srgbClr val="0BA7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5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05400"/>
            <a:ext cx="7772400" cy="566738"/>
          </a:xfrm>
          <a:noFill/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770B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672138"/>
            <a:ext cx="7772400" cy="500062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www.armourproject.eu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8F78-A315-46C9-8B3F-2431B4397D3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85800" y="1447800"/>
            <a:ext cx="7772400" cy="3581400"/>
          </a:xfr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1300"/>
            <a:ext cx="1282507" cy="9779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685800" y="5648696"/>
            <a:ext cx="7772400" cy="0"/>
          </a:xfrm>
          <a:prstGeom prst="line">
            <a:avLst/>
          </a:prstGeom>
          <a:ln>
            <a:solidFill>
              <a:srgbClr val="0BA7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05400"/>
            <a:ext cx="7772400" cy="566738"/>
          </a:xfrm>
          <a:noFill/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770B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672138"/>
            <a:ext cx="7772400" cy="500062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www.armourproject.eu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8F78-A315-46C9-8B3F-2431B4397D3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Media Placeholder 7"/>
          <p:cNvSpPr>
            <a:spLocks noGrp="1"/>
          </p:cNvSpPr>
          <p:nvPr>
            <p:ph type="media" sz="quarter" idx="14"/>
          </p:nvPr>
        </p:nvSpPr>
        <p:spPr>
          <a:xfrm>
            <a:off x="685800" y="1447800"/>
            <a:ext cx="7772400" cy="3581400"/>
          </a:xfr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1300"/>
            <a:ext cx="1282507" cy="9779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685800" y="5648696"/>
            <a:ext cx="7772400" cy="0"/>
          </a:xfrm>
          <a:prstGeom prst="line">
            <a:avLst/>
          </a:prstGeom>
          <a:ln>
            <a:solidFill>
              <a:srgbClr val="0BA7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12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685800"/>
          </a:xfr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>
            <a:lvl1pPr algn="l">
              <a:defRPr sz="3200">
                <a:solidFill>
                  <a:srgbClr val="0770B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971801"/>
            <a:ext cx="3811588" cy="3154363"/>
          </a:xfr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286000"/>
            <a:ext cx="3813175" cy="639762"/>
          </a:xfrm>
          <a:solidFill>
            <a:schemeClr val="bg1">
              <a:lumMod val="65000"/>
              <a:alpha val="70000"/>
            </a:schemeClr>
          </a:solidFill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86000"/>
            <a:ext cx="3811588" cy="639762"/>
          </a:xfrm>
          <a:solidFill>
            <a:schemeClr val="bg1">
              <a:lumMod val="65000"/>
              <a:alpha val="70000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71801"/>
            <a:ext cx="3813175" cy="3154363"/>
          </a:xfr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www.armourproject.eu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8F78-A315-46C9-8B3F-2431B4397D31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1300"/>
            <a:ext cx="1282507" cy="9779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685800" y="2133600"/>
            <a:ext cx="7772400" cy="0"/>
          </a:xfrm>
          <a:prstGeom prst="line">
            <a:avLst/>
          </a:prstGeom>
          <a:ln>
            <a:solidFill>
              <a:srgbClr val="0BA7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30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2"/>
            <a:ext cx="3575713" cy="192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447800"/>
            <a:ext cx="2779713" cy="1066800"/>
          </a:xfrm>
          <a:noFill/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0770B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4883150" cy="4678363"/>
          </a:xfrm>
          <a:solidFill>
            <a:schemeClr val="bg1">
              <a:alpha val="90000"/>
            </a:schemeClr>
          </a:solidFill>
          <a:effectLst/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2667002"/>
            <a:ext cx="2779713" cy="3459163"/>
          </a:xfrm>
          <a:solidFill>
            <a:schemeClr val="bg1">
              <a:alpha val="90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www.armourproject.eu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8F78-A315-46C9-8B3F-2431B4397D31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1300"/>
            <a:ext cx="1282507" cy="9779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685800" y="2514600"/>
            <a:ext cx="2743200" cy="0"/>
          </a:xfrm>
          <a:prstGeom prst="line">
            <a:avLst/>
          </a:prstGeom>
          <a:ln>
            <a:solidFill>
              <a:srgbClr val="0BA7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54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2"/>
            <a:ext cx="1905000" cy="365125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770B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6352"/>
            <a:ext cx="2133600" cy="365125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rgbClr val="0770B1"/>
                </a:solidFill>
              </a:defRPr>
            </a:lvl1pPr>
          </a:lstStyle>
          <a:p>
            <a:r>
              <a:rPr lang="en-US"/>
              <a:t>www.armourproject.eu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1905000" cy="365125"/>
          </a:xfrm>
          <a:prstGeom prst="rect">
            <a:avLst/>
          </a:prstGeom>
          <a:noFill/>
          <a:ln w="6350"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0770B1"/>
                </a:solidFill>
              </a:defRPr>
            </a:lvl1pPr>
          </a:lstStyle>
          <a:p>
            <a:fld id="{CB318F78-A315-46C9-8B3F-2431B4397D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0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1" r:id="rId10"/>
    <p:sldLayoutId id="2147483672" r:id="rId11"/>
    <p:sldLayoutId id="2147483673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>
            <a:extLst>
              <a:ext uri="{FF2B5EF4-FFF2-40B4-BE49-F238E27FC236}">
                <a16:creationId xmlns:a16="http://schemas.microsoft.com/office/drawing/2014/main" id="{4FA57715-97C9-4E7D-955B-DA416C0DCEA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2212" y="5105400"/>
            <a:ext cx="16795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1981200"/>
            <a:ext cx="2133600" cy="365125"/>
          </a:xfrm>
        </p:spPr>
        <p:txBody>
          <a:bodyPr/>
          <a:lstStyle/>
          <a:p>
            <a:r>
              <a:rPr lang="en-US" dirty="0"/>
              <a:t>www.armourproject.eu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AAC9324-DBCB-4CCD-8570-5A45766CF3F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" y="1219200"/>
            <a:ext cx="7924800" cy="4419600"/>
          </a:xfrm>
        </p:spPr>
        <p:txBody>
          <a:bodyPr>
            <a:noAutofit/>
          </a:bodyPr>
          <a:lstStyle>
            <a:lvl1pPr marL="0" indent="0" algn="ctr" defTabSz="0">
              <a:spcBef>
                <a:spcPts val="0"/>
              </a:spcBef>
              <a:spcAft>
                <a:spcPts val="600"/>
              </a:spcAft>
              <a:buNone/>
              <a:tabLst>
                <a:tab pos="266700" algn="l"/>
              </a:tabLst>
              <a:defRPr sz="2800" baseline="0">
                <a:solidFill>
                  <a:srgbClr val="0770B1"/>
                </a:solidFill>
                <a:latin typeface="+mn-lt"/>
              </a:defRPr>
            </a:lvl1pPr>
          </a:lstStyle>
          <a:p>
            <a:pPr marL="0" indent="0" algn="ctr">
              <a:spcAft>
                <a:spcPts val="0"/>
              </a:spcAft>
              <a:buNone/>
            </a:pPr>
            <a:r>
              <a:rPr lang="en-GB" sz="3600" dirty="0"/>
              <a:t>CERTIFICATE</a:t>
            </a:r>
            <a:br>
              <a:rPr lang="en-GB" sz="2800" dirty="0"/>
            </a:br>
            <a:br>
              <a:rPr lang="en-GB" sz="600" dirty="0"/>
            </a:br>
            <a:endParaRPr lang="en-GB" sz="600" dirty="0"/>
          </a:p>
          <a:p>
            <a:pPr marL="0" indent="0" algn="ctr">
              <a:spcAft>
                <a:spcPts val="0"/>
              </a:spcAft>
              <a:buNone/>
            </a:pPr>
            <a:endParaRPr lang="en-GB" sz="600" dirty="0"/>
          </a:p>
          <a:p>
            <a:pPr marL="0" indent="0" algn="ctr">
              <a:spcAft>
                <a:spcPts val="0"/>
              </a:spcAft>
              <a:buNone/>
            </a:pPr>
            <a:endParaRPr lang="en-GB" sz="600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GB" sz="1800" dirty="0"/>
              <a:t>This is to certify that </a:t>
            </a:r>
            <a:br>
              <a:rPr lang="en-GB" sz="1800" dirty="0"/>
            </a:br>
            <a:br>
              <a:rPr lang="en-GB" sz="800" dirty="0"/>
            </a:br>
            <a:endParaRPr lang="en-GB" sz="800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GB" sz="1800" b="1" dirty="0"/>
              <a:t>Mr./Ms. …</a:t>
            </a:r>
            <a:br>
              <a:rPr lang="en-GB" sz="1800" b="1" dirty="0"/>
            </a:br>
            <a:endParaRPr lang="en-GB" sz="800" dirty="0"/>
          </a:p>
          <a:p>
            <a:pPr marL="0" indent="0" algn="ctr">
              <a:spcAft>
                <a:spcPts val="0"/>
              </a:spcAft>
              <a:buNone/>
            </a:pPr>
            <a:endParaRPr lang="en-GB" sz="800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GB" sz="1800" dirty="0"/>
              <a:t>has successfully attended the</a:t>
            </a:r>
          </a:p>
          <a:p>
            <a:pPr marL="0" indent="0" algn="ctr">
              <a:spcAft>
                <a:spcPts val="0"/>
              </a:spcAft>
              <a:buNone/>
            </a:pPr>
            <a:endParaRPr lang="en-GB" sz="1800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TRAIN THE TRAINERS COURSE, [date/period]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800" dirty="0" err="1">
                <a:effectLst/>
                <a:ea typeface="Times New Roman" panose="02020603050405020304" pitchFamily="18" charset="0"/>
              </a:rPr>
              <a:t>organised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by the </a:t>
            </a:r>
            <a:r>
              <a:rPr lang="en-US" sz="1800">
                <a:effectLst/>
                <a:ea typeface="Times New Roman" panose="02020603050405020304" pitchFamily="18" charset="0"/>
              </a:rPr>
              <a:t>ARMOUR Project – </a:t>
            </a:r>
          </a:p>
          <a:p>
            <a:pPr algn="ctr">
              <a:spcAft>
                <a:spcPts val="0"/>
              </a:spcAft>
            </a:pPr>
            <a:r>
              <a:rPr lang="en-US" sz="1800">
                <a:effectLst/>
                <a:ea typeface="Times New Roman" panose="02020603050405020304" pitchFamily="18" charset="0"/>
              </a:rPr>
              <a:t>’A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Radical Model of Resilience for Young Minds’ (GA. 823683)</a:t>
            </a:r>
          </a:p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80340" algn="l"/>
              </a:tabLst>
            </a:pP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80340" algn="l"/>
              </a:tabLst>
            </a:pP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80340" algn="l"/>
              </a:tabLst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80340" algn="l"/>
              </a:tabLs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Inmaculada Marrero Rocha</a:t>
            </a:r>
          </a:p>
          <a:p>
            <a:pPr algn="ctr">
              <a:spcAft>
                <a:spcPts val="0"/>
              </a:spcAft>
              <a:tabLst>
                <a:tab pos="180340" algn="l"/>
              </a:tabLs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Executive Secretary of the Euro-Arab Foundation for Higher Studies</a:t>
            </a:r>
            <a:endParaRPr lang="en-US" sz="16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6319</TotalTime>
  <Words>68</Words>
  <Application>Microsoft Office PowerPoint</Application>
  <PresentationFormat>Презентация на цял екран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Alexandra Tsvetkova</cp:lastModifiedBy>
  <cp:revision>69</cp:revision>
  <dcterms:created xsi:type="dcterms:W3CDTF">2019-01-04T14:31:26Z</dcterms:created>
  <dcterms:modified xsi:type="dcterms:W3CDTF">2021-03-05T04:38:40Z</dcterms:modified>
</cp:coreProperties>
</file>