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quickStyle9.xml" ContentType="application/vnd.openxmlformats-officedocument.drawingml.diagramStyle+xml"/>
  <Override PartName="/ppt/diagrams/data7.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data8.xml" ContentType="application/vnd.openxmlformats-officedocument.drawingml.diagramData+xml"/>
  <Override PartName="/ppt/diagrams/colors2.xml" ContentType="application/vnd.openxmlformats-officedocument.drawingml.diagramColors+xml"/>
  <Override PartName="/ppt/diagrams/drawing3.xml" ContentType="application/vnd.ms-office.drawingml.diagramDrawing+xml"/>
  <Override PartName="/ppt/diagrams/data3.xml" ContentType="application/vnd.openxmlformats-officedocument.drawingml.diagramData+xml"/>
  <Override PartName="/ppt/diagrams/quickStyle5.xml" ContentType="application/vnd.openxmlformats-officedocument.drawingml.diagramStyle+xml"/>
  <Override PartName="/ppt/diagrams/layout3.xml" ContentType="application/vnd.openxmlformats-officedocument.drawingml.diagramLayout+xml"/>
  <Override PartName="/ppt/diagrams/data9.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data4.xml" ContentType="application/vnd.openxmlformats-officedocument.drawingml.diagramData+xml"/>
  <Override PartName="/ppt/diagrams/quickStyle6.xml" ContentType="application/vnd.openxmlformats-officedocument.drawingml.diagramStyle+xml"/>
  <Override PartName="/ppt/diagrams/layout4.xml" ContentType="application/vnd.openxmlformats-officedocument.drawingml.diagramLayout+xml"/>
  <Override PartName="/ppt/diagrams/colors4.xml" ContentType="application/vnd.openxmlformats-officedocument.drawingml.diagramColors+xml"/>
  <Override PartName="/ppt/diagrams/drawing5.xml" ContentType="application/vnd.ms-office.drawingml.diagramDrawing+xml"/>
  <Override PartName="/ppt/diagrams/data5.xml" ContentType="application/vnd.openxmlformats-officedocument.drawingml.diagramData+xml"/>
  <Override PartName="/ppt/diagrams/quickStyle7.xml" ContentType="application/vnd.openxmlformats-officedocument.drawingml.diagramStyle+xml"/>
  <Override PartName="/ppt/diagrams/layout5.xml" ContentType="application/vnd.openxmlformats-officedocument.drawingml.diagramLayout+xml"/>
  <Override PartName="/ppt/diagrams/colors5.xml" ContentType="application/vnd.openxmlformats-officedocument.drawingml.diagramColors+xml"/>
  <Override PartName="/ppt/diagrams/drawing6.xml" ContentType="application/vnd.ms-office.drawingml.diagramDrawing+xml"/>
  <Override PartName="/ppt/diagrams/data6.xml" ContentType="application/vnd.openxmlformats-officedocument.drawingml.diagramData+xml"/>
  <Override PartName="/ppt/diagrams/quickStyle8.xml" ContentType="application/vnd.openxmlformats-officedocument.drawingml.diagramStyle+xml"/>
  <Override PartName="/ppt/diagrams/layout6.xml" ContentType="application/vnd.openxmlformats-officedocument.drawingml.diagramLayout+xml"/>
  <Override PartName="/ppt/diagrams/colors6.xml" ContentType="application/vnd.openxmlformats-officedocument.drawingml.diagramColors+xml"/>
  <Override PartName="/ppt/diagrams/drawing7.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diagrams/drawing8.xml" ContentType="application/vnd.ms-office.drawingml.diagramDrawing+xml"/>
  <Override PartName="/ppt/diagrams/layout8.xml" ContentType="application/vnd.openxmlformats-officedocument.drawingml.diagramLayout+xml"/>
  <Override PartName="/ppt/diagrams/colors8.xml" ContentType="application/vnd.openxmlformats-officedocument.drawingml.diagramColors+xml"/>
  <Override PartName="/ppt/diagrams/drawing9.xml" ContentType="application/vnd.ms-office.drawingml.diagramDrawing+xml"/>
  <Override PartName="/ppt/diagrams/layout9.xml" ContentType="application/vnd.openxmlformats-officedocument.drawingml.diagramLayout+xml"/>
  <Override PartName="/ppt/diagrams/colors9.xml" ContentType="application/vnd.openxmlformats-officedocument.drawingml.diagramColor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media/image1.png" ContentType="image/png"/>
  <Override PartName="/ppt/media/image2.png" ContentType="image/png"/>
  <Override PartName="/ppt/media/image3.png" ContentType="image/png"/>
  <Override PartName="/ppt/media/image4.png" ContentType="image/png"/>
  <Override PartName="/ppt/media/image21.png" ContentType="image/png"/>
  <Override PartName="/ppt/media/image6.jpeg" ContentType="image/jpeg"/>
  <Override PartName="/ppt/media/image5.png" ContentType="image/png"/>
  <Override PartName="/ppt/media/image7.png" ContentType="image/png"/>
  <Override PartName="/ppt/media/image8.png" ContentType="image/png"/>
  <Override PartName="/ppt/media/image23.jpeg" ContentType="image/jpe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35.jpeg" ContentType="image/jpeg"/>
  <Override PartName="/ppt/media/image16.png" ContentType="image/png"/>
  <Override PartName="/ppt/media/image17.png" ContentType="image/png"/>
  <Override PartName="/ppt/media/image24.jpeg" ContentType="image/jpeg"/>
  <Override PartName="/ppt/media/image18.png" ContentType="image/png"/>
  <Override PartName="/ppt/media/image19.png" ContentType="image/png"/>
  <Override PartName="/ppt/media/image20.png" ContentType="image/png"/>
  <Override PartName="/ppt/media/image22.jpeg" ContentType="image/jpeg"/>
  <Override PartName="/ppt/media/image25.png" ContentType="image/png"/>
  <Override PartName="/ppt/media/image36.jpeg" ContentType="image/jpeg"/>
  <Override PartName="/ppt/media/image26.jpeg" ContentType="image/jpe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48.jpeg" ContentType="image/jpeg"/>
  <Override PartName="/ppt/media/image34.png" ContentType="image/png"/>
  <Override PartName="/ppt/media/image37.jpeg" ContentType="image/jpe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9.png" ContentType="image/png"/>
  <Override PartName="/ppt/media/image50.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comments/comment7.xml" ContentType="application/vnd.openxmlformats-officedocument.presentationml.comments+xml"/>
  <Override PartName="/ppt/comments/comment9.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commentAuthors.xml" ContentType="application/vnd.openxmlformats-officedocument.presentationml.commentAuthor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p:notesSz cx="6858000" cy="9144000"/>
</p:presentation>
</file>

<file path=ppt/commentAuthors.xml><?xml version="1.0" encoding="utf-8"?>
<p:cmAuthorLst xmlns:p="http://schemas.openxmlformats.org/presentationml/2006/main">
  <p:cmAuthor id="0" name="" initials="" lastIdx="2"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commentAuthors" Target="commentAuthors.xml"/>
</Relationships>
</file>

<file path=ppt/comments/comment7.xml><?xml version="1.0" encoding="utf-8"?>
<p:cmLst xmlns:p="http://schemas.openxmlformats.org/presentationml/2006/main">
  <p:cm authorId="0" dt="2022-05-24T10:42:43.000000000" idx="1">
    <p:pos x="0" y="0"/>
    <p:text>The blue boxes do not appear on the right (maybe because of the format?), but they were appearing in the previous version</p:text>
  </p:cm>
</p:cmLst>
</file>

<file path=ppt/comments/comment9.xml><?xml version="1.0" encoding="utf-8"?>
<p:cmLst xmlns:p="http://schemas.openxmlformats.org/presentationml/2006/main">
  <p:cm authorId="0" dt="2022-05-24T10:44:23.000000000" idx="2">
    <p:pos x="0" y="0"/>
    <p:text>The purple boxes under “concepts” are missing</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t>7 ateliers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t>Renforcement des capacités individuelles</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t>Laboratoire de coaching et de parentalité</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t>Pensée critique</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t>Renforcement des capacités communautaires</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t>Intervention de l’État</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t>Gestion de la colère</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CA" dirty="0"/>
            <a:t>Discours</a:t>
          </a:r>
          <a:r>
            <a:rPr dirty="0"/>
            <a:t> et </a:t>
          </a:r>
          <a:r>
            <a:rPr dirty="0" err="1"/>
            <a:t>identité</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t>Débat et simulation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t>Gestion des conflits</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t>Réponse proportionnée de l'État</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GB"/>
        </a:p>
      </dgm:t>
    </dgm:pt>
    <dgm:pt modelId="{88162612-1B1E-46E5-AAFE-EA9542A0E4DD}">
      <dgm:prSet phldrT="[Tekst]" custT="1"/>
      <dgm:spPr/>
      <dgm:t>
        <a:bodyPr/>
        <a:lstStyle/>
        <a:p>
          <a:pPr>
            <a:defRPr sz="3200"/>
          </a:pPr>
          <a:r>
            <a:rPr dirty="0" err="1"/>
            <a:t>Déclencheurs</a:t>
          </a:r>
          <a:r>
            <a:rPr dirty="0"/>
            <a:t> </a:t>
          </a:r>
          <a:r>
            <a:rPr lang="fr-CA" dirty="0"/>
            <a:t>   de la </a:t>
          </a:r>
          <a:endParaRPr dirty="0"/>
        </a:p>
        <a:p>
          <a:pPr>
            <a:defRPr sz="3200"/>
          </a:pPr>
          <a:r>
            <a:rPr dirty="0" err="1"/>
            <a:t>Radicalisation</a:t>
          </a:r>
          <a:endParaRPr dirty="0"/>
        </a:p>
      </dgm:t>
    </dgm:pt>
    <dgm:pt modelId="{0FEBD652-D631-44B7-B020-656AA8BB8902}" type="parTrans" cxnId="{1984FAEB-70AE-4BAD-AD87-70BD256D86D4}">
      <dgm:prSet/>
      <dgm:spPr/>
      <dgm:t>
        <a:bodyPr/>
        <a:lstStyle/>
        <a:p>
          <a:endParaRPr lang="en-GB"/>
        </a:p>
      </dgm:t>
    </dgm:pt>
    <dgm:pt modelId="{0B6D78A5-9C00-4844-90A6-3A38D98113D4}" type="sibTrans" cxnId="{1984FAEB-70AE-4BAD-AD87-70BD256D86D4}">
      <dgm:prSet/>
      <dgm:spPr/>
      <dgm:t>
        <a:bodyPr/>
        <a:lstStyle/>
        <a:p>
          <a:endParaRPr lang="en-GB"/>
        </a:p>
      </dgm:t>
    </dgm:pt>
    <dgm:pt modelId="{1E3B7E0B-230F-4AE1-AE3D-28113F23058D}">
      <dgm:prSet phldrT="[Tekst]" custT="1"/>
      <dgm:spPr/>
      <dgm:t>
        <a:bodyPr/>
        <a:lstStyle/>
        <a:p>
          <a:pPr>
            <a:defRPr sz="1800">
              <a:effectLst/>
              <a:latin typeface="Calibri" panose="020F0502020204030204" pitchFamily="34" charset="0"/>
              <a:ea typeface="Calibri" panose="020F0502020204030204" pitchFamily="34" charset="0"/>
              <a:cs typeface="Times New Roman" panose="02020603050405020304" pitchFamily="18" charset="0"/>
            </a:defRPr>
          </a:pPr>
          <a:r>
            <a:t>recherche de son identité</a:t>
          </a:r>
          <a:endParaRPr lang="en-GB" sz="1800" dirty="0"/>
        </a:p>
      </dgm:t>
    </dgm:pt>
    <dgm:pt modelId="{105139FF-8B03-425D-9B9C-6C9D44CE0F74}" type="parTrans" cxnId="{0FBA629F-7A0A-4938-8103-DE6124F8572E}">
      <dgm:prSet/>
      <dgm:spPr/>
      <dgm:t>
        <a:bodyPr/>
        <a:lstStyle/>
        <a:p>
          <a:endParaRPr lang="en-GB"/>
        </a:p>
      </dgm:t>
    </dgm:pt>
    <dgm:pt modelId="{9696EC50-F4CB-44A9-BE8E-51DA8A9C44F0}" type="sibTrans" cxnId="{0FBA629F-7A0A-4938-8103-DE6124F8572E}">
      <dgm:prSet/>
      <dgm:spPr/>
      <dgm:t>
        <a:bodyPr/>
        <a:lstStyle/>
        <a:p>
          <a:endParaRPr lang="en-GB"/>
        </a:p>
      </dgm:t>
    </dgm:pt>
    <dgm:pt modelId="{01E8EB0F-9658-4FBA-A941-0EA679CC3F65}">
      <dgm:prSet phldrT="[Tekst]" custT="1"/>
      <dgm:spPr/>
      <dgm:t>
        <a:bodyPr/>
        <a:lstStyle/>
        <a:p>
          <a:pPr>
            <a:lnSpc>
              <a:spcPct val="100000"/>
            </a:lnSpc>
            <a:defRPr>
              <a:effectLst/>
              <a:latin typeface="Calibri" panose="020F0502020204030204" pitchFamily="34" charset="0"/>
              <a:ea typeface="Calibri" panose="020F0502020204030204" pitchFamily="34" charset="0"/>
              <a:cs typeface="Times New Roman" panose="02020603050405020304" pitchFamily="18" charset="0"/>
            </a:defRPr>
          </a:pPr>
          <a:r>
            <a:rPr sz="1800" dirty="0" err="1"/>
            <a:t>épanouissement</a:t>
          </a:r>
          <a:r>
            <a:rPr sz="1900" dirty="0"/>
            <a:t> </a:t>
          </a:r>
          <a:endParaRPr lang="fr-CA" sz="1900" dirty="0"/>
        </a:p>
        <a:p>
          <a:pPr>
            <a:lnSpc>
              <a:spcPct val="90000"/>
            </a:lnSpc>
            <a:defRPr>
              <a:effectLst/>
              <a:latin typeface="Calibri" panose="020F0502020204030204" pitchFamily="34" charset="0"/>
              <a:ea typeface="Calibri" panose="020F0502020204030204" pitchFamily="34" charset="0"/>
              <a:cs typeface="Times New Roman" panose="02020603050405020304" pitchFamily="18" charset="0"/>
            </a:defRPr>
          </a:pPr>
          <a:r>
            <a:rPr sz="1900" dirty="0"/>
            <a:t>personnel </a:t>
          </a:r>
          <a:endParaRPr lang="en-GB" sz="1900" dirty="0"/>
        </a:p>
      </dgm:t>
    </dgm:pt>
    <dgm:pt modelId="{9DD6DEDB-AC4A-4306-A1D7-8469D7DE61E7}" type="parTrans" cxnId="{383E9117-BB43-47EA-97A3-06AE079AB09E}">
      <dgm:prSet/>
      <dgm:spPr/>
      <dgm:t>
        <a:bodyPr/>
        <a:lstStyle/>
        <a:p>
          <a:endParaRPr lang="en-GB"/>
        </a:p>
      </dgm:t>
    </dgm:pt>
    <dgm:pt modelId="{C8503BA7-3F39-4377-AE53-4F3BC29D7F61}" type="sibTrans" cxnId="{383E9117-BB43-47EA-97A3-06AE079AB09E}">
      <dgm:prSet/>
      <dgm:spPr/>
      <dgm:t>
        <a:bodyPr/>
        <a:lstStyle/>
        <a:p>
          <a:endParaRPr lang="en-GB"/>
        </a:p>
      </dgm:t>
    </dgm:pt>
    <dgm:pt modelId="{044B7FFF-855E-4D75-B136-CE828AF8B19D}">
      <dgm:prSet phldrT="[Tekst]" custT="1"/>
      <dgm:spPr/>
      <dgm:t>
        <a:bodyPr/>
        <a:lstStyle/>
        <a:p>
          <a:pPr>
            <a:defRPr sz="1800">
              <a:effectLst/>
              <a:latin typeface="Calibri" panose="020F0502020204030204" pitchFamily="34" charset="0"/>
              <a:ea typeface="Calibri" panose="020F0502020204030204" pitchFamily="34" charset="0"/>
              <a:cs typeface="Times New Roman" panose="02020603050405020304" pitchFamily="18" charset="0"/>
            </a:defRPr>
          </a:pPr>
          <a:r>
            <a:t>manque d'estime de soi </a:t>
          </a:r>
          <a:endParaRPr lang="en-GB" sz="1800" dirty="0"/>
        </a:p>
      </dgm:t>
    </dgm:pt>
    <dgm:pt modelId="{6FC990A5-46D1-4191-B006-1F1F8B2E088F}" type="parTrans" cxnId="{2E935892-AFD8-454E-9DC5-45F2953C5C0A}">
      <dgm:prSet/>
      <dgm:spPr/>
      <dgm:t>
        <a:bodyPr/>
        <a:lstStyle/>
        <a:p>
          <a:endParaRPr lang="en-GB"/>
        </a:p>
      </dgm:t>
    </dgm:pt>
    <dgm:pt modelId="{EF20D5BB-57D4-41E2-AD04-727058CBA479}" type="sibTrans" cxnId="{2E935892-AFD8-454E-9DC5-45F2953C5C0A}">
      <dgm:prSet/>
      <dgm:spPr/>
      <dgm:t>
        <a:bodyPr/>
        <a:lstStyle/>
        <a:p>
          <a:endParaRPr lang="en-GB"/>
        </a:p>
      </dgm:t>
    </dgm:pt>
    <dgm:pt modelId="{EA63BF97-BAAE-459F-BCF7-946B308353ED}">
      <dgm:prSet custT="1"/>
      <dgm:spPr/>
      <dgm:t>
        <a:bodyPr/>
        <a:lstStyle/>
        <a:p>
          <a:pPr>
            <a:defRPr sz="1800">
              <a:effectLst/>
              <a:latin typeface="Calibri" panose="020F0502020204030204" pitchFamily="34" charset="0"/>
              <a:ea typeface="Calibri" panose="020F0502020204030204" pitchFamily="34" charset="0"/>
              <a:cs typeface="Times New Roman" panose="02020603050405020304" pitchFamily="18" charset="0"/>
            </a:defRPr>
          </a:pPr>
          <a:r>
            <a:rPr lang="fr-CA" dirty="0"/>
            <a:t>Sentiment de </a:t>
          </a:r>
          <a:r>
            <a:rPr dirty="0"/>
            <a:t>frustration et</a:t>
          </a:r>
          <a:r>
            <a:rPr lang="fr-CA" dirty="0"/>
            <a:t> d’</a:t>
          </a:r>
          <a:r>
            <a:rPr dirty="0"/>
            <a:t> </a:t>
          </a:r>
          <a:r>
            <a:rPr dirty="0" err="1"/>
            <a:t>insulte</a:t>
          </a:r>
          <a:r>
            <a:rPr dirty="0"/>
            <a:t> </a:t>
          </a:r>
          <a:endParaRPr lang="en-GB" sz="1800" dirty="0"/>
        </a:p>
      </dgm:t>
    </dgm:pt>
    <dgm:pt modelId="{781B4CE3-7BEF-4CCB-84F9-48101ACA3D7E}" type="parTrans" cxnId="{55887BA1-686D-4893-956C-A92358DB3B64}">
      <dgm:prSet/>
      <dgm:spPr/>
      <dgm:t>
        <a:bodyPr/>
        <a:lstStyle/>
        <a:p>
          <a:endParaRPr lang="en-GB"/>
        </a:p>
      </dgm:t>
    </dgm:pt>
    <dgm:pt modelId="{829FCC57-428C-4A56-8B7A-049A48FA0EB4}" type="sibTrans" cxnId="{55887BA1-686D-4893-956C-A92358DB3B64}">
      <dgm:prSet/>
      <dgm:spPr/>
      <dgm:t>
        <a:bodyPr/>
        <a:lstStyle/>
        <a:p>
          <a:endParaRPr lang="en-GB"/>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220271">
        <dgm:presLayoutVars>
          <dgm:chPref val="3"/>
        </dgm:presLayoutVars>
      </dgm:prSet>
      <dgm:spPr/>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pt>
    <dgm:pt modelId="{1924DF0A-9C99-4CA9-9981-5BAEC71A7D7F}" type="pres">
      <dgm:prSet presAssocID="{105139FF-8B03-425D-9B9C-6C9D44CE0F74}" presName="connTx" presStyleLbl="parChTrans1D2" presStyleIdx="0" presStyleCnt="4"/>
      <dgm:spPr/>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dgm:presLayoutVars>
          <dgm:chPref val="3"/>
        </dgm:presLayoutVars>
      </dgm:prSet>
      <dgm:spPr/>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pt>
    <dgm:pt modelId="{574942EC-CCAD-4B86-BDE6-5164CB71D425}" type="pres">
      <dgm:prSet presAssocID="{9DD6DEDB-AC4A-4306-A1D7-8469D7DE61E7}" presName="connTx" presStyleLbl="parChTrans1D2" presStyleIdx="1" presStyleCnt="4"/>
      <dgm:spPr/>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dgm:presLayoutVars>
          <dgm:chPref val="3"/>
        </dgm:presLayoutVars>
      </dgm:prSet>
      <dgm:spPr/>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pt>
    <dgm:pt modelId="{BFDBF9FF-2C33-43C4-870F-BB96A28A708A}" type="pres">
      <dgm:prSet presAssocID="{6FC990A5-46D1-4191-B006-1F1F8B2E088F}" presName="connTx" presStyleLbl="parChTrans1D2" presStyleIdx="2" presStyleCnt="4"/>
      <dgm:spPr/>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dgm:presLayoutVars>
          <dgm:chPref val="3"/>
        </dgm:presLayoutVars>
      </dgm:prSet>
      <dgm:spPr/>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pt>
    <dgm:pt modelId="{ABCC6044-F8CD-4D76-94E6-0A6651CC5AA9}" type="pres">
      <dgm:prSet presAssocID="{781B4CE3-7BEF-4CCB-84F9-48101ACA3D7E}" presName="connTx" presStyleLbl="parChTrans1D2" presStyleIdx="3" presStyleCnt="4"/>
      <dgm:spPr/>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custScaleX="107579">
        <dgm:presLayoutVars>
          <dgm:chPref val="3"/>
        </dgm:presLayoutVars>
      </dgm:prSet>
      <dgm:spPr/>
    </dgm:pt>
    <dgm:pt modelId="{61A3ECE2-3072-4CA2-A306-0D4255D3A41F}" type="pres">
      <dgm:prSet presAssocID="{EA63BF97-BAAE-459F-BCF7-946B308353ED}" presName="level3hierChild" presStyleCnt="0"/>
      <dgm:spPr/>
    </dgm:pt>
  </dgm:ptLst>
  <dgm:cxnLst>
    <dgm:cxn modelId="{383E9117-BB43-47EA-97A3-06AE079AB09E}" srcId="{88162612-1B1E-46E5-AAFE-EA9542A0E4DD}" destId="{01E8EB0F-9658-4FBA-A941-0EA679CC3F65}" srcOrd="1" destOrd="0" parTransId="{9DD6DEDB-AC4A-4306-A1D7-8469D7DE61E7}" sibTransId="{C8503BA7-3F39-4377-AE53-4F3BC29D7F61}"/>
    <dgm:cxn modelId="{0F6E601E-1042-4027-AA46-1D9898679E58}" type="presOf" srcId="{105139FF-8B03-425D-9B9C-6C9D44CE0F74}" destId="{1924DF0A-9C99-4CA9-9981-5BAEC71A7D7F}" srcOrd="1"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8280DF5B-4617-48E4-B3A7-6F5D7C5B50AE}" type="presOf" srcId="{781B4CE3-7BEF-4CCB-84F9-48101ACA3D7E}" destId="{80123C81-CB6F-4E92-ABAD-1E5110DFFADB}" srcOrd="0" destOrd="0" presId="urn:microsoft.com/office/officeart/2008/layout/HorizontalMultiLevelHierarchy"/>
    <dgm:cxn modelId="{3DA30A5A-49DB-49A3-B0EE-8305C5FF2000}" type="presOf" srcId="{044B7FFF-855E-4D75-B136-CE828AF8B19D}" destId="{144BEF06-41C9-492E-B409-4881CE0C743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0FBA629F-7A0A-4938-8103-DE6124F8572E}" srcId="{88162612-1B1E-46E5-AAFE-EA9542A0E4DD}" destId="{1E3B7E0B-230F-4AE1-AE3D-28113F23058D}" srcOrd="0" destOrd="0" parTransId="{105139FF-8B03-425D-9B9C-6C9D44CE0F74}" sibTransId="{9696EC50-F4CB-44A9-BE8E-51DA8A9C44F0}"/>
    <dgm:cxn modelId="{55887BA1-686D-4893-956C-A92358DB3B64}" srcId="{88162612-1B1E-46E5-AAFE-EA9542A0E4DD}" destId="{EA63BF97-BAAE-459F-BCF7-946B308353ED}" srcOrd="3" destOrd="0" parTransId="{781B4CE3-7BEF-4CCB-84F9-48101ACA3D7E}" sibTransId="{829FCC57-428C-4A56-8B7A-049A48FA0EB4}"/>
    <dgm:cxn modelId="{769B7FA8-DA97-4D9D-B0C1-32388573B063}" type="presOf" srcId="{6FC990A5-46D1-4191-B006-1F1F8B2E088F}" destId="{618F6E6D-27F8-45FC-B548-0E35EC7FE99E}" srcOrd="0"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85E4CCCC-2944-4A7E-8FBA-446C4B0B1938}" type="presOf" srcId="{9DD6DEDB-AC4A-4306-A1D7-8469D7DE61E7}" destId="{730842CC-27E0-48C0-8B83-D43F3A436C2F}" srcOrd="0" destOrd="0" presId="urn:microsoft.com/office/officeart/2008/layout/HorizontalMultiLevelHierarchy"/>
    <dgm:cxn modelId="{AA5F66D1-475D-4187-9306-68697C94403E}" type="presOf" srcId="{6FC990A5-46D1-4191-B006-1F1F8B2E088F}" destId="{BFDBF9FF-2C33-43C4-870F-BB96A28A708A}" srcOrd="1"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6AA03BF2-8390-4DA3-800F-8D2C23B9FA69}" type="presOf" srcId="{AA2DEA6B-3082-4A10-8FE6-4275B406ACA5}" destId="{C60D6687-69DF-49E0-A75E-E4E618285343}" srcOrd="0" destOrd="0" presId="urn:microsoft.com/office/officeart/2008/layout/HorizontalMultiLevelHierarchy"/>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t>Comprendre la radicalisation en général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t>Relation entre la radicalisation et un sujet spécifique </a:t>
          </a:r>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dirty="0" err="1"/>
            <a:t>Sujet</a:t>
          </a:r>
          <a:r>
            <a:rPr dirty="0"/>
            <a:t> </a:t>
          </a:r>
          <a:r>
            <a:rPr dirty="0" err="1"/>
            <a:t>spécifique</a:t>
          </a:r>
          <a:r>
            <a:rPr dirty="0"/>
            <a:t> à </a:t>
          </a:r>
          <a:r>
            <a:rPr lang="fr-CA" dirty="0"/>
            <a:t>clarifier</a:t>
          </a:r>
          <a:endParaRPr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t>Exercices</a:t>
          </a:r>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pPr>
            <a:defRPr sz="1200" b="1"/>
          </a:pPr>
          <a:r>
            <a:t>Coaching et parentalité</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pPr>
            <a:defRPr sz="1200" b="1"/>
          </a:pPr>
          <a:r>
            <a:t>Pensée critique</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pPr>
            <a:defRPr sz="1200" b="1"/>
          </a:pPr>
          <a:r>
            <a:t>Gestion de la colère</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pPr>
            <a:defRPr sz="1200" b="1"/>
          </a:pPr>
          <a:r>
            <a:t>Discours et identité</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pPr>
            <a:defRPr sz="1200" b="1"/>
          </a:pPr>
          <a:r>
            <a:rPr sz="1100" dirty="0"/>
            <a:t>Simulation</a:t>
          </a:r>
          <a:r>
            <a:rPr sz="3600" dirty="0"/>
            <a:t> </a:t>
          </a:r>
          <a:r>
            <a:rPr sz="1400" dirty="0"/>
            <a:t>et discussion</a:t>
          </a:r>
          <a:endParaRPr sz="3600"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pPr>
            <a:defRPr sz="1200" b="1"/>
          </a:pPr>
          <a:r>
            <a:t>Gestion des conflits</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pPr>
            <a:defRPr sz="1200" b="1"/>
          </a:pPr>
          <a:r>
            <a:t>Réponse proportionnée de l'État</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bg-BG"/>
        </a:p>
      </dgm:t>
    </dgm:pt>
    <dgm:pt modelId="{1E7BEF81-54C1-4488-88EC-495D602CEA3E}">
      <dgm:prSet phldrT="[Текст]" custT="1"/>
      <dgm:spPr/>
      <dgm:t>
        <a:bodyPr/>
        <a:lstStyle/>
        <a:p>
          <a:pPr>
            <a:defRPr sz="1200" b="1"/>
          </a:pPr>
          <a:r>
            <a:t>Comprendre le sujet</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pPr>
            <a:defRPr sz="1200" b="1"/>
          </a:pPr>
          <a:r>
            <a:t>Repérer les problèmes</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08BBFFB1-A383-4BBB-A0A8-B48F93F05648}">
      <dgm:prSet phldrT="[Текст]" custT="1"/>
      <dgm:spPr/>
      <dgm:t>
        <a:bodyPr/>
        <a:lstStyle/>
        <a:p>
          <a:pPr>
            <a:defRPr sz="1200" b="1"/>
          </a:pPr>
          <a:r>
            <a:t>Résoudre des problèmes</a:t>
          </a:r>
          <a:endParaRPr lang="bg-BG" sz="1200" b="1" dirty="0"/>
        </a:p>
      </dgm:t>
    </dgm:pt>
    <dgm:pt modelId="{AD367D12-0A04-467C-9DAD-3B0B15464FAC}" type="parTrans" cxnId="{A7D8C306-C043-46F9-815E-4F835470EC83}">
      <dgm:prSet/>
      <dgm:spPr/>
      <dgm:t>
        <a:bodyPr/>
        <a:lstStyle/>
        <a:p>
          <a:endParaRPr lang="bg-BG"/>
        </a:p>
      </dgm:t>
    </dgm:pt>
    <dgm:pt modelId="{979A3E0C-2DEE-416B-B7DA-1D3EB3177D19}" type="sibTrans" cxnId="{A7D8C306-C043-46F9-815E-4F835470EC83}">
      <dgm:prSet/>
      <dgm:spPr/>
      <dgm:t>
        <a:bodyPr/>
        <a:lstStyle/>
        <a:p>
          <a:endParaRPr lang="bg-BG"/>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3">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3">
        <dgm:presLayoutVars>
          <dgm:chMax val="0"/>
          <dgm:bulletEnabled val="1"/>
        </dgm:presLayoutVars>
      </dgm:prSet>
      <dgm:spPr/>
    </dgm:pt>
    <dgm:pt modelId="{5D5B503D-C480-4890-8620-EB99A511DB2A}" type="pres">
      <dgm:prSet presAssocID="{5FC6A3CA-B868-4220-9808-C61487E71F6D}" presName="spacer" presStyleCnt="0"/>
      <dgm:spPr/>
    </dgm:pt>
    <dgm:pt modelId="{57F5FDD5-3E02-465D-B2A3-C0B44BD34A53}" type="pres">
      <dgm:prSet presAssocID="{08BBFFB1-A383-4BBB-A0A8-B48F93F05648}" presName="parentText" presStyleLbl="node1" presStyleIdx="2" presStyleCnt="3">
        <dgm:presLayoutVars>
          <dgm:chMax val="0"/>
          <dgm:bulletEnabled val="1"/>
        </dgm:presLayoutVars>
      </dgm:prSet>
      <dgm:spPr/>
    </dgm:pt>
  </dgm:ptLst>
  <dgm:cxnLst>
    <dgm:cxn modelId="{514C9E02-45F6-47B5-9B19-F1F90F338403}" type="presOf" srcId="{08BBFFB1-A383-4BBB-A0A8-B48F93F05648}" destId="{57F5FDD5-3E02-465D-B2A3-C0B44BD34A53}" srcOrd="0" destOrd="0" presId="urn:microsoft.com/office/officeart/2005/8/layout/vList2"/>
    <dgm:cxn modelId="{A7D8C306-C043-46F9-815E-4F835470EC83}" srcId="{6193A8FA-7F14-453B-8AE8-5272C5195B30}" destId="{08BBFFB1-A383-4BBB-A0A8-B48F93F05648}" srcOrd="2" destOrd="0" parTransId="{AD367D12-0A04-467C-9DAD-3B0B15464FAC}" sibTransId="{979A3E0C-2DEE-416B-B7DA-1D3EB3177D19}"/>
    <dgm:cxn modelId="{E717B826-3FF8-4A84-BA79-880CB92EDC75}" type="presOf" srcId="{6193A8FA-7F14-453B-8AE8-5272C5195B30}" destId="{0DFCE710-C445-457E-8E0A-7A9AAFB00C31}"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C96806A0-D9CE-4505-8919-DE8FA1E89C51}" type="presParOf" srcId="{0DFCE710-C445-457E-8E0A-7A9AAFB00C31}" destId="{5D5B503D-C480-4890-8620-EB99A511DB2A}" srcOrd="3" destOrd="0" presId="urn:microsoft.com/office/officeart/2005/8/layout/vList2"/>
    <dgm:cxn modelId="{0687F2AB-AA8E-452A-B91F-EAD348AB39D0}" type="presParOf" srcId="{0DFCE710-C445-457E-8E0A-7A9AAFB00C31}" destId="{57F5FDD5-3E02-465D-B2A3-C0B44BD34A53}"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fr-CA" dirty="0"/>
            <a:t>Sujet</a:t>
          </a:r>
          <a:r>
            <a:rPr dirty="0"/>
            <a:t> unique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t>Religieux</a:t>
          </a:r>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t>Extrême droite</a:t>
          </a:r>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t>Extrême gauche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t>Séparatiste national</a:t>
          </a:r>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t>Sensibilité</a:t>
          </a:r>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t>Exploration</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t>Adhésion</a:t>
          </a:r>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t>Action</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pPr>
            <a:defRPr sz="2000"/>
          </a:pPr>
          <a:r>
            <a:rPr dirty="0" err="1"/>
            <a:t>Radicalisation</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sz="2000"/>
          </a:pPr>
          <a:r>
            <a:rPr sz="1800" dirty="0"/>
            <a:t>Politique</a:t>
          </a:r>
          <a:endParaRPr sz="360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pPr>
            <a:defRPr sz="2000"/>
          </a:pPr>
          <a:r>
            <a:rPr sz="1800" dirty="0" err="1"/>
            <a:t>Sociologique</a:t>
          </a:r>
          <a:endParaRPr sz="180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pPr>
            <a:defRPr sz="2000"/>
          </a:pPr>
          <a:r>
            <a:rPr sz="1800" dirty="0" err="1"/>
            <a:t>psychologique</a:t>
          </a:r>
          <a:endParaRPr sz="360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pPr>
            <a:defRPr sz="2000"/>
          </a:pPr>
          <a:r>
            <a:rPr sz="1800" dirty="0" err="1"/>
            <a:t>Économique</a:t>
          </a:r>
          <a:endParaRPr sz="360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34831"/>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185CA5-6731-4540-9B12-458244B9C35C}" type="doc">
      <dgm:prSet loTypeId="urn:microsoft.com/office/officeart/2005/8/layout/cycle2" loCatId="cycle" qsTypeId="urn:microsoft.com/office/officeart/2005/8/quickstyle/simple2" qsCatId="simple" csTypeId="urn:microsoft.com/office/officeart/2005/8/colors/colorful1" csCatId="colorful" phldr="1"/>
      <dgm:spPr/>
      <dgm:t>
        <a:bodyPr/>
        <a:lstStyle/>
        <a:p>
          <a:endParaRPr lang="bg-BG"/>
        </a:p>
      </dgm:t>
    </dgm:pt>
    <dgm:pt modelId="{329E33FA-A64F-4721-A9C6-897FCC85F968}">
      <dgm:prSet phldrT="[Текст]"/>
      <dgm:spPr/>
      <dgm:t>
        <a:bodyPr/>
        <a:lstStyle/>
        <a:p>
          <a:r>
            <a:t>Poussée</a:t>
          </a:r>
          <a:endParaRPr lang="bg-BG" dirty="0"/>
        </a:p>
      </dgm:t>
    </dgm:pt>
    <dgm:pt modelId="{58F9F0B2-FF38-4804-9D79-D8462E354A13}" type="parTrans" cxnId="{70CFC7B1-8D62-4F2B-8172-3C0B9B60E0B9}">
      <dgm:prSet/>
      <dgm:spPr/>
      <dgm:t>
        <a:bodyPr/>
        <a:lstStyle/>
        <a:p>
          <a:endParaRPr lang="bg-BG"/>
        </a:p>
      </dgm:t>
    </dgm:pt>
    <dgm:pt modelId="{6942EB19-C94F-45FD-A66A-0B97A6A650DF}" type="sibTrans" cxnId="{70CFC7B1-8D62-4F2B-8172-3C0B9B60E0B9}">
      <dgm:prSet/>
      <dgm:spPr/>
      <dgm:t>
        <a:bodyPr/>
        <a:lstStyle/>
        <a:p>
          <a:endParaRPr lang="bg-BG"/>
        </a:p>
      </dgm:t>
    </dgm:pt>
    <dgm:pt modelId="{8F5EE13B-B716-4F70-8B53-50B85D9ACE3B}">
      <dgm:prSet phldrT="[Текст]"/>
      <dgm:spPr/>
      <dgm:t>
        <a:bodyPr/>
        <a:lstStyle/>
        <a:p>
          <a:r>
            <a:t>Attraction</a:t>
          </a:r>
          <a:endParaRPr lang="bg-BG" dirty="0"/>
        </a:p>
      </dgm:t>
    </dgm:pt>
    <dgm:pt modelId="{3A2ACAFD-2BA2-41C0-9664-5BE4CDC1D8C9}" type="parTrans" cxnId="{F4B8A902-4589-4E17-BD67-EF099C1EF1E5}">
      <dgm:prSet/>
      <dgm:spPr/>
      <dgm:t>
        <a:bodyPr/>
        <a:lstStyle/>
        <a:p>
          <a:endParaRPr lang="bg-BG"/>
        </a:p>
      </dgm:t>
    </dgm:pt>
    <dgm:pt modelId="{F629B105-10BA-4109-BAEF-19D2C453B723}" type="sibTrans" cxnId="{F4B8A902-4589-4E17-BD67-EF099C1EF1E5}">
      <dgm:prSet/>
      <dgm:spPr/>
      <dgm:t>
        <a:bodyPr/>
        <a:lstStyle/>
        <a:p>
          <a:endParaRPr lang="bg-BG"/>
        </a:p>
      </dgm:t>
    </dgm:pt>
    <dgm:pt modelId="{6A32EF0E-24A5-461F-8427-345E9195D311}">
      <dgm:prSet phldrT="[Текст]"/>
      <dgm:spPr/>
      <dgm:t>
        <a:bodyPr/>
        <a:lstStyle/>
        <a:p>
          <a:r>
            <a:rPr lang="fr-CA" dirty="0"/>
            <a:t>Facteur </a:t>
          </a:r>
          <a:r>
            <a:rPr dirty="0"/>
            <a:t>Personnel</a:t>
          </a:r>
          <a:endParaRPr lang="bg-BG" dirty="0"/>
        </a:p>
      </dgm:t>
    </dgm:pt>
    <dgm:pt modelId="{8F569F5B-E3D3-446B-9AEF-333D2E11A1BF}" type="parTrans" cxnId="{99545EAD-2296-46B3-8322-3BDFD2169CF8}">
      <dgm:prSet/>
      <dgm:spPr/>
      <dgm:t>
        <a:bodyPr/>
        <a:lstStyle/>
        <a:p>
          <a:endParaRPr lang="bg-BG"/>
        </a:p>
      </dgm:t>
    </dgm:pt>
    <dgm:pt modelId="{BD277489-7889-4AF7-97F1-08E3AEAFFC8A}" type="sibTrans" cxnId="{99545EAD-2296-46B3-8322-3BDFD2169CF8}">
      <dgm:prSet/>
      <dgm:spPr/>
      <dgm:t>
        <a:bodyPr/>
        <a:lstStyle/>
        <a:p>
          <a:endParaRPr lang="bg-BG"/>
        </a:p>
      </dgm:t>
    </dgm:pt>
    <dgm:pt modelId="{21D44CE3-D45C-48CE-8A6A-2BF74F4B9E9A}" type="pres">
      <dgm:prSet presAssocID="{27185CA5-6731-4540-9B12-458244B9C35C}" presName="cycle" presStyleCnt="0">
        <dgm:presLayoutVars>
          <dgm:dir/>
          <dgm:resizeHandles val="exact"/>
        </dgm:presLayoutVars>
      </dgm:prSet>
      <dgm:spPr/>
    </dgm:pt>
    <dgm:pt modelId="{E7775F3A-7413-4576-A6A4-0281E0582D2D}" type="pres">
      <dgm:prSet presAssocID="{329E33FA-A64F-4721-A9C6-897FCC85F968}" presName="node" presStyleLbl="node1" presStyleIdx="0" presStyleCnt="3">
        <dgm:presLayoutVars>
          <dgm:bulletEnabled val="1"/>
        </dgm:presLayoutVars>
      </dgm:prSet>
      <dgm:spPr/>
    </dgm:pt>
    <dgm:pt modelId="{D11EAFC9-DF79-4F72-B61B-85C0C5BFB163}" type="pres">
      <dgm:prSet presAssocID="{6942EB19-C94F-45FD-A66A-0B97A6A650DF}" presName="sibTrans" presStyleLbl="sibTrans2D1" presStyleIdx="0" presStyleCnt="3"/>
      <dgm:spPr/>
    </dgm:pt>
    <dgm:pt modelId="{4275B353-BC94-4FF1-A2DC-E32150CFB8ED}" type="pres">
      <dgm:prSet presAssocID="{6942EB19-C94F-45FD-A66A-0B97A6A650DF}" presName="connectorText" presStyleLbl="sibTrans2D1" presStyleIdx="0" presStyleCnt="3"/>
      <dgm:spPr/>
    </dgm:pt>
    <dgm:pt modelId="{F0CD09AB-D9D5-4754-97C2-EB8B0CFB3B2B}" type="pres">
      <dgm:prSet presAssocID="{8F5EE13B-B716-4F70-8B53-50B85D9ACE3B}" presName="node" presStyleLbl="node1" presStyleIdx="1" presStyleCnt="3">
        <dgm:presLayoutVars>
          <dgm:bulletEnabled val="1"/>
        </dgm:presLayoutVars>
      </dgm:prSet>
      <dgm:spPr/>
    </dgm:pt>
    <dgm:pt modelId="{0567F422-53CD-40A2-9DD7-1131FD0EA5C1}" type="pres">
      <dgm:prSet presAssocID="{F629B105-10BA-4109-BAEF-19D2C453B723}" presName="sibTrans" presStyleLbl="sibTrans2D1" presStyleIdx="1" presStyleCnt="3"/>
      <dgm:spPr/>
    </dgm:pt>
    <dgm:pt modelId="{19108FED-B08E-4183-A71B-0BA8615696AA}" type="pres">
      <dgm:prSet presAssocID="{F629B105-10BA-4109-BAEF-19D2C453B723}" presName="connectorText" presStyleLbl="sibTrans2D1" presStyleIdx="1" presStyleCnt="3"/>
      <dgm:spPr/>
    </dgm:pt>
    <dgm:pt modelId="{9692F8D1-2FB1-4757-9900-76A90C3C3459}" type="pres">
      <dgm:prSet presAssocID="{6A32EF0E-24A5-461F-8427-345E9195D311}" presName="node" presStyleLbl="node1" presStyleIdx="2" presStyleCnt="3">
        <dgm:presLayoutVars>
          <dgm:bulletEnabled val="1"/>
        </dgm:presLayoutVars>
      </dgm:prSet>
      <dgm:spPr/>
    </dgm:pt>
    <dgm:pt modelId="{2503907A-813F-4005-9DB6-BF04D97B3DA3}" type="pres">
      <dgm:prSet presAssocID="{BD277489-7889-4AF7-97F1-08E3AEAFFC8A}" presName="sibTrans" presStyleLbl="sibTrans2D1" presStyleIdx="2" presStyleCnt="3"/>
      <dgm:spPr/>
    </dgm:pt>
    <dgm:pt modelId="{DDD11783-5EC7-4F5D-9915-685EE8058AB2}" type="pres">
      <dgm:prSet presAssocID="{BD277489-7889-4AF7-97F1-08E3AEAFFC8A}" presName="connectorText" presStyleLbl="sibTrans2D1" presStyleIdx="2" presStyleCnt="3"/>
      <dgm:spPr/>
    </dgm:pt>
  </dgm:ptLst>
  <dgm:cxnLst>
    <dgm:cxn modelId="{F4B8A902-4589-4E17-BD67-EF099C1EF1E5}" srcId="{27185CA5-6731-4540-9B12-458244B9C35C}" destId="{8F5EE13B-B716-4F70-8B53-50B85D9ACE3B}" srcOrd="1" destOrd="0" parTransId="{3A2ACAFD-2BA2-41C0-9664-5BE4CDC1D8C9}" sibTransId="{F629B105-10BA-4109-BAEF-19D2C453B723}"/>
    <dgm:cxn modelId="{40F75D26-BF8D-4F3F-978A-D36DBDE1A4B4}" type="presOf" srcId="{BD277489-7889-4AF7-97F1-08E3AEAFFC8A}" destId="{DDD11783-5EC7-4F5D-9915-685EE8058AB2}" srcOrd="1" destOrd="0" presId="urn:microsoft.com/office/officeart/2005/8/layout/cycle2"/>
    <dgm:cxn modelId="{58ED5728-AEBE-486A-B088-E0727E957062}" type="presOf" srcId="{27185CA5-6731-4540-9B12-458244B9C35C}" destId="{21D44CE3-D45C-48CE-8A6A-2BF74F4B9E9A}" srcOrd="0" destOrd="0" presId="urn:microsoft.com/office/officeart/2005/8/layout/cycle2"/>
    <dgm:cxn modelId="{B1B93F2F-341E-4A23-BCC1-DF8E2B7B05B6}" type="presOf" srcId="{F629B105-10BA-4109-BAEF-19D2C453B723}" destId="{19108FED-B08E-4183-A71B-0BA8615696AA}" srcOrd="1" destOrd="0" presId="urn:microsoft.com/office/officeart/2005/8/layout/cycle2"/>
    <dgm:cxn modelId="{AC4E5383-DC3A-4030-8189-EE1B6EDE6D1B}" type="presOf" srcId="{F629B105-10BA-4109-BAEF-19D2C453B723}" destId="{0567F422-53CD-40A2-9DD7-1131FD0EA5C1}" srcOrd="0" destOrd="0" presId="urn:microsoft.com/office/officeart/2005/8/layout/cycle2"/>
    <dgm:cxn modelId="{7D7DEE8A-1515-47CD-93A7-169B83C4AD92}" type="presOf" srcId="{BD277489-7889-4AF7-97F1-08E3AEAFFC8A}" destId="{2503907A-813F-4005-9DB6-BF04D97B3DA3}" srcOrd="0" destOrd="0" presId="urn:microsoft.com/office/officeart/2005/8/layout/cycle2"/>
    <dgm:cxn modelId="{9F34829A-A964-42E4-BF3D-1D05432AE3FC}" type="presOf" srcId="{8F5EE13B-B716-4F70-8B53-50B85D9ACE3B}" destId="{F0CD09AB-D9D5-4754-97C2-EB8B0CFB3B2B}" srcOrd="0" destOrd="0" presId="urn:microsoft.com/office/officeart/2005/8/layout/cycle2"/>
    <dgm:cxn modelId="{233120A8-2CFB-4C09-803E-FFE90433D632}" type="presOf" srcId="{6942EB19-C94F-45FD-A66A-0B97A6A650DF}" destId="{4275B353-BC94-4FF1-A2DC-E32150CFB8ED}" srcOrd="1" destOrd="0" presId="urn:microsoft.com/office/officeart/2005/8/layout/cycle2"/>
    <dgm:cxn modelId="{99545EAD-2296-46B3-8322-3BDFD2169CF8}" srcId="{27185CA5-6731-4540-9B12-458244B9C35C}" destId="{6A32EF0E-24A5-461F-8427-345E9195D311}" srcOrd="2" destOrd="0" parTransId="{8F569F5B-E3D3-446B-9AEF-333D2E11A1BF}" sibTransId="{BD277489-7889-4AF7-97F1-08E3AEAFFC8A}"/>
    <dgm:cxn modelId="{70CFC7B1-8D62-4F2B-8172-3C0B9B60E0B9}" srcId="{27185CA5-6731-4540-9B12-458244B9C35C}" destId="{329E33FA-A64F-4721-A9C6-897FCC85F968}" srcOrd="0" destOrd="0" parTransId="{58F9F0B2-FF38-4804-9D79-D8462E354A13}" sibTransId="{6942EB19-C94F-45FD-A66A-0B97A6A650DF}"/>
    <dgm:cxn modelId="{95C6F3DA-F7D7-4863-997B-3987DBB7D79B}" type="presOf" srcId="{6942EB19-C94F-45FD-A66A-0B97A6A650DF}" destId="{D11EAFC9-DF79-4F72-B61B-85C0C5BFB163}" srcOrd="0" destOrd="0" presId="urn:microsoft.com/office/officeart/2005/8/layout/cycle2"/>
    <dgm:cxn modelId="{C741F6DA-5FC0-4A7E-A1D3-0FE8B7C3AEA3}" type="presOf" srcId="{329E33FA-A64F-4721-A9C6-897FCC85F968}" destId="{E7775F3A-7413-4576-A6A4-0281E0582D2D}" srcOrd="0" destOrd="0" presId="urn:microsoft.com/office/officeart/2005/8/layout/cycle2"/>
    <dgm:cxn modelId="{21224BF3-4FC3-486B-A549-3985FB39289F}" type="presOf" srcId="{6A32EF0E-24A5-461F-8427-345E9195D311}" destId="{9692F8D1-2FB1-4757-9900-76A90C3C3459}" srcOrd="0" destOrd="0" presId="urn:microsoft.com/office/officeart/2005/8/layout/cycle2"/>
    <dgm:cxn modelId="{BEF1CA78-2741-48A6-AF65-E6E90B7EB01E}" type="presParOf" srcId="{21D44CE3-D45C-48CE-8A6A-2BF74F4B9E9A}" destId="{E7775F3A-7413-4576-A6A4-0281E0582D2D}" srcOrd="0" destOrd="0" presId="urn:microsoft.com/office/officeart/2005/8/layout/cycle2"/>
    <dgm:cxn modelId="{0D1333FD-5305-4D54-B4EC-29F268AE77B5}" type="presParOf" srcId="{21D44CE3-D45C-48CE-8A6A-2BF74F4B9E9A}" destId="{D11EAFC9-DF79-4F72-B61B-85C0C5BFB163}" srcOrd="1" destOrd="0" presId="urn:microsoft.com/office/officeart/2005/8/layout/cycle2"/>
    <dgm:cxn modelId="{B87E1F5D-AE7F-4F0F-B6EB-4CACFAAC70E6}" type="presParOf" srcId="{D11EAFC9-DF79-4F72-B61B-85C0C5BFB163}" destId="{4275B353-BC94-4FF1-A2DC-E32150CFB8ED}" srcOrd="0" destOrd="0" presId="urn:microsoft.com/office/officeart/2005/8/layout/cycle2"/>
    <dgm:cxn modelId="{E9275419-7C7A-4629-AFF2-97460A9D0D56}" type="presParOf" srcId="{21D44CE3-D45C-48CE-8A6A-2BF74F4B9E9A}" destId="{F0CD09AB-D9D5-4754-97C2-EB8B0CFB3B2B}" srcOrd="2" destOrd="0" presId="urn:microsoft.com/office/officeart/2005/8/layout/cycle2"/>
    <dgm:cxn modelId="{571AFD8A-4214-4F15-A0AD-32FBB5F77201}" type="presParOf" srcId="{21D44CE3-D45C-48CE-8A6A-2BF74F4B9E9A}" destId="{0567F422-53CD-40A2-9DD7-1131FD0EA5C1}" srcOrd="3" destOrd="0" presId="urn:microsoft.com/office/officeart/2005/8/layout/cycle2"/>
    <dgm:cxn modelId="{4251C273-10FC-48A4-ACC8-5031B311FD59}" type="presParOf" srcId="{0567F422-53CD-40A2-9DD7-1131FD0EA5C1}" destId="{19108FED-B08E-4183-A71B-0BA8615696AA}" srcOrd="0" destOrd="0" presId="urn:microsoft.com/office/officeart/2005/8/layout/cycle2"/>
    <dgm:cxn modelId="{D603CB17-692F-4EA9-A9D6-E98AAE33A0F2}" type="presParOf" srcId="{21D44CE3-D45C-48CE-8A6A-2BF74F4B9E9A}" destId="{9692F8D1-2FB1-4757-9900-76A90C3C3459}" srcOrd="4" destOrd="0" presId="urn:microsoft.com/office/officeart/2005/8/layout/cycle2"/>
    <dgm:cxn modelId="{383FD591-B050-48C8-9A88-4242868A2522}" type="presParOf" srcId="{21D44CE3-D45C-48CE-8A6A-2BF74F4B9E9A}" destId="{2503907A-813F-4005-9DB6-BF04D97B3DA3}" srcOrd="5" destOrd="0" presId="urn:microsoft.com/office/officeart/2005/8/layout/cycle2"/>
    <dgm:cxn modelId="{E0B66F34-5EC5-4B11-9E5B-0490B8B556F8}" type="presParOf" srcId="{2503907A-813F-4005-9DB6-BF04D97B3DA3}" destId="{DDD11783-5EC7-4F5D-9915-685EE8058AB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bg-BG"/>
        </a:p>
      </dgm:t>
    </dgm:pt>
    <dgm:pt modelId="{1E7BEF81-54C1-4488-88EC-495D602CEA3E}">
      <dgm:prSet phldrT="[Текст]" custT="1"/>
      <dgm:spPr/>
      <dgm:t>
        <a:bodyPr/>
        <a:lstStyle/>
        <a:p>
          <a:pPr>
            <a:defRPr sz="1200" b="1"/>
          </a:pPr>
          <a:r>
            <a:t>Coaching et parentalité</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pPr>
            <a:defRPr sz="1200" b="1"/>
          </a:pPr>
          <a:r>
            <a:t>Pensée critique</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pPr>
            <a:defRPr sz="1200" b="1"/>
          </a:pPr>
          <a:r>
            <a:t>Gestion de la colère</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pPr>
            <a:defRPr sz="1200" b="1"/>
          </a:pPr>
          <a:r>
            <a:t>Discours et identité</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pPr>
            <a:defRPr sz="1200" b="1"/>
          </a:pPr>
          <a:r>
            <a:rPr sz="1100" dirty="0"/>
            <a:t>Simulation et discussion</a:t>
          </a:r>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pPr>
            <a:defRPr sz="1200" b="1"/>
          </a:pPr>
          <a:r>
            <a:t>Gestion des conflits</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pPr>
            <a:defRPr sz="1200" b="1"/>
          </a:pPr>
          <a:r>
            <a:t>Réponse proportionnée de l'État</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7 ateliers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Renforcement des capacités individuelles</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Laboratoire de coaching et de parentalité</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Pensée critique</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Gestion de la colère</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Renforcement des capacités communautaires</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CA" sz="1300" kern="1200" dirty="0"/>
            <a:t>Discours</a:t>
          </a:r>
          <a:r>
            <a:rPr sz="1300" kern="1200" dirty="0"/>
            <a:t> et </a:t>
          </a:r>
          <a:r>
            <a:rPr sz="1300" kern="1200" dirty="0" err="1"/>
            <a:t>identité</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Débat et simulation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Gestion des conflits</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Intervention de l’État</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kern="1200"/>
            <a:t>Réponse proportionnée de l'État</a:t>
          </a:r>
          <a:endParaRPr lang="bg-BG" sz="1300" kern="1200" dirty="0"/>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3095418" y="1698625"/>
          <a:ext cx="422606" cy="1207907"/>
        </a:xfrm>
        <a:custGeom>
          <a:avLst/>
          <a:gdLst/>
          <a:ahLst/>
          <a:cxnLst/>
          <a:rect l="0" t="0" r="0" b="0"/>
          <a:pathLst>
            <a:path>
              <a:moveTo>
                <a:pt x="0" y="0"/>
              </a:moveTo>
              <a:lnTo>
                <a:pt x="211303" y="0"/>
              </a:lnTo>
              <a:lnTo>
                <a:pt x="211303" y="1207907"/>
              </a:lnTo>
              <a:lnTo>
                <a:pt x="422606" y="12079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74729" y="2270586"/>
        <a:ext cx="63985" cy="63985"/>
      </dsp:txXfrm>
    </dsp:sp>
    <dsp:sp modelId="{618F6E6D-27F8-45FC-B548-0E35EC7FE99E}">
      <dsp:nvSpPr>
        <dsp:cNvPr id="0" name=""/>
        <dsp:cNvSpPr/>
      </dsp:nvSpPr>
      <dsp:spPr>
        <a:xfrm>
          <a:off x="3095418" y="1698625"/>
          <a:ext cx="422606" cy="402635"/>
        </a:xfrm>
        <a:custGeom>
          <a:avLst/>
          <a:gdLst/>
          <a:ahLst/>
          <a:cxnLst/>
          <a:rect l="0" t="0" r="0" b="0"/>
          <a:pathLst>
            <a:path>
              <a:moveTo>
                <a:pt x="0" y="0"/>
              </a:moveTo>
              <a:lnTo>
                <a:pt x="211303" y="0"/>
              </a:lnTo>
              <a:lnTo>
                <a:pt x="211303" y="402635"/>
              </a:lnTo>
              <a:lnTo>
                <a:pt x="422606" y="4026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92129" y="1885350"/>
        <a:ext cx="29185" cy="29185"/>
      </dsp:txXfrm>
    </dsp:sp>
    <dsp:sp modelId="{730842CC-27E0-48C0-8B83-D43F3A436C2F}">
      <dsp:nvSpPr>
        <dsp:cNvPr id="0" name=""/>
        <dsp:cNvSpPr/>
      </dsp:nvSpPr>
      <dsp:spPr>
        <a:xfrm>
          <a:off x="3095418" y="1295989"/>
          <a:ext cx="422606" cy="402635"/>
        </a:xfrm>
        <a:custGeom>
          <a:avLst/>
          <a:gdLst/>
          <a:ahLst/>
          <a:cxnLst/>
          <a:rect l="0" t="0" r="0" b="0"/>
          <a:pathLst>
            <a:path>
              <a:moveTo>
                <a:pt x="0" y="402635"/>
              </a:moveTo>
              <a:lnTo>
                <a:pt x="211303" y="402635"/>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92129" y="1482714"/>
        <a:ext cx="29185" cy="29185"/>
      </dsp:txXfrm>
    </dsp:sp>
    <dsp:sp modelId="{3A8EE454-B18A-41E8-BDA5-5CD7AA8193F6}">
      <dsp:nvSpPr>
        <dsp:cNvPr id="0" name=""/>
        <dsp:cNvSpPr/>
      </dsp:nvSpPr>
      <dsp:spPr>
        <a:xfrm>
          <a:off x="3095418" y="490717"/>
          <a:ext cx="422606" cy="1207907"/>
        </a:xfrm>
        <a:custGeom>
          <a:avLst/>
          <a:gdLst/>
          <a:ahLst/>
          <a:cxnLst/>
          <a:rect l="0" t="0" r="0" b="0"/>
          <a:pathLst>
            <a:path>
              <a:moveTo>
                <a:pt x="0" y="1207907"/>
              </a:moveTo>
              <a:lnTo>
                <a:pt x="211303" y="1207907"/>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74729" y="1062678"/>
        <a:ext cx="63985" cy="63985"/>
      </dsp:txXfrm>
    </dsp:sp>
    <dsp:sp modelId="{34D749F2-B845-4348-A2FE-4A9BE275A625}">
      <dsp:nvSpPr>
        <dsp:cNvPr id="0" name=""/>
        <dsp:cNvSpPr/>
      </dsp:nvSpPr>
      <dsp:spPr>
        <a:xfrm rot="16200000">
          <a:off x="690597" y="989112"/>
          <a:ext cx="3390617" cy="14190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defRPr sz="3200"/>
          </a:pPr>
          <a:r>
            <a:rPr sz="3600" kern="1200" dirty="0" err="1"/>
            <a:t>Déclencheurs</a:t>
          </a:r>
          <a:r>
            <a:rPr sz="3600" kern="1200" dirty="0"/>
            <a:t> </a:t>
          </a:r>
          <a:r>
            <a:rPr lang="fr-CA" sz="3600" kern="1200" dirty="0"/>
            <a:t>   de la </a:t>
          </a:r>
          <a:endParaRPr sz="3600" kern="1200" dirty="0"/>
        </a:p>
        <a:p>
          <a:pPr marL="0" lvl="0" indent="0" algn="ctr" defTabSz="1600200">
            <a:lnSpc>
              <a:spcPct val="90000"/>
            </a:lnSpc>
            <a:spcBef>
              <a:spcPct val="0"/>
            </a:spcBef>
            <a:spcAft>
              <a:spcPct val="35000"/>
            </a:spcAft>
            <a:buNone/>
            <a:defRPr sz="3200"/>
          </a:pPr>
          <a:r>
            <a:rPr sz="3600" kern="1200" dirty="0" err="1"/>
            <a:t>Radicalisation</a:t>
          </a:r>
          <a:endParaRPr sz="3600" kern="1200" dirty="0"/>
        </a:p>
      </dsp:txBody>
      <dsp:txXfrm>
        <a:off x="690597" y="989112"/>
        <a:ext cx="3390617" cy="1419024"/>
      </dsp:txXfrm>
    </dsp:sp>
    <dsp:sp modelId="{AC27FF8C-C154-41B9-9DC0-88D0616ADDFE}">
      <dsp:nvSpPr>
        <dsp:cNvPr id="0" name=""/>
        <dsp:cNvSpPr/>
      </dsp:nvSpPr>
      <dsp:spPr>
        <a:xfrm>
          <a:off x="3518025" y="168608"/>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889250">
            <a:lnSpc>
              <a:spcPct val="90000"/>
            </a:lnSpc>
            <a:spcBef>
              <a:spcPct val="0"/>
            </a:spcBef>
            <a:spcAft>
              <a:spcPct val="35000"/>
            </a:spcAft>
            <a:buNone/>
            <a:defRPr sz="1800">
              <a:effectLst/>
              <a:latin typeface="Calibri" panose="020F0502020204030204" pitchFamily="34" charset="0"/>
              <a:ea typeface="Calibri" panose="020F0502020204030204" pitchFamily="34" charset="0"/>
              <a:cs typeface="Times New Roman" panose="02020603050405020304" pitchFamily="18" charset="0"/>
            </a:defRPr>
          </a:pPr>
          <a:r>
            <a:rPr kern="1200"/>
            <a:t>recherche de son identité</a:t>
          </a:r>
          <a:endParaRPr lang="en-GB" sz="1800" kern="1200" dirty="0"/>
        </a:p>
      </dsp:txBody>
      <dsp:txXfrm>
        <a:off x="3518025" y="168608"/>
        <a:ext cx="2113033" cy="644217"/>
      </dsp:txXfrm>
    </dsp:sp>
    <dsp:sp modelId="{C0732F16-F8A1-4C31-B9AE-A22B1853253A}">
      <dsp:nvSpPr>
        <dsp:cNvPr id="0" name=""/>
        <dsp:cNvSpPr/>
      </dsp:nvSpPr>
      <dsp:spPr>
        <a:xfrm>
          <a:off x="3518025" y="973880"/>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defRPr>
              <a:effectLst/>
              <a:latin typeface="Calibri" panose="020F0502020204030204" pitchFamily="34" charset="0"/>
              <a:ea typeface="Calibri" panose="020F0502020204030204" pitchFamily="34" charset="0"/>
              <a:cs typeface="Times New Roman" panose="02020603050405020304" pitchFamily="18" charset="0"/>
            </a:defRPr>
          </a:pPr>
          <a:r>
            <a:rPr sz="1800" kern="1200" dirty="0" err="1"/>
            <a:t>épanouissement</a:t>
          </a:r>
          <a:r>
            <a:rPr sz="1900" kern="1200" dirty="0"/>
            <a:t> </a:t>
          </a:r>
          <a:endParaRPr lang="fr-CA" sz="1900" kern="1200" dirty="0"/>
        </a:p>
        <a:p>
          <a:pPr marL="0" lvl="0" indent="0" algn="ctr" defTabSz="800100">
            <a:lnSpc>
              <a:spcPct val="90000"/>
            </a:lnSpc>
            <a:spcBef>
              <a:spcPct val="0"/>
            </a:spcBef>
            <a:spcAft>
              <a:spcPct val="35000"/>
            </a:spcAft>
            <a:buNone/>
            <a:defRPr>
              <a:effectLst/>
              <a:latin typeface="Calibri" panose="020F0502020204030204" pitchFamily="34" charset="0"/>
              <a:ea typeface="Calibri" panose="020F0502020204030204" pitchFamily="34" charset="0"/>
              <a:cs typeface="Times New Roman" panose="02020603050405020304" pitchFamily="18" charset="0"/>
            </a:defRPr>
          </a:pPr>
          <a:r>
            <a:rPr sz="1900" kern="1200" dirty="0"/>
            <a:t>personnel </a:t>
          </a:r>
          <a:endParaRPr lang="en-GB" sz="1900" kern="1200" dirty="0"/>
        </a:p>
      </dsp:txBody>
      <dsp:txXfrm>
        <a:off x="3518025" y="973880"/>
        <a:ext cx="2113033" cy="644217"/>
      </dsp:txXfrm>
    </dsp:sp>
    <dsp:sp modelId="{144BEF06-41C9-492E-B409-4881CE0C743E}">
      <dsp:nvSpPr>
        <dsp:cNvPr id="0" name=""/>
        <dsp:cNvSpPr/>
      </dsp:nvSpPr>
      <dsp:spPr>
        <a:xfrm>
          <a:off x="3518025" y="1779152"/>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889250">
            <a:lnSpc>
              <a:spcPct val="90000"/>
            </a:lnSpc>
            <a:spcBef>
              <a:spcPct val="0"/>
            </a:spcBef>
            <a:spcAft>
              <a:spcPct val="35000"/>
            </a:spcAft>
            <a:buNone/>
            <a:defRPr sz="1800">
              <a:effectLst/>
              <a:latin typeface="Calibri" panose="020F0502020204030204" pitchFamily="34" charset="0"/>
              <a:ea typeface="Calibri" panose="020F0502020204030204" pitchFamily="34" charset="0"/>
              <a:cs typeface="Times New Roman" panose="02020603050405020304" pitchFamily="18" charset="0"/>
            </a:defRPr>
          </a:pPr>
          <a:r>
            <a:rPr kern="1200"/>
            <a:t>manque d'estime de soi </a:t>
          </a:r>
          <a:endParaRPr lang="en-GB" sz="1800" kern="1200" dirty="0"/>
        </a:p>
      </dsp:txBody>
      <dsp:txXfrm>
        <a:off x="3518025" y="1779152"/>
        <a:ext cx="2113033" cy="644217"/>
      </dsp:txXfrm>
    </dsp:sp>
    <dsp:sp modelId="{8379E895-2119-4514-B80D-2D9F68845967}">
      <dsp:nvSpPr>
        <dsp:cNvPr id="0" name=""/>
        <dsp:cNvSpPr/>
      </dsp:nvSpPr>
      <dsp:spPr>
        <a:xfrm>
          <a:off x="3518025" y="2584423"/>
          <a:ext cx="2273179"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889250">
            <a:lnSpc>
              <a:spcPct val="90000"/>
            </a:lnSpc>
            <a:spcBef>
              <a:spcPct val="0"/>
            </a:spcBef>
            <a:spcAft>
              <a:spcPct val="35000"/>
            </a:spcAft>
            <a:buNone/>
            <a:defRPr sz="1800">
              <a:effectLst/>
              <a:latin typeface="Calibri" panose="020F0502020204030204" pitchFamily="34" charset="0"/>
              <a:ea typeface="Calibri" panose="020F0502020204030204" pitchFamily="34" charset="0"/>
              <a:cs typeface="Times New Roman" panose="02020603050405020304" pitchFamily="18" charset="0"/>
            </a:defRPr>
          </a:pPr>
          <a:r>
            <a:rPr lang="fr-CA" kern="1200" dirty="0"/>
            <a:t>Sentiment de </a:t>
          </a:r>
          <a:r>
            <a:rPr kern="1200" dirty="0"/>
            <a:t>frustration et</a:t>
          </a:r>
          <a:r>
            <a:rPr lang="fr-CA" kern="1200" dirty="0"/>
            <a:t> d’</a:t>
          </a:r>
          <a:r>
            <a:rPr kern="1200" dirty="0"/>
            <a:t> </a:t>
          </a:r>
          <a:r>
            <a:rPr kern="1200" dirty="0" err="1"/>
            <a:t>insulte</a:t>
          </a:r>
          <a:r>
            <a:rPr kern="1200" dirty="0"/>
            <a:t> </a:t>
          </a:r>
          <a:endParaRPr lang="en-GB" sz="1800" kern="1200" dirty="0"/>
        </a:p>
      </dsp:txBody>
      <dsp:txXfrm>
        <a:off x="3518025" y="2584423"/>
        <a:ext cx="2273179" cy="644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4479857" y="-687004"/>
          <a:ext cx="5336824" cy="5336824"/>
        </a:xfrm>
        <a:prstGeom prst="blockArc">
          <a:avLst>
            <a:gd name="adj1" fmla="val 18900000"/>
            <a:gd name="adj2" fmla="val 2700000"/>
            <a:gd name="adj3" fmla="val 4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448896" y="304661"/>
          <a:ext cx="5974514" cy="6096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ClrTx/>
            <a:buSzTx/>
            <a:buFontTx/>
            <a:buNone/>
          </a:pPr>
          <a:r>
            <a:rPr sz="1800" kern="1200"/>
            <a:t>Comprendre la radicalisation en général</a:t>
          </a:r>
        </a:p>
      </dsp:txBody>
      <dsp:txXfrm>
        <a:off x="448896" y="304661"/>
        <a:ext cx="5974514" cy="609639"/>
      </dsp:txXfrm>
    </dsp:sp>
    <dsp:sp modelId="{41D38068-98F0-41CC-A924-9DCB81A8CED3}">
      <dsp:nvSpPr>
        <dsp:cNvPr id="0" name=""/>
        <dsp:cNvSpPr/>
      </dsp:nvSpPr>
      <dsp:spPr>
        <a:xfrm>
          <a:off x="67871" y="228456"/>
          <a:ext cx="762049" cy="7620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798416" y="1219279"/>
          <a:ext cx="5624994" cy="6096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None/>
          </a:pPr>
          <a:r>
            <a:rPr sz="1800" kern="1200"/>
            <a:t>Relation entre la radicalisation et un sujet spécifique </a:t>
          </a:r>
        </a:p>
      </dsp:txBody>
      <dsp:txXfrm>
        <a:off x="798416" y="1219279"/>
        <a:ext cx="5624994" cy="609639"/>
      </dsp:txXfrm>
    </dsp:sp>
    <dsp:sp modelId="{A36D6CBA-EEA4-43E4-85F1-390086E2844C}">
      <dsp:nvSpPr>
        <dsp:cNvPr id="0" name=""/>
        <dsp:cNvSpPr/>
      </dsp:nvSpPr>
      <dsp:spPr>
        <a:xfrm>
          <a:off x="417392" y="1143074"/>
          <a:ext cx="762049" cy="7620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798416" y="2133897"/>
          <a:ext cx="5624994" cy="6096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None/>
          </a:pPr>
          <a:r>
            <a:rPr sz="1800" kern="1200" dirty="0" err="1"/>
            <a:t>Sujet</a:t>
          </a:r>
          <a:r>
            <a:rPr sz="1800" kern="1200" dirty="0"/>
            <a:t> </a:t>
          </a:r>
          <a:r>
            <a:rPr sz="1800" kern="1200" dirty="0" err="1"/>
            <a:t>spécifique</a:t>
          </a:r>
          <a:r>
            <a:rPr sz="1800" kern="1200" dirty="0"/>
            <a:t> à </a:t>
          </a:r>
          <a:r>
            <a:rPr lang="fr-CA" sz="1800" kern="1200" dirty="0"/>
            <a:t>clarifier</a:t>
          </a:r>
          <a:endParaRPr sz="1800" kern="1200" dirty="0"/>
        </a:p>
      </dsp:txBody>
      <dsp:txXfrm>
        <a:off x="798416" y="2133897"/>
        <a:ext cx="5624994" cy="609639"/>
      </dsp:txXfrm>
    </dsp:sp>
    <dsp:sp modelId="{F839506C-2F4B-4A51-9B06-A7509B905F51}">
      <dsp:nvSpPr>
        <dsp:cNvPr id="0" name=""/>
        <dsp:cNvSpPr/>
      </dsp:nvSpPr>
      <dsp:spPr>
        <a:xfrm>
          <a:off x="417392" y="2057692"/>
          <a:ext cx="762049" cy="7620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448896" y="3048515"/>
          <a:ext cx="5974514" cy="6096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sz="1800" kern="1200"/>
            <a:t>Exercices</a:t>
          </a:r>
        </a:p>
      </dsp:txBody>
      <dsp:txXfrm>
        <a:off x="448896" y="3048515"/>
        <a:ext cx="5974514" cy="609639"/>
      </dsp:txXfrm>
    </dsp:sp>
    <dsp:sp modelId="{F44831EC-625D-42B6-BDD1-35E82763C17C}">
      <dsp:nvSpPr>
        <dsp:cNvPr id="0" name=""/>
        <dsp:cNvSpPr/>
      </dsp:nvSpPr>
      <dsp:spPr>
        <a:xfrm>
          <a:off x="67871" y="2972310"/>
          <a:ext cx="762049" cy="7620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692"/>
          <a:ext cx="1827555" cy="4205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Coaching et parentalité</a:t>
          </a:r>
          <a:endParaRPr lang="bg-BG" sz="1200" b="1" kern="1200" dirty="0"/>
        </a:p>
      </dsp:txBody>
      <dsp:txXfrm>
        <a:off x="20530" y="21222"/>
        <a:ext cx="1786495" cy="379497"/>
      </dsp:txXfrm>
    </dsp:sp>
    <dsp:sp modelId="{883DA8C2-1EAD-474E-8B72-6A3EFBE8A85B}">
      <dsp:nvSpPr>
        <dsp:cNvPr id="0" name=""/>
        <dsp:cNvSpPr/>
      </dsp:nvSpPr>
      <dsp:spPr>
        <a:xfrm>
          <a:off x="0" y="428168"/>
          <a:ext cx="1827555" cy="4205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Pensée critique</a:t>
          </a:r>
          <a:endParaRPr lang="bg-BG" sz="1200" b="1" kern="1200" dirty="0"/>
        </a:p>
      </dsp:txBody>
      <dsp:txXfrm>
        <a:off x="20530" y="448698"/>
        <a:ext cx="1786495" cy="379497"/>
      </dsp:txXfrm>
    </dsp:sp>
    <dsp:sp modelId="{98A52DE2-8112-4B2D-A0F2-FEA3155458A3}">
      <dsp:nvSpPr>
        <dsp:cNvPr id="0" name=""/>
        <dsp:cNvSpPr/>
      </dsp:nvSpPr>
      <dsp:spPr>
        <a:xfrm>
          <a:off x="0" y="855644"/>
          <a:ext cx="1827555" cy="4205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Gestion de la colère</a:t>
          </a:r>
          <a:endParaRPr lang="bg-BG" sz="1200" b="1" kern="1200" dirty="0"/>
        </a:p>
      </dsp:txBody>
      <dsp:txXfrm>
        <a:off x="20530" y="876174"/>
        <a:ext cx="1786495" cy="379497"/>
      </dsp:txXfrm>
    </dsp:sp>
    <dsp:sp modelId="{21094C16-D1CE-4C3F-A28D-AA899043E378}">
      <dsp:nvSpPr>
        <dsp:cNvPr id="0" name=""/>
        <dsp:cNvSpPr/>
      </dsp:nvSpPr>
      <dsp:spPr>
        <a:xfrm>
          <a:off x="0" y="1283120"/>
          <a:ext cx="1827555" cy="4205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Discours et identité</a:t>
          </a:r>
          <a:endParaRPr lang="bg-BG" sz="1200" b="1" kern="1200" dirty="0"/>
        </a:p>
      </dsp:txBody>
      <dsp:txXfrm>
        <a:off x="20530" y="1303650"/>
        <a:ext cx="1786495" cy="379497"/>
      </dsp:txXfrm>
    </dsp:sp>
    <dsp:sp modelId="{1522FC64-7CDA-4CC7-AF2A-B5A786C87152}">
      <dsp:nvSpPr>
        <dsp:cNvPr id="0" name=""/>
        <dsp:cNvSpPr/>
      </dsp:nvSpPr>
      <dsp:spPr>
        <a:xfrm>
          <a:off x="0" y="1710596"/>
          <a:ext cx="1827555" cy="4205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defRPr sz="1200" b="1"/>
          </a:pPr>
          <a:r>
            <a:rPr sz="1100" kern="1200" dirty="0"/>
            <a:t>Simulation</a:t>
          </a:r>
          <a:r>
            <a:rPr sz="3600" kern="1200" dirty="0"/>
            <a:t> </a:t>
          </a:r>
          <a:r>
            <a:rPr sz="1400" kern="1200" dirty="0"/>
            <a:t>et discussion</a:t>
          </a:r>
          <a:endParaRPr sz="3600" kern="1200" dirty="0"/>
        </a:p>
      </dsp:txBody>
      <dsp:txXfrm>
        <a:off x="20530" y="1731126"/>
        <a:ext cx="1786495" cy="379497"/>
      </dsp:txXfrm>
    </dsp:sp>
    <dsp:sp modelId="{18FBCE78-34EE-48AC-BAD4-65A2D91C368F}">
      <dsp:nvSpPr>
        <dsp:cNvPr id="0" name=""/>
        <dsp:cNvSpPr/>
      </dsp:nvSpPr>
      <dsp:spPr>
        <a:xfrm>
          <a:off x="0" y="2138072"/>
          <a:ext cx="1827555" cy="4205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Gestion des conflits</a:t>
          </a:r>
          <a:endParaRPr lang="bg-BG" sz="1200" b="1" kern="1200" dirty="0"/>
        </a:p>
      </dsp:txBody>
      <dsp:txXfrm>
        <a:off x="20530" y="2158602"/>
        <a:ext cx="1786495" cy="379497"/>
      </dsp:txXfrm>
    </dsp:sp>
    <dsp:sp modelId="{E77442EA-5B03-4F1B-9CC4-87F654081839}">
      <dsp:nvSpPr>
        <dsp:cNvPr id="0" name=""/>
        <dsp:cNvSpPr/>
      </dsp:nvSpPr>
      <dsp:spPr>
        <a:xfrm>
          <a:off x="0" y="2565548"/>
          <a:ext cx="1827555" cy="4205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Réponse proportionnée de l'État</a:t>
          </a:r>
          <a:endParaRPr lang="bg-BG" sz="1200" b="1" kern="1200" dirty="0"/>
        </a:p>
      </dsp:txBody>
      <dsp:txXfrm>
        <a:off x="20530" y="2586078"/>
        <a:ext cx="1786495" cy="379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418"/>
          <a:ext cx="1826081" cy="2791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Comprendre le sujet</a:t>
          </a:r>
          <a:endParaRPr lang="bg-BG" sz="1200" b="1" kern="1200" dirty="0"/>
        </a:p>
      </dsp:txBody>
      <dsp:txXfrm>
        <a:off x="13625" y="14043"/>
        <a:ext cx="1798831" cy="251861"/>
      </dsp:txXfrm>
    </dsp:sp>
    <dsp:sp modelId="{883DA8C2-1EAD-474E-8B72-6A3EFBE8A85B}">
      <dsp:nvSpPr>
        <dsp:cNvPr id="0" name=""/>
        <dsp:cNvSpPr/>
      </dsp:nvSpPr>
      <dsp:spPr>
        <a:xfrm>
          <a:off x="0" y="285479"/>
          <a:ext cx="1826081" cy="2791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Repérer les problèmes</a:t>
          </a:r>
          <a:endParaRPr lang="bg-BG" sz="1200" b="1" kern="1200" dirty="0"/>
        </a:p>
      </dsp:txBody>
      <dsp:txXfrm>
        <a:off x="13625" y="299104"/>
        <a:ext cx="1798831" cy="251861"/>
      </dsp:txXfrm>
    </dsp:sp>
    <dsp:sp modelId="{57F5FDD5-3E02-465D-B2A3-C0B44BD34A53}">
      <dsp:nvSpPr>
        <dsp:cNvPr id="0" name=""/>
        <dsp:cNvSpPr/>
      </dsp:nvSpPr>
      <dsp:spPr>
        <a:xfrm>
          <a:off x="0" y="570539"/>
          <a:ext cx="1826081" cy="2791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Résoudre des problèmes</a:t>
          </a:r>
          <a:endParaRPr lang="bg-BG" sz="1200" b="1" kern="1200" dirty="0"/>
        </a:p>
      </dsp:txBody>
      <dsp:txXfrm>
        <a:off x="13625" y="584164"/>
        <a:ext cx="1798831" cy="2518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t>Sujet</a:t>
          </a:r>
          <a:r>
            <a:rPr sz="1900" kern="1200" dirty="0"/>
            <a:t> unique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sz="1900" kern="1200"/>
            <a:t>Religieux</a:t>
          </a:r>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sz="1900" kern="1200"/>
            <a:t>Extrême droite</a:t>
          </a:r>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sz="1900" kern="1200"/>
            <a:t>Extrême gauche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sz="1900" kern="1200"/>
            <a:t>Séparatiste national</a:t>
          </a:r>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1447" y="982756"/>
          <a:ext cx="1735762"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sz="2400" kern="1200"/>
            <a:t>Sensibilité</a:t>
          </a:r>
        </a:p>
      </dsp:txBody>
      <dsp:txXfrm>
        <a:off x="65413" y="1046722"/>
        <a:ext cx="1607830" cy="1182409"/>
      </dsp:txXfrm>
    </dsp:sp>
    <dsp:sp modelId="{70B12CCE-0890-497F-842E-FC581A53502D}">
      <dsp:nvSpPr>
        <dsp:cNvPr id="0" name=""/>
        <dsp:cNvSpPr/>
      </dsp:nvSpPr>
      <dsp:spPr>
        <a:xfrm>
          <a:off x="1891499" y="982756"/>
          <a:ext cx="1735762"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sz="2400" kern="1200"/>
            <a:t>Exploration</a:t>
          </a:r>
          <a:endParaRPr lang="en-US" sz="2400" kern="1200" dirty="0"/>
        </a:p>
      </dsp:txBody>
      <dsp:txXfrm>
        <a:off x="1955465" y="1046722"/>
        <a:ext cx="1607830" cy="1182409"/>
      </dsp:txXfrm>
    </dsp:sp>
    <dsp:sp modelId="{4D63F513-59C4-403B-9677-9601A5E43789}">
      <dsp:nvSpPr>
        <dsp:cNvPr id="0" name=""/>
        <dsp:cNvSpPr/>
      </dsp:nvSpPr>
      <dsp:spPr>
        <a:xfrm>
          <a:off x="3781551" y="982756"/>
          <a:ext cx="1735762"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sz="2400" kern="1200"/>
            <a:t>Adhésion</a:t>
          </a:r>
        </a:p>
      </dsp:txBody>
      <dsp:txXfrm>
        <a:off x="3845517" y="1046722"/>
        <a:ext cx="1607830" cy="1182409"/>
      </dsp:txXfrm>
    </dsp:sp>
    <dsp:sp modelId="{0BBDE5A3-EEC2-46CA-9179-71BFA171A8F6}">
      <dsp:nvSpPr>
        <dsp:cNvPr id="0" name=""/>
        <dsp:cNvSpPr/>
      </dsp:nvSpPr>
      <dsp:spPr>
        <a:xfrm>
          <a:off x="5671603" y="982756"/>
          <a:ext cx="1735762"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sz="2400" kern="1200"/>
            <a:t>Action</a:t>
          </a:r>
          <a:endParaRPr lang="en-US" sz="2400" kern="1200" dirty="0"/>
        </a:p>
      </dsp:txBody>
      <dsp:txXfrm>
        <a:off x="5735569" y="1046722"/>
        <a:ext cx="1607830" cy="1182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488471" y="1308134"/>
          <a:ext cx="2191861"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2000"/>
          </a:pPr>
          <a:r>
            <a:rPr kern="1200" dirty="0" err="1"/>
            <a:t>Radicalisation</a:t>
          </a:r>
          <a:endParaRPr lang="en-GB" sz="2000" kern="1200" dirty="0"/>
        </a:p>
      </dsp:txBody>
      <dsp:txXfrm>
        <a:off x="2809462" y="1444824"/>
        <a:ext cx="1549879"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sz="2000"/>
          </a:pPr>
          <a:r>
            <a:rPr sz="1800" kern="1200" dirty="0"/>
            <a:t>Politique</a:t>
          </a:r>
          <a:endParaRPr sz="3600" kern="1200" dirty="0"/>
        </a:p>
      </dsp:txBody>
      <dsp:txXfrm>
        <a:off x="2953539" y="139132"/>
        <a:ext cx="1261724" cy="659998"/>
      </dsp:txXfrm>
    </dsp:sp>
    <dsp:sp modelId="{9DBFBB1B-8F22-4AC1-8905-FBFC046628A4}">
      <dsp:nvSpPr>
        <dsp:cNvPr id="0" name=""/>
        <dsp:cNvSpPr/>
      </dsp:nvSpPr>
      <dsp:spPr>
        <a:xfrm rot="10844820">
          <a:off x="4723277" y="1631680"/>
          <a:ext cx="104715"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54690" y="1695355"/>
        <a:ext cx="73301"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defRPr sz="2000"/>
          </a:pPr>
          <a:r>
            <a:rPr sz="1800" kern="1200" dirty="0" err="1"/>
            <a:t>Économique</a:t>
          </a:r>
          <a:endParaRPr sz="3600" kern="120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defRPr sz="2000"/>
          </a:pPr>
          <a:r>
            <a:rPr sz="1800" kern="1200" dirty="0" err="1"/>
            <a:t>Sociologique</a:t>
          </a:r>
          <a:endParaRPr sz="1800" kern="1200" dirty="0"/>
        </a:p>
      </dsp:txBody>
      <dsp:txXfrm>
        <a:off x="2886064" y="2750515"/>
        <a:ext cx="1396674" cy="659998"/>
      </dsp:txXfrm>
    </dsp:sp>
    <dsp:sp modelId="{BE09E87E-DE5B-4544-AF43-DF28B9B7894E}">
      <dsp:nvSpPr>
        <dsp:cNvPr id="0" name=""/>
        <dsp:cNvSpPr/>
      </dsp:nvSpPr>
      <dsp:spPr>
        <a:xfrm rot="21415453">
          <a:off x="2337156" y="1622768"/>
          <a:ext cx="106995"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37179" y="1687099"/>
        <a:ext cx="74897"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defRPr sz="2000"/>
          </a:pPr>
          <a:r>
            <a:rPr sz="1800" kern="1200" dirty="0" err="1"/>
            <a:t>psychologique</a:t>
          </a:r>
          <a:endParaRPr sz="3600" kern="1200" dirty="0"/>
        </a:p>
      </dsp:txBody>
      <dsp:txXfrm>
        <a:off x="440109" y="1458017"/>
        <a:ext cx="1529829" cy="6599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5F3A-7413-4576-A6A4-0281E0582D2D}">
      <dsp:nvSpPr>
        <dsp:cNvPr id="0" name=""/>
        <dsp:cNvSpPr/>
      </dsp:nvSpPr>
      <dsp:spPr>
        <a:xfrm>
          <a:off x="1824972" y="387"/>
          <a:ext cx="1555548" cy="155554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sz="2000" kern="1200"/>
            <a:t>Poussée</a:t>
          </a:r>
          <a:endParaRPr lang="bg-BG" sz="2000" kern="1200" dirty="0"/>
        </a:p>
      </dsp:txBody>
      <dsp:txXfrm>
        <a:off x="2052777" y="228192"/>
        <a:ext cx="1099938" cy="1099938"/>
      </dsp:txXfrm>
    </dsp:sp>
    <dsp:sp modelId="{D11EAFC9-DF79-4F72-B61B-85C0C5BFB163}">
      <dsp:nvSpPr>
        <dsp:cNvPr id="0" name=""/>
        <dsp:cNvSpPr/>
      </dsp:nvSpPr>
      <dsp:spPr>
        <a:xfrm rot="3600000">
          <a:off x="2974081" y="1516907"/>
          <a:ext cx="413468" cy="524997"/>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bg-BG" sz="1600" kern="1200"/>
        </a:p>
      </dsp:txBody>
      <dsp:txXfrm>
        <a:off x="3005091" y="1568195"/>
        <a:ext cx="289428" cy="314999"/>
      </dsp:txXfrm>
    </dsp:sp>
    <dsp:sp modelId="{F0CD09AB-D9D5-4754-97C2-EB8B0CFB3B2B}">
      <dsp:nvSpPr>
        <dsp:cNvPr id="0" name=""/>
        <dsp:cNvSpPr/>
      </dsp:nvSpPr>
      <dsp:spPr>
        <a:xfrm>
          <a:off x="2992811" y="2023143"/>
          <a:ext cx="1555548" cy="155554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sz="2000" kern="1200"/>
            <a:t>Attraction</a:t>
          </a:r>
          <a:endParaRPr lang="bg-BG" sz="2000" kern="1200" dirty="0"/>
        </a:p>
      </dsp:txBody>
      <dsp:txXfrm>
        <a:off x="3220616" y="2250948"/>
        <a:ext cx="1099938" cy="1099938"/>
      </dsp:txXfrm>
    </dsp:sp>
    <dsp:sp modelId="{0567F422-53CD-40A2-9DD7-1131FD0EA5C1}">
      <dsp:nvSpPr>
        <dsp:cNvPr id="0" name=""/>
        <dsp:cNvSpPr/>
      </dsp:nvSpPr>
      <dsp:spPr>
        <a:xfrm rot="10800000">
          <a:off x="2407714" y="2538419"/>
          <a:ext cx="413468" cy="524997"/>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bg-BG" sz="1600" kern="1200"/>
        </a:p>
      </dsp:txBody>
      <dsp:txXfrm rot="10800000">
        <a:off x="2531754" y="2643418"/>
        <a:ext cx="289428" cy="314999"/>
      </dsp:txXfrm>
    </dsp:sp>
    <dsp:sp modelId="{9692F8D1-2FB1-4757-9900-76A90C3C3459}">
      <dsp:nvSpPr>
        <dsp:cNvPr id="0" name=""/>
        <dsp:cNvSpPr/>
      </dsp:nvSpPr>
      <dsp:spPr>
        <a:xfrm>
          <a:off x="657134" y="2023143"/>
          <a:ext cx="1555548" cy="155554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CA" sz="2000" kern="1200" dirty="0"/>
            <a:t>Facteur </a:t>
          </a:r>
          <a:r>
            <a:rPr sz="2000" kern="1200" dirty="0"/>
            <a:t>Personnel</a:t>
          </a:r>
          <a:endParaRPr lang="bg-BG" sz="2000" kern="1200" dirty="0"/>
        </a:p>
      </dsp:txBody>
      <dsp:txXfrm>
        <a:off x="884939" y="2250948"/>
        <a:ext cx="1099938" cy="1099938"/>
      </dsp:txXfrm>
    </dsp:sp>
    <dsp:sp modelId="{2503907A-813F-4005-9DB6-BF04D97B3DA3}">
      <dsp:nvSpPr>
        <dsp:cNvPr id="0" name=""/>
        <dsp:cNvSpPr/>
      </dsp:nvSpPr>
      <dsp:spPr>
        <a:xfrm rot="18000000">
          <a:off x="1806242" y="1537175"/>
          <a:ext cx="413468" cy="524997"/>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bg-BG" sz="1600" kern="1200"/>
        </a:p>
      </dsp:txBody>
      <dsp:txXfrm>
        <a:off x="1837252" y="1695885"/>
        <a:ext cx="289428" cy="3149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103"/>
          <a:ext cx="1611660" cy="4941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Coaching et parentalité</a:t>
          </a:r>
          <a:endParaRPr lang="bg-BG" sz="1200" b="1" kern="1200" dirty="0"/>
        </a:p>
      </dsp:txBody>
      <dsp:txXfrm>
        <a:off x="24123" y="25226"/>
        <a:ext cx="1563414" cy="445917"/>
      </dsp:txXfrm>
    </dsp:sp>
    <dsp:sp modelId="{883DA8C2-1EAD-474E-8B72-6A3EFBE8A85B}">
      <dsp:nvSpPr>
        <dsp:cNvPr id="0" name=""/>
        <dsp:cNvSpPr/>
      </dsp:nvSpPr>
      <dsp:spPr>
        <a:xfrm>
          <a:off x="0" y="503451"/>
          <a:ext cx="1611660" cy="494163"/>
        </a:xfrm>
        <a:prstGeom prst="roundRect">
          <a:avLst/>
        </a:prstGeom>
        <a:solidFill>
          <a:schemeClr val="accent3">
            <a:hueOff val="265683"/>
            <a:satOff val="99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Pensée critique</a:t>
          </a:r>
          <a:endParaRPr lang="bg-BG" sz="1200" b="1" kern="1200" dirty="0"/>
        </a:p>
      </dsp:txBody>
      <dsp:txXfrm>
        <a:off x="24123" y="527574"/>
        <a:ext cx="1563414" cy="445917"/>
      </dsp:txXfrm>
    </dsp:sp>
    <dsp:sp modelId="{98A52DE2-8112-4B2D-A0F2-FEA3155458A3}">
      <dsp:nvSpPr>
        <dsp:cNvPr id="0" name=""/>
        <dsp:cNvSpPr/>
      </dsp:nvSpPr>
      <dsp:spPr>
        <a:xfrm>
          <a:off x="0" y="1005799"/>
          <a:ext cx="1611660" cy="494163"/>
        </a:xfrm>
        <a:prstGeom prst="roundRect">
          <a:avLst/>
        </a:prstGeom>
        <a:solidFill>
          <a:schemeClr val="accent3">
            <a:hueOff val="531366"/>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Gestion de la colère</a:t>
          </a:r>
          <a:endParaRPr lang="bg-BG" sz="1200" b="1" kern="1200" dirty="0"/>
        </a:p>
      </dsp:txBody>
      <dsp:txXfrm>
        <a:off x="24123" y="1029922"/>
        <a:ext cx="1563414" cy="445917"/>
      </dsp:txXfrm>
    </dsp:sp>
    <dsp:sp modelId="{21094C16-D1CE-4C3F-A28D-AA899043E378}">
      <dsp:nvSpPr>
        <dsp:cNvPr id="0" name=""/>
        <dsp:cNvSpPr/>
      </dsp:nvSpPr>
      <dsp:spPr>
        <a:xfrm>
          <a:off x="0" y="1508147"/>
          <a:ext cx="1611660" cy="494163"/>
        </a:xfrm>
        <a:prstGeom prst="roundRect">
          <a:avLst/>
        </a:prstGeom>
        <a:solidFill>
          <a:schemeClr val="accent3">
            <a:hueOff val="797049"/>
            <a:satOff val="297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Discours et identité</a:t>
          </a:r>
          <a:endParaRPr lang="bg-BG" sz="1200" b="1" kern="1200" dirty="0"/>
        </a:p>
      </dsp:txBody>
      <dsp:txXfrm>
        <a:off x="24123" y="1532270"/>
        <a:ext cx="1563414" cy="445917"/>
      </dsp:txXfrm>
    </dsp:sp>
    <dsp:sp modelId="{1522FC64-7CDA-4CC7-AF2A-B5A786C87152}">
      <dsp:nvSpPr>
        <dsp:cNvPr id="0" name=""/>
        <dsp:cNvSpPr/>
      </dsp:nvSpPr>
      <dsp:spPr>
        <a:xfrm>
          <a:off x="0" y="2010495"/>
          <a:ext cx="1611660" cy="494163"/>
        </a:xfrm>
        <a:prstGeom prst="roundRect">
          <a:avLst/>
        </a:prstGeom>
        <a:solidFill>
          <a:schemeClr val="accent3">
            <a:hueOff val="1062733"/>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defRPr sz="1200" b="1"/>
          </a:pPr>
          <a:r>
            <a:rPr sz="1100" kern="1200" dirty="0"/>
            <a:t>Simulation et discussion</a:t>
          </a:r>
        </a:p>
      </dsp:txBody>
      <dsp:txXfrm>
        <a:off x="24123" y="2034618"/>
        <a:ext cx="1563414" cy="445917"/>
      </dsp:txXfrm>
    </dsp:sp>
    <dsp:sp modelId="{18FBCE78-34EE-48AC-BAD4-65A2D91C368F}">
      <dsp:nvSpPr>
        <dsp:cNvPr id="0" name=""/>
        <dsp:cNvSpPr/>
      </dsp:nvSpPr>
      <dsp:spPr>
        <a:xfrm>
          <a:off x="0" y="2512843"/>
          <a:ext cx="1611660" cy="494163"/>
        </a:xfrm>
        <a:prstGeom prst="roundRect">
          <a:avLst/>
        </a:prstGeom>
        <a:solidFill>
          <a:schemeClr val="accent3">
            <a:hueOff val="1328416"/>
            <a:satOff val="495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Gestion des conflits</a:t>
          </a:r>
          <a:endParaRPr lang="bg-BG" sz="1200" b="1" kern="1200" dirty="0"/>
        </a:p>
      </dsp:txBody>
      <dsp:txXfrm>
        <a:off x="24123" y="2536966"/>
        <a:ext cx="1563414" cy="445917"/>
      </dsp:txXfrm>
    </dsp:sp>
    <dsp:sp modelId="{E77442EA-5B03-4F1B-9CC4-87F654081839}">
      <dsp:nvSpPr>
        <dsp:cNvPr id="0" name=""/>
        <dsp:cNvSpPr/>
      </dsp:nvSpPr>
      <dsp:spPr>
        <a:xfrm>
          <a:off x="0" y="3015191"/>
          <a:ext cx="1611660" cy="494163"/>
        </a:xfrm>
        <a:prstGeom prst="roundRect">
          <a:avLst/>
        </a:prstGeom>
        <a:solidFill>
          <a:schemeClr val="accent3">
            <a:hueOff val="1594099"/>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222250">
            <a:lnSpc>
              <a:spcPct val="90000"/>
            </a:lnSpc>
            <a:spcBef>
              <a:spcPct val="0"/>
            </a:spcBef>
            <a:spcAft>
              <a:spcPct val="35000"/>
            </a:spcAft>
            <a:buNone/>
            <a:defRPr sz="1200" b="1"/>
          </a:pPr>
          <a:r>
            <a:rPr kern="1200"/>
            <a:t>Réponse proportionnée de l'État</a:t>
          </a:r>
          <a:endParaRPr lang="bg-BG" sz="1200" b="1" kern="1200" dirty="0"/>
        </a:p>
      </dsp:txBody>
      <dsp:txXfrm>
        <a:off x="24123" y="3039314"/>
        <a:ext cx="1563414" cy="4459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217"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218"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219"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220"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22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619B6D30-B1E9-4DB6-AD24-077FE8C4BB3E}"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hyperlink" Target="https://www.dcfp.org.uk/child-abuse/radicalisation-and-extremism/" TargetMode="External"/><Relationship Id="rId2" Type="http://schemas.openxmlformats.org/officeDocument/2006/relationships/slide" Target="../slides/slide14.xml"/><Relationship Id="rId3"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5.xml"/><Relationship Id="rId3"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3"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hyperlink" Target="https://www.radicalrightanalysis.com/2018/05/29/journey-of-a-radical-right-prevent-referral/" TargetMode="External"/><Relationship Id="rId2" Type="http://schemas.openxmlformats.org/officeDocument/2006/relationships/hyperlink" Target="https://www.radicalrightanalysis.com/2018/05/29/journey-of-a-radical-right-prevent-referral/" TargetMode="External"/><Relationship Id="rId3" Type="http://schemas.openxmlformats.org/officeDocument/2006/relationships/hyperlink" Target="https://www.radicalrightanalysis.com/2018/05/29/journey-of-a-radical-right-prevent-referral/" TargetMode="External"/><Relationship Id="rId4" Type="http://schemas.openxmlformats.org/officeDocument/2006/relationships/hyperlink" Target="https://www.radicalrightanalysis.com/2018/05/29/journey-of-a-radical-right-prevent-referral/" TargetMode="External"/><Relationship Id="rId5" Type="http://schemas.openxmlformats.org/officeDocument/2006/relationships/slide" Target="../slides/slide26.xml"/><Relationship Id="rId6"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hyperlink" Target="https://www.youtube.com/watch?v=NFrU9egvhbs" TargetMode="External"/><Relationship Id="rId2" Type="http://schemas.openxmlformats.org/officeDocument/2006/relationships/hyperlink" Target="https://www.youtube.com/watch?v=fVaFmcT7ssg" TargetMode="External"/><Relationship Id="rId3" Type="http://schemas.openxmlformats.org/officeDocument/2006/relationships/hyperlink" Target="https://www.youtube.com/watch?v=NFrU9egvhbs" TargetMode="External"/><Relationship Id="rId4" Type="http://schemas.openxmlformats.org/officeDocument/2006/relationships/hyperlink" Target="https://www.youtube.com/watch?v=fVaFmcT7ssg" TargetMode="External"/><Relationship Id="rId5" Type="http://schemas.openxmlformats.org/officeDocument/2006/relationships/slide" Target="../slides/slide4.xml"/><Relationship Id="rId6"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8.xml"/><Relationship Id="rId3"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PlaceHolder 1"/>
          <p:cNvSpPr>
            <a:spLocks noGrp="1"/>
          </p:cNvSpPr>
          <p:nvPr>
            <p:ph type="sldImg"/>
          </p:nvPr>
        </p:nvSpPr>
        <p:spPr>
          <a:xfrm>
            <a:off x="1143000" y="685800"/>
            <a:ext cx="4571280" cy="3428280"/>
          </a:xfrm>
          <a:prstGeom prst="rect">
            <a:avLst/>
          </a:prstGeom>
        </p:spPr>
      </p:sp>
      <p:sp>
        <p:nvSpPr>
          <p:cNvPr id="641" name="PlaceHolder 2"/>
          <p:cNvSpPr>
            <a:spLocks noGrp="1"/>
          </p:cNvSpPr>
          <p:nvPr>
            <p:ph type="body"/>
          </p:nvPr>
        </p:nvSpPr>
        <p:spPr>
          <a:xfrm>
            <a:off x="685800" y="4343400"/>
            <a:ext cx="5485680" cy="4114080"/>
          </a:xfrm>
          <a:prstGeom prst="rect">
            <a:avLst/>
          </a:prstGeom>
        </p:spPr>
        <p:txBody>
          <a:bodyPr lIns="0" rIns="0" tIns="0" bIns="0">
            <a:noAutofit/>
          </a:bodyPr>
          <a:p>
            <a:pPr marL="216000" indent="-215640">
              <a:lnSpc>
                <a:spcPct val="100000"/>
              </a:lnSpc>
              <a:tabLst>
                <a:tab algn="l" pos="0"/>
              </a:tabLst>
            </a:pPr>
            <a:r>
              <a:rPr b="1" lang="fr-FR" sz="1800" spc="-1" strike="noStrike">
                <a:latin typeface="Verdana"/>
              </a:rPr>
              <a:t>Instructions /feuille de texte proposé 0</a:t>
            </a:r>
            <a:endParaRPr b="0" lang="fr-FR" sz="1800" spc="-1" strike="noStrike">
              <a:latin typeface="Arial"/>
            </a:endParaRPr>
          </a:p>
          <a:p>
            <a:pPr marL="216000" indent="-215640">
              <a:lnSpc>
                <a:spcPct val="100000"/>
              </a:lnSpc>
              <a:tabLst>
                <a:tab algn="l" pos="0"/>
              </a:tabLst>
            </a:pPr>
            <a:r>
              <a:rPr b="0" lang="fr-FR" sz="2000" spc="-1" strike="noStrike">
                <a:latin typeface="Verdana"/>
              </a:rPr>
              <a:t>Bienvenus à la formation, présentez-vous (vérifier si la liste de présence est signée par tous les participants)</a:t>
            </a:r>
            <a:endParaRPr b="0" lang="fr-FR" sz="2000" spc="-1" strike="noStrike">
              <a:latin typeface="Arial"/>
            </a:endParaRPr>
          </a:p>
          <a:p>
            <a:pPr marL="216000" indent="-215640">
              <a:lnSpc>
                <a:spcPct val="100000"/>
              </a:lnSpc>
              <a:tabLst>
                <a:tab algn="l" pos="0"/>
              </a:tabLst>
            </a:pPr>
            <a:endParaRPr b="0" lang="fr-FR" sz="2000" spc="-1" strike="noStrike">
              <a:latin typeface="Arial"/>
            </a:endParaRPr>
          </a:p>
          <a:p>
            <a:pPr marL="216000" indent="-215640">
              <a:lnSpc>
                <a:spcPct val="100000"/>
              </a:lnSpc>
              <a:tabLst>
                <a:tab algn="l" pos="0"/>
              </a:tabLst>
            </a:pPr>
            <a:r>
              <a:rPr b="0" lang="en-GB" sz="2000" spc="-1" strike="noStrike">
                <a:latin typeface="Verdana"/>
              </a:rPr>
              <a:t>Mentionner brièvement le contexte et l'objectif principal </a:t>
            </a:r>
            <a:r>
              <a:rPr b="0" lang="fr-CA" sz="2000" spc="-1" strike="noStrike">
                <a:latin typeface="Verdana"/>
              </a:rPr>
              <a:t>de la FdF. </a:t>
            </a:r>
            <a:endParaRPr b="0" lang="fr-FR" sz="2000" spc="-1" strike="noStrike">
              <a:latin typeface="Arial"/>
            </a:endParaRPr>
          </a:p>
          <a:p>
            <a:pPr marL="171360" indent="-170640">
              <a:lnSpc>
                <a:spcPct val="100000"/>
              </a:lnSpc>
              <a:buClr>
                <a:srgbClr val="000000"/>
              </a:buClr>
              <a:buFont typeface="StarSymbol"/>
              <a:buChar char="-"/>
              <a:tabLst>
                <a:tab algn="l" pos="0"/>
              </a:tabLst>
            </a:pPr>
            <a:r>
              <a:rPr b="0" lang="fr-CA" sz="2000" spc="-1" strike="noStrike">
                <a:latin typeface="Verdana"/>
              </a:rPr>
              <a:t>Partie du projet ARMOUR. Il est parrainé par l'UE et vise à réduire la radicalisation chez les jeunes. Pour ce faire, les partenaires de 6 pays travaillent ensemble pour créer un soutien pour les </a:t>
            </a:r>
            <a:r>
              <a:rPr b="0" lang="en-US" sz="2000" spc="-1" strike="noStrike">
                <a:latin typeface="Verdana"/>
              </a:rPr>
              <a:t>intervenants de première ligne qui travaillent avec des enfants âgés de 10 à 18 ans.</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1200" spc="-1" strike="noStrike">
                <a:latin typeface="Verdana"/>
              </a:rPr>
              <a:t>@Formateur : Ce</a:t>
            </a:r>
            <a:r>
              <a:rPr b="0" lang="fr-CA" sz="1200" spc="-1" strike="noStrike">
                <a:latin typeface="Verdana"/>
              </a:rPr>
              <a:t>tte FdF est destiné aux </a:t>
            </a:r>
            <a:r>
              <a:rPr b="0" lang="en-US" sz="1200" spc="-1" strike="noStrike">
                <a:latin typeface="Verdana"/>
              </a:rPr>
              <a:t>intervenants de première ligne qui s'intéressent à la prévention de la radicalisation. L</a:t>
            </a:r>
            <a:r>
              <a:rPr b="0" lang="fr-CA" sz="1200" spc="-1" strike="noStrike">
                <a:latin typeface="Verdana"/>
              </a:rPr>
              <a:t>a FdF a 3 objectifs qui se chevauchent :</a:t>
            </a:r>
            <a:endParaRPr b="0" lang="fr-FR" sz="1200" spc="-1" strike="noStrike">
              <a:latin typeface="Arial"/>
            </a:endParaRPr>
          </a:p>
          <a:p>
            <a:pPr marL="285840" indent="-285120">
              <a:lnSpc>
                <a:spcPct val="100000"/>
              </a:lnSpc>
              <a:buClr>
                <a:srgbClr val="000000"/>
              </a:buClr>
              <a:buFont typeface="StarSymbol"/>
              <a:buChar char="-"/>
              <a:tabLst>
                <a:tab algn="l" pos="0"/>
              </a:tabLst>
            </a:pPr>
            <a:r>
              <a:rPr b="0" lang="fr-CA" sz="1200" spc="-1" strike="noStrike">
                <a:latin typeface="Verdana"/>
              </a:rPr>
              <a:t>Se familiariser avec la FdF afin de pouvoir donner la formation par soi-même (cascade de FdF)</a:t>
            </a:r>
            <a:endParaRPr b="0" lang="fr-FR" sz="1200" spc="-1" strike="noStrike">
              <a:latin typeface="Arial"/>
            </a:endParaRPr>
          </a:p>
          <a:p>
            <a:pPr marL="285840" indent="-285120">
              <a:lnSpc>
                <a:spcPct val="100000"/>
              </a:lnSpc>
              <a:buClr>
                <a:srgbClr val="000000"/>
              </a:buClr>
              <a:buFont typeface="StarSymbol"/>
              <a:buChar char="-"/>
              <a:tabLst>
                <a:tab algn="l" pos="0"/>
              </a:tabLst>
            </a:pPr>
            <a:r>
              <a:rPr b="0" lang="fr-CA" sz="1200" spc="-1" strike="noStrike">
                <a:latin typeface="Verdana"/>
              </a:rPr>
              <a:t>Se familiariser avec les 7 ateliers pour pouvoir les donner </a:t>
            </a:r>
            <a:endParaRPr b="0" lang="fr-FR" sz="1200" spc="-1" strike="noStrike">
              <a:latin typeface="Arial"/>
            </a:endParaRPr>
          </a:p>
          <a:p>
            <a:pPr marL="285840" indent="-285120">
              <a:lnSpc>
                <a:spcPct val="100000"/>
              </a:lnSpc>
              <a:buClr>
                <a:srgbClr val="000000"/>
              </a:buClr>
              <a:buFont typeface="StarSymbol"/>
              <a:buChar char="-"/>
              <a:tabLst>
                <a:tab algn="l" pos="0"/>
              </a:tabLst>
            </a:pPr>
            <a:r>
              <a:rPr b="0" lang="fr-CA" sz="2000" spc="-1" strike="noStrike">
                <a:latin typeface="Verdana"/>
              </a:rPr>
              <a:t>Apprendre à connaître la radicalisation et les facteurs de causalité et expérimenter des exemples d'exercices pour influencer ces facteurs de causalité</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latin typeface="Verdana"/>
              </a:rPr>
              <a:t>@ Formateur (voir le guide pour plus d'instructions)</a:t>
            </a:r>
            <a:endParaRPr b="0" lang="fr-FR" sz="2000" spc="-1" strike="noStrike">
              <a:latin typeface="Arial"/>
            </a:endParaRPr>
          </a:p>
          <a:p>
            <a:pPr marL="457200">
              <a:lnSpc>
                <a:spcPct val="100000"/>
              </a:lnSpc>
              <a:tabLst>
                <a:tab algn="l" pos="0"/>
              </a:tabLst>
            </a:pPr>
            <a:r>
              <a:rPr b="0" lang="en-GB" sz="2000" spc="-1" strike="noStrike" u="sng">
                <a:uFillTx/>
                <a:latin typeface="Verdana"/>
              </a:rPr>
              <a:t>Requis</a:t>
            </a:r>
            <a:endParaRPr b="0" lang="fr-FR" sz="2000" spc="-1" strike="noStrike">
              <a:latin typeface="Arial"/>
            </a:endParaRPr>
          </a:p>
          <a:p>
            <a:pPr marL="457200">
              <a:lnSpc>
                <a:spcPct val="100000"/>
              </a:lnSpc>
              <a:tabLst>
                <a:tab algn="l" pos="0"/>
              </a:tabLst>
            </a:pPr>
            <a:r>
              <a:rPr b="0" lang="en-GB" sz="2000" spc="-1" strike="noStrike">
                <a:latin typeface="Verdana"/>
              </a:rPr>
              <a:t>liste des participants </a:t>
            </a:r>
            <a:endParaRPr b="0" lang="fr-FR" sz="2000" spc="-1" strike="noStrike">
              <a:latin typeface="Arial"/>
            </a:endParaRPr>
          </a:p>
          <a:p>
            <a:pPr marL="457200">
              <a:lnSpc>
                <a:spcPct val="100000"/>
              </a:lnSpc>
              <a:tabLst>
                <a:tab algn="l" pos="0"/>
              </a:tabLst>
            </a:pPr>
            <a:r>
              <a:rPr b="0" lang="en-GB" sz="2000" spc="-1" strike="noStrike">
                <a:latin typeface="Verdana"/>
              </a:rPr>
              <a:t>Ordinateur portable/PC et télémètre</a:t>
            </a:r>
            <a:endParaRPr b="0" lang="fr-FR" sz="2000" spc="-1" strike="noStrike">
              <a:latin typeface="Arial"/>
            </a:endParaRPr>
          </a:p>
          <a:p>
            <a:pPr marL="457200">
              <a:lnSpc>
                <a:spcPct val="100000"/>
              </a:lnSpc>
              <a:tabLst>
                <a:tab algn="l" pos="0"/>
              </a:tabLst>
            </a:pPr>
            <a:r>
              <a:rPr b="0" lang="en-GB" sz="2000" spc="-1" strike="noStrike">
                <a:latin typeface="Verdana"/>
              </a:rPr>
              <a:t>Stylos et papier pour les participants</a:t>
            </a:r>
            <a:endParaRPr b="0" lang="fr-FR" sz="2000" spc="-1" strike="noStrike">
              <a:latin typeface="Arial"/>
            </a:endParaRPr>
          </a:p>
          <a:p>
            <a:pPr marL="457200">
              <a:lnSpc>
                <a:spcPct val="100000"/>
              </a:lnSpc>
              <a:tabLst>
                <a:tab algn="l" pos="0"/>
              </a:tabLst>
            </a:pPr>
            <a:r>
              <a:rPr b="0" lang="en-GB" sz="2000" spc="-1" strike="noStrike">
                <a:latin typeface="Verdana"/>
              </a:rPr>
              <a:t>Tableau de papier</a:t>
            </a:r>
            <a:endParaRPr b="0" lang="fr-FR" sz="2000" spc="-1" strike="noStrike">
              <a:latin typeface="Arial"/>
            </a:endParaRPr>
          </a:p>
          <a:p>
            <a:pPr marL="457200">
              <a:lnSpc>
                <a:spcPct val="100000"/>
              </a:lnSpc>
              <a:tabLst>
                <a:tab algn="l" pos="0"/>
              </a:tabLst>
            </a:pPr>
            <a:r>
              <a:rPr b="0" lang="en-GB" sz="2000" spc="-1" strike="noStrike">
                <a:latin typeface="Verdana"/>
              </a:rPr>
              <a:t>marqueurs, cartes, puzzle, feuilles de papier blanc, ciseaux, *smartphones pour accéder à Pauliseverywhere.</a:t>
            </a:r>
            <a:endParaRPr b="0" lang="fr-FR" sz="2000" spc="-1" strike="noStrike">
              <a:latin typeface="Arial"/>
            </a:endParaRPr>
          </a:p>
          <a:p>
            <a:pPr marL="457200">
              <a:lnSpc>
                <a:spcPct val="100000"/>
              </a:lnSpc>
              <a:tabLst>
                <a:tab algn="l" pos="0"/>
              </a:tabLst>
            </a:pPr>
            <a:r>
              <a:rPr b="0" lang="en-GB" sz="2000" spc="-1" strike="noStrike">
                <a:latin typeface="Verdana"/>
              </a:rPr>
              <a:t>accès Internet, </a:t>
            </a:r>
            <a:endParaRPr b="0" lang="fr-FR" sz="2000" spc="-1" strike="noStrike">
              <a:latin typeface="Arial"/>
            </a:endParaRPr>
          </a:p>
          <a:p>
            <a:pPr marL="457200">
              <a:lnSpc>
                <a:spcPct val="100000"/>
              </a:lnSpc>
              <a:tabLst>
                <a:tab algn="l" pos="0"/>
              </a:tabLst>
            </a:pPr>
            <a:r>
              <a:rPr b="0" lang="en-GB" sz="2000" spc="-1" strike="noStrike">
                <a:latin typeface="Verdana"/>
              </a:rPr>
              <a:t>Polycapiés avec exercice(s) </a:t>
            </a:r>
            <a:endParaRPr b="0" lang="fr-FR" sz="2000" spc="-1" strike="noStrike">
              <a:latin typeface="Arial"/>
            </a:endParaRPr>
          </a:p>
          <a:p>
            <a:pPr marL="457200">
              <a:lnSpc>
                <a:spcPct val="100000"/>
              </a:lnSpc>
              <a:tabLst>
                <a:tab algn="l" pos="0"/>
              </a:tabLst>
            </a:pPr>
            <a:endParaRPr b="0" lang="fr-FR" sz="2000" spc="-1" strike="noStrike">
              <a:latin typeface="Arial"/>
            </a:endParaRPr>
          </a:p>
          <a:p>
            <a:pPr marL="457200">
              <a:lnSpc>
                <a:spcPct val="100000"/>
              </a:lnSpc>
              <a:tabLst>
                <a:tab algn="l" pos="0"/>
              </a:tabLst>
            </a:pPr>
            <a:r>
              <a:rPr b="0" lang="en-GB" sz="2000" spc="-1" strike="noStrike" u="sng">
                <a:uFillTx/>
                <a:latin typeface="Verdana"/>
              </a:rPr>
              <a:t>Planification suggerée de </a:t>
            </a:r>
            <a:r>
              <a:rPr b="0" lang="en-US" sz="2000" spc="-1" strike="noStrike" u="sng">
                <a:uFillTx/>
                <a:latin typeface="Verdana"/>
              </a:rPr>
              <a:t>session 1</a:t>
            </a:r>
            <a:r>
              <a:rPr b="0" lang="en-US" sz="2000" spc="-1" strike="noStrike">
                <a:latin typeface="Verdana"/>
              </a:rPr>
              <a:t> </a:t>
            </a:r>
            <a:endParaRPr b="0" lang="fr-FR" sz="2000" spc="-1" strike="noStrike">
              <a:latin typeface="Arial"/>
            </a:endParaRPr>
          </a:p>
          <a:p>
            <a:pPr marL="457200">
              <a:lnSpc>
                <a:spcPct val="100000"/>
              </a:lnSpc>
              <a:tabLst>
                <a:tab algn="l" pos="0"/>
              </a:tabLst>
            </a:pPr>
            <a:r>
              <a:rPr b="0" lang="en-US" sz="2000" spc="-1" strike="noStrike">
                <a:latin typeface="Verdana"/>
              </a:rPr>
              <a:t>Entrée, café, thé</a:t>
            </a:r>
            <a:r>
              <a:rPr b="0" lang="en-US" sz="2000" spc="-1" strike="noStrike">
                <a:latin typeface="Verdana"/>
              </a:rPr>
              <a:t>	</a:t>
            </a:r>
            <a:r>
              <a:rPr b="0" lang="en-US" sz="2000" spc="-1" strike="noStrike">
                <a:latin typeface="Verdana"/>
              </a:rPr>
              <a:t>	</a:t>
            </a:r>
            <a:r>
              <a:rPr b="0" lang="en-US" sz="2000" spc="-1" strike="noStrike">
                <a:latin typeface="Verdana"/>
              </a:rPr>
              <a:t>15 min</a:t>
            </a: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US" sz="2000" spc="-1" strike="noStrike">
                <a:latin typeface="Verdana"/>
              </a:rPr>
              <a:t>Introduction </a:t>
            </a:r>
            <a:r>
              <a:rPr b="0" lang="en-US" sz="2000" spc="-1" strike="noStrike">
                <a:latin typeface="Verdana"/>
              </a:rPr>
              <a:t>	</a:t>
            </a:r>
            <a:r>
              <a:rPr b="0" lang="en-US" sz="2000" spc="-1" strike="noStrike">
                <a:latin typeface="Verdana"/>
              </a:rPr>
              <a:t>	</a:t>
            </a:r>
            <a:r>
              <a:rPr b="0" lang="en-US" sz="2000" spc="-1" strike="noStrike">
                <a:latin typeface="Verdana"/>
              </a:rPr>
              <a:t>45 min</a:t>
            </a: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US" sz="2000" spc="-1" strike="noStrike">
                <a:latin typeface="Verdana"/>
              </a:rPr>
              <a:t>Explication de la radicalisation</a:t>
            </a:r>
            <a:r>
              <a:rPr b="0" lang="en-US" sz="2000" spc="-1" strike="noStrike">
                <a:latin typeface="Verdana"/>
              </a:rPr>
              <a:t>	</a:t>
            </a:r>
            <a:r>
              <a:rPr b="0" lang="en-US" sz="2000" spc="-1" strike="noStrike">
                <a:latin typeface="Verdana"/>
              </a:rPr>
              <a:t>	</a:t>
            </a:r>
            <a:r>
              <a:rPr b="0" lang="en-US" sz="2000" spc="-1" strike="noStrike">
                <a:latin typeface="Verdana"/>
              </a:rPr>
              <a:t>45 min (selon les connaissances initiales, cela peut être prolongé ou raccourci)</a:t>
            </a:r>
            <a:endParaRPr b="0" lang="fr-FR" sz="2000" spc="-1" strike="noStrike">
              <a:latin typeface="Arial"/>
            </a:endParaRPr>
          </a:p>
          <a:p>
            <a:pPr>
              <a:lnSpc>
                <a:spcPct val="100000"/>
              </a:lnSpc>
              <a:tabLst>
                <a:tab algn="l" pos="0"/>
              </a:tabLst>
            </a:pPr>
            <a:r>
              <a:rPr b="0" lang="en-US" sz="2000" spc="-1" strike="noStrike">
                <a:latin typeface="Verdana"/>
              </a:rPr>
              <a:t>Pause</a:t>
            </a:r>
            <a:r>
              <a:rPr b="0" lang="en-US" sz="2000" spc="-1" strike="noStrike">
                <a:latin typeface="Verdana"/>
              </a:rPr>
              <a:t>	</a:t>
            </a:r>
            <a:r>
              <a:rPr b="0" lang="en-US" sz="2000" spc="-1" strike="noStrike">
                <a:latin typeface="Verdana"/>
              </a:rPr>
              <a:t>	</a:t>
            </a:r>
            <a:r>
              <a:rPr b="0" lang="en-US" sz="2000" spc="-1" strike="noStrike">
                <a:latin typeface="Verdana"/>
              </a:rPr>
              <a:t>	</a:t>
            </a:r>
            <a:r>
              <a:rPr b="0" lang="en-US" sz="2000" spc="-1" strike="noStrike">
                <a:latin typeface="Verdana"/>
              </a:rPr>
              <a:t>15 min</a:t>
            </a:r>
            <a:endParaRPr b="0" lang="fr-FR" sz="2000" spc="-1" strike="noStrike">
              <a:latin typeface="Arial"/>
            </a:endParaRPr>
          </a:p>
          <a:p>
            <a:pPr marL="228600" indent="-227880">
              <a:lnSpc>
                <a:spcPct val="100000"/>
              </a:lnSpc>
              <a:buClr>
                <a:srgbClr val="000000"/>
              </a:buClr>
              <a:buFont typeface="+mj-lt"/>
              <a:buAutoNum type="arabicPeriod" startAt="3"/>
              <a:tabLst>
                <a:tab algn="l" pos="0"/>
              </a:tabLst>
            </a:pPr>
            <a:r>
              <a:rPr b="0" lang="en-US" sz="2000" spc="-1" strike="noStrike">
                <a:latin typeface="Verdana"/>
              </a:rPr>
              <a:t>Coaching et parentalité       25 min</a:t>
            </a:r>
            <a:endParaRPr b="0" lang="fr-FR" sz="2000" spc="-1" strike="noStrike">
              <a:latin typeface="Arial"/>
            </a:endParaRPr>
          </a:p>
          <a:p>
            <a:pPr marL="228600" indent="-227880">
              <a:lnSpc>
                <a:spcPct val="100000"/>
              </a:lnSpc>
              <a:buClr>
                <a:srgbClr val="000000"/>
              </a:buClr>
              <a:buFont typeface="+mj-lt"/>
              <a:buAutoNum type="arabicPeriod" startAt="3"/>
              <a:tabLst>
                <a:tab algn="l" pos="0"/>
              </a:tabLst>
            </a:pPr>
            <a:r>
              <a:rPr b="0" lang="en-US" sz="2000" spc="-1" strike="noStrike">
                <a:latin typeface="Verdana"/>
              </a:rPr>
              <a:t>Exercice(s)</a:t>
            </a:r>
            <a:r>
              <a:rPr b="0" lang="en-US" sz="2000" spc="-1" strike="noStrike">
                <a:latin typeface="Verdana"/>
              </a:rPr>
              <a:t>	</a:t>
            </a:r>
            <a:r>
              <a:rPr b="0" lang="en-US" sz="2000" spc="-1" strike="noStrike">
                <a:latin typeface="Verdana"/>
              </a:rPr>
              <a:t>	</a:t>
            </a:r>
            <a:r>
              <a:rPr b="0" lang="en-US" sz="2000" spc="-1" strike="noStrike">
                <a:latin typeface="Verdana"/>
              </a:rPr>
              <a:t>	</a:t>
            </a:r>
            <a:r>
              <a:rPr b="0" lang="en-US" sz="2000" spc="-1" strike="noStrike">
                <a:latin typeface="Verdana"/>
              </a:rPr>
              <a:t>60 min</a:t>
            </a:r>
            <a:endParaRPr b="0" lang="fr-FR" sz="2000" spc="-1" strike="noStrike">
              <a:latin typeface="Arial"/>
            </a:endParaRPr>
          </a:p>
          <a:p>
            <a:pPr>
              <a:lnSpc>
                <a:spcPct val="100000"/>
              </a:lnSpc>
              <a:tabLst>
                <a:tab algn="l" pos="0"/>
              </a:tabLst>
            </a:pPr>
            <a:r>
              <a:rPr b="0" lang="en-US" sz="2000" spc="-1" strike="noStrike">
                <a:latin typeface="Verdana"/>
              </a:rPr>
              <a:t>Déjeuner</a:t>
            </a:r>
            <a:r>
              <a:rPr b="0" lang="en-US" sz="2000" spc="-1" strike="noStrike">
                <a:latin typeface="Verdana"/>
              </a:rPr>
              <a:t>	</a:t>
            </a:r>
            <a:r>
              <a:rPr b="0" lang="en-US" sz="2000" spc="-1" strike="noStrike">
                <a:latin typeface="Verdana"/>
              </a:rPr>
              <a:t>	</a:t>
            </a:r>
            <a:r>
              <a:rPr b="0" lang="en-US" sz="2000" spc="-1" strike="noStrike">
                <a:latin typeface="Verdana"/>
              </a:rPr>
              <a:t>	</a:t>
            </a:r>
            <a:r>
              <a:rPr b="0" lang="en-US" sz="2000" spc="-1" strike="noStrike">
                <a:latin typeface="Verdana"/>
              </a:rPr>
              <a:t>60 min (prendre le temps d'échanger des expériences et de construire un réseau si possible)</a:t>
            </a:r>
            <a:endParaRPr b="0" lang="fr-FR" sz="2000" spc="-1" strike="noStrike">
              <a:latin typeface="Arial"/>
            </a:endParaRPr>
          </a:p>
          <a:p>
            <a:pPr marL="228600" indent="-227880">
              <a:lnSpc>
                <a:spcPct val="100000"/>
              </a:lnSpc>
              <a:buClr>
                <a:srgbClr val="000000"/>
              </a:buClr>
              <a:buFont typeface="+mj-lt"/>
              <a:buAutoNum type="arabicPeriod" startAt="5"/>
              <a:tabLst>
                <a:tab algn="l" pos="0"/>
              </a:tabLst>
            </a:pPr>
            <a:r>
              <a:rPr b="0" lang="en-US" sz="2000" spc="-1" strike="noStrike">
                <a:latin typeface="Verdana"/>
              </a:rPr>
              <a:t>Pensée critique</a:t>
            </a:r>
            <a:r>
              <a:rPr b="0" lang="en-US" sz="2000" spc="-1" strike="noStrike">
                <a:latin typeface="Verdana"/>
              </a:rPr>
              <a:t>	</a:t>
            </a:r>
            <a:r>
              <a:rPr b="0" lang="en-US" sz="2000" spc="-1" strike="noStrike">
                <a:latin typeface="Verdana"/>
              </a:rPr>
              <a:t>	</a:t>
            </a:r>
            <a:r>
              <a:rPr b="0" lang="en-US" sz="2000" spc="-1" strike="noStrike">
                <a:latin typeface="Verdana"/>
              </a:rPr>
              <a:t>30 min</a:t>
            </a:r>
            <a:endParaRPr b="0" lang="fr-FR" sz="2000" spc="-1" strike="noStrike">
              <a:latin typeface="Arial"/>
            </a:endParaRPr>
          </a:p>
          <a:p>
            <a:pPr marL="228600" indent="-227880">
              <a:lnSpc>
                <a:spcPct val="100000"/>
              </a:lnSpc>
              <a:buClr>
                <a:srgbClr val="000000"/>
              </a:buClr>
              <a:buFont typeface="+mj-lt"/>
              <a:buAutoNum type="arabicPeriod" startAt="6"/>
              <a:tabLst>
                <a:tab algn="l" pos="0"/>
              </a:tabLst>
            </a:pPr>
            <a:r>
              <a:rPr b="0" lang="en-US" sz="2000" spc="-1" strike="noStrike">
                <a:latin typeface="Verdana"/>
              </a:rPr>
              <a:t>Exercice 1 </a:t>
            </a:r>
            <a:r>
              <a:rPr b="0" lang="en-US" sz="2000" spc="-1" strike="noStrike">
                <a:latin typeface="Verdana"/>
              </a:rPr>
              <a:t>	</a:t>
            </a:r>
            <a:r>
              <a:rPr b="0" lang="en-US" sz="2000" spc="-1" strike="noStrike">
                <a:latin typeface="Verdana"/>
              </a:rPr>
              <a:t>	</a:t>
            </a:r>
            <a:r>
              <a:rPr b="0" lang="en-US" sz="2000" spc="-1" strike="noStrike">
                <a:latin typeface="Verdana"/>
              </a:rPr>
              <a:t>	</a:t>
            </a:r>
            <a:r>
              <a:rPr b="0" lang="en-US" sz="2000" spc="-1" strike="noStrike">
                <a:latin typeface="Verdana"/>
              </a:rPr>
              <a:t>30 min</a:t>
            </a:r>
            <a:endParaRPr b="0" lang="fr-FR" sz="2000" spc="-1" strike="noStrike">
              <a:latin typeface="Arial"/>
            </a:endParaRPr>
          </a:p>
          <a:p>
            <a:pPr>
              <a:lnSpc>
                <a:spcPct val="100000"/>
              </a:lnSpc>
              <a:tabLst>
                <a:tab algn="l" pos="0"/>
              </a:tabLst>
            </a:pPr>
            <a:r>
              <a:rPr b="0" lang="en-US" sz="2000" spc="-1" strike="noStrike">
                <a:latin typeface="Verdana"/>
              </a:rPr>
              <a:t>Pause</a:t>
            </a:r>
            <a:r>
              <a:rPr b="0" lang="en-US" sz="2000" spc="-1" strike="noStrike">
                <a:latin typeface="Verdana"/>
              </a:rPr>
              <a:t>	</a:t>
            </a:r>
            <a:r>
              <a:rPr b="0" lang="en-US" sz="2000" spc="-1" strike="noStrike">
                <a:latin typeface="Verdana"/>
              </a:rPr>
              <a:t>	</a:t>
            </a:r>
            <a:r>
              <a:rPr b="0" lang="en-US" sz="2000" spc="-1" strike="noStrike">
                <a:latin typeface="Verdana"/>
              </a:rPr>
              <a:t>	</a:t>
            </a:r>
            <a:r>
              <a:rPr b="0" lang="en-US" sz="2000" spc="-1" strike="noStrike">
                <a:latin typeface="Verdana"/>
              </a:rPr>
              <a:t>15 min</a:t>
            </a:r>
            <a:endParaRPr b="0" lang="fr-FR" sz="2000" spc="-1" strike="noStrike">
              <a:latin typeface="Arial"/>
            </a:endParaRPr>
          </a:p>
          <a:p>
            <a:pPr marL="228600" indent="-227880">
              <a:lnSpc>
                <a:spcPct val="100000"/>
              </a:lnSpc>
              <a:buClr>
                <a:srgbClr val="000000"/>
              </a:buClr>
              <a:buFont typeface="+mj-lt"/>
              <a:buAutoNum type="arabicPeriod" startAt="7"/>
              <a:tabLst>
                <a:tab algn="l" pos="0"/>
              </a:tabLst>
            </a:pPr>
            <a:r>
              <a:rPr b="0" lang="en-US" sz="2000" spc="-1" strike="noStrike">
                <a:latin typeface="Verdana"/>
              </a:rPr>
              <a:t>Exercice 2 </a:t>
            </a:r>
            <a:r>
              <a:rPr b="0" lang="en-US" sz="2000" spc="-1" strike="noStrike">
                <a:latin typeface="Verdana"/>
              </a:rPr>
              <a:t>	</a:t>
            </a:r>
            <a:r>
              <a:rPr b="0" lang="en-US" sz="2000" spc="-1" strike="noStrike">
                <a:latin typeface="Verdana"/>
              </a:rPr>
              <a:t>	</a:t>
            </a:r>
            <a:r>
              <a:rPr b="0" lang="en-US" sz="2000" spc="-1" strike="noStrike">
                <a:latin typeface="Verdana"/>
              </a:rPr>
              <a:t>	</a:t>
            </a:r>
            <a:r>
              <a:rPr b="0" lang="en-US" sz="2000" spc="-1" strike="noStrike">
                <a:latin typeface="Verdana"/>
              </a:rPr>
              <a:t>45 min</a:t>
            </a:r>
            <a:endParaRPr b="0" lang="fr-FR" sz="2000" spc="-1" strike="noStrike">
              <a:latin typeface="Arial"/>
            </a:endParaRPr>
          </a:p>
          <a:p>
            <a:pPr marL="228600" indent="-227880">
              <a:lnSpc>
                <a:spcPct val="100000"/>
              </a:lnSpc>
              <a:buClr>
                <a:srgbClr val="000000"/>
              </a:buClr>
              <a:buFont typeface="+mj-lt"/>
              <a:buAutoNum type="arabicPeriod" startAt="7"/>
              <a:tabLst>
                <a:tab algn="l" pos="0"/>
              </a:tabLst>
            </a:pPr>
            <a:r>
              <a:rPr b="0" lang="en-US" sz="2000" spc="-1" strike="noStrike">
                <a:latin typeface="Verdana"/>
              </a:rPr>
              <a:t>Retour et conclusion</a:t>
            </a:r>
            <a:r>
              <a:rPr b="0" lang="en-US" sz="2000" spc="-1" strike="noStrike">
                <a:latin typeface="Verdana"/>
              </a:rPr>
              <a:t>	</a:t>
            </a:r>
            <a:r>
              <a:rPr b="0" lang="en-US" sz="2000" spc="-1" strike="noStrike">
                <a:latin typeface="Verdana"/>
              </a:rPr>
              <a:t>	</a:t>
            </a:r>
            <a:r>
              <a:rPr b="0" lang="en-US" sz="2000" spc="-1" strike="noStrike">
                <a:latin typeface="Verdana"/>
              </a:rPr>
              <a:t>15-20 min</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1800" spc="-1" strike="noStrike">
                <a:solidFill>
                  <a:srgbClr val="000000"/>
                </a:solidFill>
                <a:latin typeface="Calibri"/>
                <a:ea typeface="Calibri"/>
              </a:rPr>
              <a:t>Habituellement, les choses prennent plus de temps en raison des questions et de l'interaction, alors prendre environ 6-7 heures. Selon le nombre de participants, leur niveau de connaissance au début et la quantité de discussion, la quantité et le choix des exercices, la durée estimée de la première </a:t>
            </a:r>
            <a:r>
              <a:rPr b="0" lang="en-US" sz="1800" spc="-1" strike="noStrike">
                <a:solidFill>
                  <a:srgbClr val="000000"/>
                </a:solidFill>
                <a:latin typeface="Calibri"/>
                <a:ea typeface="Calibri"/>
              </a:rPr>
              <a:t>session peut varier. </a:t>
            </a:r>
            <a:r>
              <a:rPr b="0" lang="en-US" sz="2000" spc="-1" strike="noStrike">
                <a:solidFill>
                  <a:srgbClr val="000000"/>
                </a:solidFill>
                <a:latin typeface="Calibri"/>
                <a:ea typeface="Calibri"/>
              </a:rPr>
              <a:t>On pourrait commencer à 09h00 et planifier de terminer à 16h00.</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1800" spc="-1" strike="noStrike">
                <a:solidFill>
                  <a:srgbClr val="000000"/>
                </a:solidFill>
                <a:latin typeface="Calibri"/>
                <a:ea typeface="Calibri"/>
              </a:rPr>
              <a:t>Pour des raisons pratiques, l'exécution du programme peut être raccourcie ou répartie sur plusieurs jours.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en-GB" sz="2000" spc="-1" strike="noStrike">
                <a:solidFill>
                  <a:srgbClr val="000000"/>
                </a:solidFill>
                <a:latin typeface="Calibri"/>
                <a:ea typeface="Calibri"/>
              </a:rPr>
              <a:t>Si la formation est effectuée en ligne, vous pouvez envisager d'envoyer les informations factuelles sur  les ateliers et sur le concept général de radicalisation aux participants avant la formation </a:t>
            </a:r>
            <a:r>
              <a:rPr b="0" lang="en-GB" sz="1800" spc="-1" strike="noStrike">
                <a:solidFill>
                  <a:srgbClr val="000000"/>
                </a:solidFill>
                <a:latin typeface="Calibri"/>
                <a:ea typeface="Calibri"/>
              </a:rPr>
              <a:t>afin que le contenu des </a:t>
            </a:r>
            <a:r>
              <a:rPr b="0" lang="en-US" sz="1800" spc="-1" strike="noStrike">
                <a:solidFill>
                  <a:srgbClr val="000000"/>
                </a:solidFill>
                <a:latin typeface="Calibri"/>
                <a:ea typeface="Calibri"/>
              </a:rPr>
              <a:t>sessions en ligne soit axé sur les sujets de l'atelier et les exercices d'accompagnement. L'inconvénient est qu'il y aura moins de contenu sur la radicalisation dans la réunion réelle.</a:t>
            </a:r>
            <a:endParaRPr b="0" lang="fr-FR" sz="1800" spc="-1" strike="noStrike">
              <a:latin typeface="Arial"/>
            </a:endParaRPr>
          </a:p>
        </p:txBody>
      </p:sp>
      <p:sp>
        <p:nvSpPr>
          <p:cNvPr id="642"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4DA408C-B714-49BA-944F-BC774E92393E}" type="slidenum">
              <a:rPr b="0" lang="en-US" sz="1200" spc="-1" strike="noStrike">
                <a:latin typeface="Times New Roman"/>
              </a:rPr>
              <a:t>&lt;numéro&gt;</a:t>
            </a:fld>
            <a:endParaRPr b="0" lang="fr-FR"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PlaceHolder 1"/>
          <p:cNvSpPr>
            <a:spLocks noGrp="1"/>
          </p:cNvSpPr>
          <p:nvPr>
            <p:ph type="sldImg"/>
          </p:nvPr>
        </p:nvSpPr>
        <p:spPr>
          <a:xfrm>
            <a:off x="1143000" y="685800"/>
            <a:ext cx="4571280" cy="3428280"/>
          </a:xfrm>
          <a:prstGeom prst="rect">
            <a:avLst/>
          </a:prstGeom>
        </p:spPr>
      </p:sp>
      <p:sp>
        <p:nvSpPr>
          <p:cNvPr id="668"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9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Toujours à la recherche de la façon dont la radicalisation peut se matérialiser. Elle peut être centrée sur la religion, ou sur l'extrême-droite, l'extrême-gauche, le séparatisme national ou une question unique, comme l'activisme animal et l'extrémisme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p:txBody>
      </p:sp>
      <p:sp>
        <p:nvSpPr>
          <p:cNvPr id="669"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5650067B-5FBF-4B30-A097-7AA0E30B2967}" type="slidenum">
              <a:rPr b="0" lang="en-US" sz="1200" spc="-1" strike="noStrike">
                <a:latin typeface="Times New Roman"/>
              </a:rPr>
              <a:t>&lt;numéro&gt;</a:t>
            </a:fld>
            <a:endParaRPr b="0" lang="fr-FR"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PlaceHolder 1"/>
          <p:cNvSpPr>
            <a:spLocks noGrp="1"/>
          </p:cNvSpPr>
          <p:nvPr>
            <p:ph type="sldImg"/>
          </p:nvPr>
        </p:nvSpPr>
        <p:spPr>
          <a:xfrm>
            <a:off x="1143000" y="685800"/>
            <a:ext cx="4571280" cy="3428280"/>
          </a:xfrm>
          <a:prstGeom prst="rect">
            <a:avLst/>
          </a:prstGeom>
        </p:spPr>
      </p:sp>
      <p:sp>
        <p:nvSpPr>
          <p:cNvPr id="671"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10</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Feddes, Nickolson, Doosje (2015) s'attendent à ce que l'effet des déclencheurs dépende également de la motivation dominante de la personne en question. Ils distinguent quatre types de personnes en ce qui concerne la motivation principale à la radicalisation. </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1 Chercheurs d'identité : personnes qui recherchent une identité positive et essaient de la trouver en nouant des relations avec les autres. </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2 Demandeurs de justice : personnes qui recherchent principalement la justice politique ou un statut sociopolitique supérieur pour leur propre groupe social. </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3 Signification des demandeurs de vie : personnes qui s'efforcent principalement de s'accrocher à quelque chose et de donner un sens à la vie. </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4 Chercheurs de sensations fortes : personnes qui recherchent l'excitation et l'aventure.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nl-NL" sz="2000" spc="-1" strike="noStrike">
                <a:latin typeface="Verdana"/>
                <a:ea typeface="Calibri"/>
              </a:rPr>
              <a:t>Feddes, Nickolson, Doosje (2015) Triggerfactoren in het Radicaliseringsproces. Ministerie van Sociale</a:t>
            </a:r>
            <a:endParaRPr b="0" lang="fr-FR" sz="2000" spc="-1" strike="noStrike">
              <a:latin typeface="Arial"/>
            </a:endParaRPr>
          </a:p>
          <a:p>
            <a:pPr marL="216000" indent="-216000">
              <a:lnSpc>
                <a:spcPct val="100000"/>
              </a:lnSpc>
              <a:tabLst>
                <a:tab algn="l" pos="0"/>
              </a:tabLst>
            </a:pPr>
            <a:r>
              <a:rPr b="0" lang="nl-NL" sz="2000" spc="-1" strike="noStrike">
                <a:latin typeface="Verdana"/>
                <a:ea typeface="Calibri"/>
              </a:rPr>
              <a:t>Zaken en Werkgelegenheid</a:t>
            </a:r>
            <a:endParaRPr b="0" lang="fr-FR" sz="2000" spc="-1" strike="noStrike">
              <a:latin typeface="Arial"/>
            </a:endParaRPr>
          </a:p>
        </p:txBody>
      </p:sp>
      <p:sp>
        <p:nvSpPr>
          <p:cNvPr id="672"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9DAC8E9-01CE-4AF2-A196-98253D9A6DCF}" type="slidenum">
              <a:rPr b="0" lang="en-US" sz="1200" spc="-1" strike="noStrike">
                <a:latin typeface="Times New Roman"/>
              </a:rPr>
              <a:t>&lt;numéro&gt;</a:t>
            </a:fld>
            <a:endParaRPr b="0" lang="fr-FR"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type="sldImg"/>
          </p:nvPr>
        </p:nvSpPr>
        <p:spPr>
          <a:xfrm>
            <a:off x="1143000" y="685800"/>
            <a:ext cx="4571280" cy="3428280"/>
          </a:xfrm>
          <a:prstGeom prst="rect">
            <a:avLst/>
          </a:prstGeom>
        </p:spPr>
      </p:sp>
      <p:sp>
        <p:nvSpPr>
          <p:cNvPr id="674"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11</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La radicalisation est généralement considérée comme un processus non linéaire et dynamique. Certaines recherches ont tenté de disséquer ce processus en phases, ou niveaux. Moghaddam a décrit les phases comme un escalier, où une personne monterait sur différents niveaux. Chaque niveau aurait besoin de nouvelles croyances qui, en fin de compte, faciliteraient le contournement des inhibitions pour commettre des actes de violence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US" sz="2000" spc="-1" strike="noStrike">
                <a:solidFill>
                  <a:srgbClr val="282828"/>
                </a:solidFill>
                <a:latin typeface="Open Sans"/>
                <a:ea typeface="Calibri"/>
              </a:rPr>
              <a:t>Rez-de-chaussée</a:t>
            </a:r>
            <a:endParaRPr b="0" lang="fr-FR" sz="2000" spc="-1" strike="noStrike">
              <a:latin typeface="Arial"/>
            </a:endParaRPr>
          </a:p>
          <a:p>
            <a:pPr marL="216000" indent="-216000">
              <a:lnSpc>
                <a:spcPct val="100000"/>
              </a:lnSpc>
              <a:tabLst>
                <a:tab algn="l" pos="0"/>
              </a:tabLst>
            </a:pPr>
            <a:r>
              <a:rPr b="0" lang="en-US" sz="2000" spc="-1" strike="noStrike">
                <a:solidFill>
                  <a:srgbClr val="282828"/>
                </a:solidFill>
                <a:latin typeface="Open Sans"/>
                <a:ea typeface="Calibri"/>
              </a:rPr>
              <a:t>Le premier étage concerne votre propre interprétation du statu quo. Et ensuite sur la situation actuelle de la personne elle-même et de la société dans son ensemble. C'est ce que tout le monde fait : c'est un comportement normal, mais il peut aussi servir de base à la transition vers la deuxième phase.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solidFill>
                  <a:srgbClr val="282828"/>
                </a:solidFill>
                <a:latin typeface="Open Sans"/>
                <a:ea typeface="Calibri"/>
              </a:rPr>
              <a:t>Première étape</a:t>
            </a:r>
            <a:endParaRPr b="0" lang="fr-FR" sz="2000" spc="-1" strike="noStrike">
              <a:latin typeface="Arial"/>
            </a:endParaRPr>
          </a:p>
          <a:p>
            <a:pPr marL="216000" indent="-216000">
              <a:lnSpc>
                <a:spcPct val="100000"/>
              </a:lnSpc>
              <a:tabLst>
                <a:tab algn="l" pos="0"/>
              </a:tabLst>
            </a:pPr>
            <a:r>
              <a:rPr b="0" lang="en-GB" sz="2000" spc="-1" strike="noStrike">
                <a:solidFill>
                  <a:srgbClr val="282828"/>
                </a:solidFill>
                <a:latin typeface="Open Sans"/>
                <a:ea typeface="Calibri"/>
              </a:rPr>
              <a:t>La personne a le sentiment qu'elle ou le groupe auquel elle appartient est traité injustement. À ce stade, il est encore possible d'éviter une nouvelle évolution vers le radicalisme. Cela peut se faire, par exemple, en offrant des moyens légitimes de s'attaquer à l'injustice vécue, comme agir ou rejoindre un mouvement politique. Si cela ne se produit pas et que la personne en question ne voit pas d'autres possibilités ? Ensuite, cela renforce le sentiment d'injustice et la prochaine étape est rapidement franchie.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solidFill>
                  <a:srgbClr val="282828"/>
                </a:solidFill>
                <a:latin typeface="Open Sans"/>
                <a:ea typeface="Calibri"/>
              </a:rPr>
              <a:t>Deuxième étape</a:t>
            </a:r>
            <a:endParaRPr b="0" lang="fr-FR" sz="2000" spc="-1" strike="noStrike">
              <a:latin typeface="Arial"/>
            </a:endParaRPr>
          </a:p>
          <a:p>
            <a:pPr marL="216000" indent="-216000">
              <a:lnSpc>
                <a:spcPct val="100000"/>
              </a:lnSpc>
              <a:tabLst>
                <a:tab algn="l" pos="0"/>
              </a:tabLst>
            </a:pPr>
            <a:r>
              <a:rPr b="0" lang="en-GB" sz="2000" spc="-1" strike="noStrike">
                <a:solidFill>
                  <a:srgbClr val="282828"/>
                </a:solidFill>
                <a:latin typeface="Open Sans"/>
                <a:ea typeface="Calibri"/>
              </a:rPr>
              <a:t>La personne devient agressive. Si elle ne peut pas réduire cette agression de manière « normale », elle est plus susceptible de montrer de l'intérêt pour des solutions radicales. Si elle rejoint alors un groupe radical, elle franchit un autre pas</a:t>
            </a:r>
            <a:r>
              <a:rPr b="1" lang="en-GB" sz="2000" spc="-1" strike="noStrike">
                <a:solidFill>
                  <a:srgbClr val="282828"/>
                </a:solidFill>
                <a:latin typeface="Open Sans"/>
                <a:ea typeface="Calibri"/>
              </a:rPr>
              <a:t>.</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solidFill>
                  <a:srgbClr val="282828"/>
                </a:solidFill>
                <a:latin typeface="Open Sans"/>
                <a:ea typeface="Calibri"/>
              </a:rPr>
              <a:t>Troisième étape</a:t>
            </a:r>
            <a:endParaRPr b="0" lang="fr-FR" sz="2000" spc="-1" strike="noStrike">
              <a:latin typeface="Arial"/>
            </a:endParaRPr>
          </a:p>
          <a:p>
            <a:pPr marL="216000" indent="-216000">
              <a:lnSpc>
                <a:spcPct val="100000"/>
              </a:lnSpc>
              <a:tabLst>
                <a:tab algn="l" pos="0"/>
              </a:tabLst>
            </a:pPr>
            <a:r>
              <a:rPr b="0" lang="en-GB" sz="2000" spc="-1" strike="noStrike">
                <a:solidFill>
                  <a:srgbClr val="282828"/>
                </a:solidFill>
                <a:latin typeface="Open Sans"/>
                <a:ea typeface="Calibri"/>
              </a:rPr>
              <a:t>La personne accepte et s'identifie aux croyances du groupe radical. Le pas vers le niveau suivant devient plus petit.</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solidFill>
                  <a:srgbClr val="282828"/>
                </a:solidFill>
                <a:latin typeface="Open Sans"/>
                <a:ea typeface="Calibri"/>
              </a:rPr>
              <a:t>Quatrième étape</a:t>
            </a:r>
            <a:endParaRPr b="0" lang="fr-FR" sz="2000" spc="-1" strike="noStrike">
              <a:latin typeface="Arial"/>
            </a:endParaRPr>
          </a:p>
          <a:p>
            <a:pPr marL="216000" indent="-216000">
              <a:lnSpc>
                <a:spcPct val="100000"/>
              </a:lnSpc>
              <a:tabLst>
                <a:tab algn="l" pos="0"/>
              </a:tabLst>
            </a:pPr>
            <a:r>
              <a:rPr b="0" lang="en-GB" sz="2000" spc="-1" strike="noStrike">
                <a:solidFill>
                  <a:srgbClr val="282828"/>
                </a:solidFill>
                <a:latin typeface="Open Sans"/>
                <a:ea typeface="Calibri"/>
              </a:rPr>
              <a:t>Le groupe radical et sa morale sont au centre de sa vie. Il justifie les actions terroristes.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solidFill>
                  <a:srgbClr val="282828"/>
                </a:solidFill>
                <a:latin typeface="Open Sans"/>
                <a:ea typeface="Calibri"/>
              </a:rPr>
              <a:t>Cinquième étape</a:t>
            </a:r>
            <a:endParaRPr b="0" lang="fr-FR" sz="2000" spc="-1" strike="noStrike">
              <a:latin typeface="Arial"/>
            </a:endParaRPr>
          </a:p>
          <a:p>
            <a:pPr marL="216000" indent="-216000">
              <a:lnSpc>
                <a:spcPct val="100000"/>
              </a:lnSpc>
              <a:tabLst>
                <a:tab algn="l" pos="0"/>
              </a:tabLst>
            </a:pPr>
            <a:r>
              <a:rPr b="0" lang="en-GB" sz="2000" spc="-1" strike="noStrike">
                <a:solidFill>
                  <a:srgbClr val="282828"/>
                </a:solidFill>
                <a:latin typeface="Open Sans"/>
                <a:ea typeface="Calibri"/>
              </a:rPr>
              <a:t>En cinquième lieu, il est prêt à commettre des actes terroristes.  Il évite tout ce qui peut l'en empêcher.</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nl-NL" sz="2000" spc="-1" strike="noStrike">
                <a:solidFill>
                  <a:srgbClr val="282828"/>
                </a:solidFill>
                <a:latin typeface="Open Sans"/>
                <a:ea typeface="Calibri"/>
              </a:rPr>
              <a:t>Le modèle d'escalier représente une sorte de processus de prise de décision. Un processus de radicalisation est le mouvement d'une étape à l'autre. A chaque "étage" il y a des portes qui pourraient s'ouvrir, ou pas. Que quelqu'un reste à un étage ou passe à l'étage suivant dépend si les portes et les chambres sont vécues comme ouvertes ou fermées. Comme quelqu'un monte les escaliers, il voit de moins en moins de choix ouverts. Cela peut signifier que le recours à la violence semble être le seul résultat possible en fin de compte. </a:t>
            </a:r>
            <a:endParaRPr b="0" lang="fr-FR" sz="2000" spc="-1" strike="noStrike">
              <a:latin typeface="Arial"/>
            </a:endParaRPr>
          </a:p>
        </p:txBody>
      </p:sp>
      <p:sp>
        <p:nvSpPr>
          <p:cNvPr id="675"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54BD9BF8-422A-4201-909C-AB97D10F603C}" type="slidenum">
              <a:rPr b="0" lang="en-US" sz="1200" spc="-1" strike="noStrike">
                <a:latin typeface="Times New Roman"/>
              </a:rPr>
              <a:t>&lt;numéro&gt;</a:t>
            </a:fld>
            <a:endParaRPr b="0" lang="fr-FR"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PlaceHolder 1"/>
          <p:cNvSpPr>
            <a:spLocks noGrp="1"/>
          </p:cNvSpPr>
          <p:nvPr>
            <p:ph type="sldImg"/>
          </p:nvPr>
        </p:nvSpPr>
        <p:spPr>
          <a:xfrm>
            <a:off x="1143000" y="685800"/>
            <a:ext cx="4571280" cy="3428280"/>
          </a:xfrm>
          <a:prstGeom prst="rect">
            <a:avLst/>
          </a:prstGeom>
        </p:spPr>
      </p:sp>
      <p:sp>
        <p:nvSpPr>
          <p:cNvPr id="677"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12</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Celui-ci est utilisé par Feddes et al. (2015), qui décrit comment une certaine sensibilité pourrait conduire à l'exploration, ce qui pourrait conduire à l'appartenance à certains groupes extrémistes, ce qui pourrait conduire à des activités terroristes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US" sz="1200" spc="-1" strike="noStrike">
                <a:solidFill>
                  <a:srgbClr val="000000"/>
                </a:solidFill>
                <a:latin typeface="+mn-lt"/>
                <a:ea typeface="+mn-ea"/>
              </a:rPr>
              <a:t>Contexte :</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nl-NL" sz="1200" spc="-1" strike="noStrike">
                <a:solidFill>
                  <a:srgbClr val="000000"/>
                </a:solidFill>
                <a:latin typeface="+mn-lt"/>
                <a:ea typeface="+mn-ea"/>
              </a:rPr>
              <a:t>Le modèle ci-dessous est quelque peu similaire (texte pour expliquer le modèle de Feddes) :</a:t>
            </a:r>
            <a:endParaRPr b="0" lang="fr-FR" sz="1200" spc="-1" strike="noStrike">
              <a:latin typeface="Arial"/>
            </a:endParaRPr>
          </a:p>
          <a:p>
            <a:pPr marL="216000" indent="-216000">
              <a:lnSpc>
                <a:spcPct val="100000"/>
              </a:lnSpc>
              <a:tabLst>
                <a:tab algn="l" pos="0"/>
              </a:tabLst>
            </a:pPr>
            <a:r>
              <a:rPr b="0" lang="nl-NL" sz="1200" spc="-1" strike="noStrike">
                <a:solidFill>
                  <a:srgbClr val="000000"/>
                </a:solidFill>
                <a:latin typeface="+mn-lt"/>
                <a:ea typeface="+mn-ea"/>
              </a:rPr>
              <a:t>La littérature distingue souvent quatre phases dans le processus de radicalisation (Verhagen, Reitsma &amp; Spee, 2010 et School &amp; Safety, z.j.).</a:t>
            </a:r>
            <a:endParaRPr b="0" lang="fr-FR" sz="1200" spc="-1" strike="noStrike">
              <a:latin typeface="Arial"/>
            </a:endParaRPr>
          </a:p>
          <a:p>
            <a:pPr marL="228600" indent="-227880">
              <a:lnSpc>
                <a:spcPct val="100000"/>
              </a:lnSpc>
              <a:buClr>
                <a:srgbClr val="000000"/>
              </a:buClr>
              <a:buFont typeface="+mj-lt"/>
              <a:buAutoNum type="arabicPeriod"/>
              <a:tabLst>
                <a:tab algn="l" pos="0"/>
              </a:tabLst>
            </a:pPr>
            <a:r>
              <a:rPr b="0" lang="nl-NL" sz="1200" spc="-1" strike="noStrike">
                <a:solidFill>
                  <a:srgbClr val="000000"/>
                </a:solidFill>
                <a:latin typeface="+mn-lt"/>
                <a:ea typeface="+mn-ea"/>
              </a:rPr>
              <a:t>Dans une première phase, il s'agit d'une personne ou d'un groupe confronté à des évolutions négatives qui peuvent constituer un terrain propice à la radicalisation. Des facteurs contextuels ou personnels sont donc présents qui peuvent être un facteur de risque pour le développement de la pensée radicale. Les jeunes peuvent être particulièrement vulnérables à ce stade de sensibilité, parce qu'ils développent leur identité, souvent assez incertaine, etc. Nous examinerons cela plus en détail lors de la description des facteurs de causalité.</a:t>
            </a:r>
            <a:endParaRPr b="0" lang="fr-FR" sz="1200" spc="-1" strike="noStrike">
              <a:latin typeface="Arial"/>
            </a:endParaRPr>
          </a:p>
          <a:p>
            <a:pPr marL="228600" indent="-227880">
              <a:lnSpc>
                <a:spcPct val="100000"/>
              </a:lnSpc>
              <a:buClr>
                <a:srgbClr val="000000"/>
              </a:buClr>
              <a:buFont typeface="+mj-lt"/>
              <a:buAutoNum type="arabicPeriod"/>
              <a:tabLst>
                <a:tab algn="l" pos="0"/>
              </a:tabLst>
            </a:pPr>
            <a:r>
              <a:rPr b="0" lang="nl-NL" sz="1200" spc="-1" strike="noStrike">
                <a:solidFill>
                  <a:srgbClr val="000000"/>
                </a:solidFill>
                <a:latin typeface="+mn-lt"/>
                <a:ea typeface="+mn-ea"/>
              </a:rPr>
              <a:t>Dans une deuxième phase, il s'agit d'une personne ou d'un groupe qui recherche (pour sa propre identité, pour le sens, pour une perspective d'avenir,...) et qui est plus ou moins sensible aux idées radicales. S'ils ne trouvent pas de réponses satisfaisantes dans la société en général ou avec leurs parents, ils pourraient les trouver dans des groupes radicaux et entrer dans la phase suivante.</a:t>
            </a:r>
            <a:endParaRPr b="0" lang="fr-FR" sz="1200" spc="-1" strike="noStrike">
              <a:latin typeface="Arial"/>
            </a:endParaRPr>
          </a:p>
          <a:p>
            <a:pPr marL="228600" indent="-227880">
              <a:lnSpc>
                <a:spcPct val="100000"/>
              </a:lnSpc>
              <a:buClr>
                <a:srgbClr val="000000"/>
              </a:buClr>
              <a:buFont typeface="+mj-lt"/>
              <a:buAutoNum type="arabicPeriod"/>
              <a:tabLst>
                <a:tab algn="l" pos="0"/>
              </a:tabLst>
            </a:pPr>
            <a:r>
              <a:rPr b="0" lang="nl-NL" sz="1200" spc="-1" strike="noStrike">
                <a:solidFill>
                  <a:srgbClr val="000000"/>
                </a:solidFill>
                <a:latin typeface="+mn-lt"/>
                <a:ea typeface="+mn-ea"/>
              </a:rPr>
              <a:t>Dans une troisième phase, il s'agit d'une personne ou d'un groupe qui est touché par des idées radicales, est déjà plus ou moins radicalisé et commence à propager ces idées lui-même.</a:t>
            </a:r>
            <a:endParaRPr b="0" lang="fr-FR" sz="1200" spc="-1" strike="noStrike">
              <a:latin typeface="Arial"/>
            </a:endParaRPr>
          </a:p>
          <a:p>
            <a:pPr marL="228600" indent="-227880">
              <a:lnSpc>
                <a:spcPct val="100000"/>
              </a:lnSpc>
              <a:buClr>
                <a:srgbClr val="000000"/>
              </a:buClr>
              <a:buFont typeface="+mj-lt"/>
              <a:buAutoNum type="arabicPeriod"/>
              <a:tabLst>
                <a:tab algn="l" pos="0"/>
              </a:tabLst>
            </a:pPr>
            <a:r>
              <a:rPr b="0" lang="nl-NL" sz="1200" spc="-1" strike="noStrike">
                <a:solidFill>
                  <a:srgbClr val="000000"/>
                </a:solidFill>
                <a:latin typeface="+mn-lt"/>
                <a:ea typeface="+mn-ea"/>
              </a:rPr>
              <a:t>Dans une quatrième phase, il s'agit d'une personne ou d'un groupe qui se radicalise davantage et qui est prêt à utiliser des moyens non démocratiques et la violence pour atteindre les idéaux présupposés.</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en-GB" sz="2000" spc="-1" strike="noStrike">
                <a:solidFill>
                  <a:srgbClr val="000000"/>
                </a:solidFill>
                <a:latin typeface="Arial"/>
                <a:ea typeface="+mn-ea"/>
              </a:rPr>
              <a:t>Le problème avec ces modèles est qu'en réalité, les gens ne suivent pas les différents niveaux aussi distinguables que sur le papier. Donc, pour un praticien, il sera très difficile de dire si quelqu'un est sur la première, ou la deuxième phase ou à zéro. Pourtant, cela vous donne une idée du processus</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p:txBody>
      </p:sp>
      <p:sp>
        <p:nvSpPr>
          <p:cNvPr id="678"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68108BF7-85DB-41E1-857B-EA31B200F9E5}" type="slidenum">
              <a:rPr b="0" lang="en-US" sz="1200" spc="-1" strike="noStrike">
                <a:latin typeface="Times New Roman"/>
              </a:rPr>
              <a:t>&lt;numéro&gt;</a:t>
            </a:fld>
            <a:endParaRPr b="0" lang="fr-FR"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PlaceHolder 1"/>
          <p:cNvSpPr>
            <a:spLocks noGrp="1"/>
          </p:cNvSpPr>
          <p:nvPr>
            <p:ph type="sldImg"/>
          </p:nvPr>
        </p:nvSpPr>
        <p:spPr>
          <a:xfrm>
            <a:off x="1143000" y="685800"/>
            <a:ext cx="4571280" cy="3428280"/>
          </a:xfrm>
          <a:prstGeom prst="rect">
            <a:avLst/>
          </a:prstGeom>
        </p:spPr>
      </p:sp>
      <p:sp>
        <p:nvSpPr>
          <p:cNvPr id="680"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13</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575757"/>
                </a:solidFill>
                <a:latin typeface="OpenSansRegular"/>
                <a:ea typeface="Calibri"/>
              </a:rPr>
              <a:t>Il peut être difficile de savoir quand les vues extrêmes deviennent quelque chose de dangereux, et les signes de radicalisation ne sont pas toujours évidents.</a:t>
            </a:r>
            <a:endParaRPr b="0" lang="fr-FR" sz="2000" spc="-1" strike="noStrike">
              <a:latin typeface="Arial"/>
            </a:endParaRPr>
          </a:p>
          <a:p>
            <a:pPr marL="216000" indent="-216000">
              <a:lnSpc>
                <a:spcPct val="100000"/>
              </a:lnSpc>
              <a:tabLst>
                <a:tab algn="l" pos="0"/>
              </a:tabLst>
            </a:pPr>
            <a:r>
              <a:rPr b="0" lang="en-GB" sz="2000" spc="-1" strike="noStrike">
                <a:solidFill>
                  <a:srgbClr val="575757"/>
                </a:solidFill>
                <a:latin typeface="OpenSansRegular"/>
                <a:ea typeface="Calibri"/>
              </a:rPr>
              <a:t>Il n'y a pas de profil évident d'une personne susceptible d'être impliquée dans des activités extrémistes ou d'indicateur permettant de savoir quand une personne pourrait adopter des comportements violents à l'appui d'idées extrémistes.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575757"/>
                </a:solidFill>
                <a:latin typeface="OpenSansRegular"/>
                <a:ea typeface="Calibri"/>
              </a:rPr>
              <a:t>Clip (1,48 min) van Christianne Boudreau sur les signes affichés par son fils lors de la radicalisation : https://www.youtube.com/watch?v=7Qm49T9C2sM (cliquer sur les </a:t>
            </a:r>
            <a:r>
              <a:rPr b="0" i="1" lang="en-GB" sz="2000" spc="-1" strike="noStrike">
                <a:solidFill>
                  <a:srgbClr val="575757"/>
                </a:solidFill>
                <a:latin typeface="OpenSansRegular"/>
                <a:ea typeface="Calibri"/>
              </a:rPr>
              <a:t>signes possibles</a:t>
            </a:r>
            <a:r>
              <a:rPr b="0" lang="en-GB" sz="2000" spc="-1" strike="noStrike">
                <a:solidFill>
                  <a:srgbClr val="575757"/>
                </a:solidFill>
                <a:latin typeface="OpenSansRegular"/>
                <a:ea typeface="Calibri"/>
              </a:rPr>
              <a:t>)</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575757"/>
                </a:solidFill>
                <a:latin typeface="OpenSansRegular"/>
                <a:ea typeface="Calibri"/>
              </a:rPr>
              <a:t>La radicalisation peut être difficile à repérer, mais les signes qui pourraient indiquer qu'un enfant est radicalisé comprennent :</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Changement de comportement</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changement de leur cercle d'amis</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s'isoler de leur famille et de leurs amis</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parler comme s'il s'agissait d'un discours scénarisé</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réticence ou incapacité à discuter de leurs points de vue</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une attitude soudaine et irrespectueuse envers les autres</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augmentation des niveaux de colère</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secret accru, en particulier en ce qui concerne l'utilisation d'Internet</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accès à du matériel extrémiste en ligne</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utiliser des termes extrémistes ou haineux pour exclure autrui ou inciter à la violence</a:t>
            </a:r>
            <a:endParaRPr b="0" lang="fr-FR" sz="2000" spc="-1" strike="noStrike">
              <a:latin typeface="Arial"/>
            </a:endParaRPr>
          </a:p>
          <a:p>
            <a:pPr marL="216000" indent="-215640">
              <a:lnSpc>
                <a:spcPct val="100000"/>
              </a:lnSpc>
              <a:buClr>
                <a:srgbClr val="575757"/>
              </a:buClr>
              <a:buFont typeface="Arial"/>
              <a:buChar char="•"/>
              <a:tabLst>
                <a:tab algn="l" pos="0"/>
              </a:tabLst>
            </a:pPr>
            <a:r>
              <a:rPr b="0" lang="en-GB" sz="2000" spc="-1" strike="noStrike">
                <a:solidFill>
                  <a:srgbClr val="575757"/>
                </a:solidFill>
                <a:latin typeface="OpenSansRegular"/>
                <a:ea typeface="Calibri"/>
              </a:rPr>
              <a:t>écrire ou créer des œuvres d'art promouvant des messages extrémistes violents</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575757"/>
                </a:solidFill>
                <a:latin typeface="OpenSansRegular"/>
                <a:ea typeface="Calibri"/>
              </a:rPr>
              <a:t>En regardant ces signes possibles, qu'est-ce qui vous frappe ?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575757"/>
                </a:solidFill>
                <a:latin typeface="OpenSansRegular"/>
                <a:ea typeface="Calibri"/>
              </a:rPr>
              <a:t>@Formateur : peut-être que certains participants reconnaîtront qu'un grand nombre de ces signaux pourraient également avoir d'autres causes, comme l'abus de drogues, l'abus sexuel, d'autres problèmes à la maison ou des signes de puberté</a:t>
            </a:r>
            <a:endParaRPr b="0" lang="fr-FR" sz="2000" spc="-1" strike="noStrike">
              <a:latin typeface="Arial"/>
            </a:endParaRPr>
          </a:p>
          <a:p>
            <a:pPr>
              <a:lnSpc>
                <a:spcPct val="100000"/>
              </a:lnSpc>
              <a:tabLst>
                <a:tab algn="l" pos="0"/>
              </a:tabLst>
            </a:pPr>
            <a:r>
              <a:rPr b="0" lang="en-GB" sz="2000" spc="-1" strike="noStrike">
                <a:solidFill>
                  <a:srgbClr val="575757"/>
                </a:solidFill>
                <a:latin typeface="OpenSansRegular"/>
                <a:ea typeface="Calibri"/>
              </a:rPr>
              <a:t>Pour en savoir plus : </a:t>
            </a:r>
            <a:r>
              <a:rPr b="0" lang="en-GB" sz="2000" spc="-1" strike="noStrike" u="sng">
                <a:solidFill>
                  <a:srgbClr val="000000"/>
                </a:solidFill>
                <a:uFillTx/>
                <a:latin typeface="OpenSansRegular"/>
                <a:ea typeface="Calibri"/>
                <a:hlinkClick r:id="rId1"/>
              </a:rPr>
              <a:t>https://www.dcfp.org.uk/child-abuse/radicalisation-and-extremism/</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p:txBody>
      </p:sp>
      <p:sp>
        <p:nvSpPr>
          <p:cNvPr id="681"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3E67A0B-3BCB-40F8-B601-A29EF858F163}" type="slidenum">
              <a:rPr b="0" lang="en-US" sz="1200" spc="-1" strike="noStrike">
                <a:latin typeface="Times New Roman"/>
              </a:rPr>
              <a:t>&lt;numéro&gt;</a:t>
            </a:fld>
            <a:endParaRPr b="0" lang="fr-FR"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PlaceHolder 1"/>
          <p:cNvSpPr>
            <a:spLocks noGrp="1"/>
          </p:cNvSpPr>
          <p:nvPr>
            <p:ph type="sldImg"/>
          </p:nvPr>
        </p:nvSpPr>
        <p:spPr>
          <a:xfrm>
            <a:off x="1143000" y="685800"/>
            <a:ext cx="4571280" cy="3428280"/>
          </a:xfrm>
          <a:prstGeom prst="rect">
            <a:avLst/>
          </a:prstGeom>
        </p:spPr>
      </p:sp>
      <p:sp>
        <p:nvSpPr>
          <p:cNvPr id="683"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Instructions/feuille de texte 14</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Jusqu'à présent, nous avons examiné la radicalisation de l'extérieur, mais quelles en sont les causes sous-jacentes ? Comment se fait-il que certaines personnes passent à la phase suivante ou au niveau suivant ? Malheureusement, il n'y a pas de réponse sans équivoque à cette question. Il n'y a pas de plan pour la radicalisation. Les causes peuvent provenir de différents angles et peuvent être classées de différentes manières. La première distinction peut être : politique, économique, sociologique et psychologique. Réaliser qu'il y a une interaction complexe entre ces facteurs, ce qui explique pourquoi chaque personne radicalisée a suivi une voie unique.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@Formateur</a:t>
            </a:r>
            <a:endParaRPr b="0" lang="fr-FR" sz="2000" spc="-1" strike="noStrike">
              <a:latin typeface="Arial"/>
            </a:endParaRPr>
          </a:p>
          <a:p>
            <a:pPr marL="216000" indent="-216000">
              <a:lnSpc>
                <a:spcPct val="100000"/>
              </a:lnSpc>
              <a:tabLst>
                <a:tab algn="l" pos="0"/>
              </a:tabLst>
            </a:pPr>
            <a:r>
              <a:rPr b="0" lang="en-GB" sz="2000" spc="-1" strike="noStrike">
                <a:latin typeface="Verdana"/>
              </a:rPr>
              <a:t>informations de contexte :</a:t>
            </a:r>
            <a:endParaRPr b="0" lang="fr-FR" sz="2000" spc="-1" strike="noStrike">
              <a:latin typeface="Arial"/>
            </a:endParaRPr>
          </a:p>
          <a:p>
            <a:pPr marL="216000" indent="-216000">
              <a:lnSpc>
                <a:spcPct val="100000"/>
              </a:lnSpc>
              <a:tabLst>
                <a:tab algn="l" pos="0"/>
              </a:tabLst>
            </a:pPr>
            <a:r>
              <a:rPr b="0" lang="en-GB" sz="2000" spc="-1" strike="noStrike">
                <a:latin typeface="Verdana"/>
              </a:rPr>
              <a:t>RAN (</a:t>
            </a:r>
            <a:r>
              <a:rPr b="0" lang="en-GB" sz="2000" spc="-1" strike="noStrike" u="sng">
                <a:solidFill>
                  <a:srgbClr val="000000"/>
                </a:solidFill>
                <a:uFillTx/>
                <a:latin typeface="Verdana"/>
                <a:hlinkClick r:id="rId1"/>
              </a:rPr>
              <a:t>https://ec.europa.eu/home-affairs/sites/homeaffairs/files/docs/pages/201612_radicalisation_research_gap_analysis_en.pdf</a:t>
            </a:r>
            <a:r>
              <a:rPr b="0" lang="en-GB" sz="2000" spc="-1" strike="noStrike">
                <a:solidFill>
                  <a:srgbClr val="000000"/>
                </a:solidFill>
                <a:latin typeface="Verdana"/>
              </a:rPr>
              <a:t>) : Bien qu'il existe déjà un nombre important de recherches sur la radicalisation violente ainsi que des mesures pour la combattre, reste apparent un manque de compréhension sous-jacent concernant le fonctionnement de la radicalisation. Cela est également dû au fait que différents paradigmes de sciences sociales ont été appliqués à ce domaine. En conséquence, nous avons des explications déterministes, mais aussi des modèles de choix rationnels, des explications globales (c'est-à-dire des modèles prenant en compte les niveaux micro, méso et macro), des théories de mouvement social ainsi que des tentatives de réduire la radicalisation à une explication sous-jacente et globale (voir par exemple la recherche de modèle de signification ou le débat en cours entre le rôle des facteurs idéologiques ou sociaux).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solidFill>
                  <a:srgbClr val="00859f"/>
                </a:solidFill>
                <a:latin typeface="Open Sans"/>
              </a:rPr>
              <a:t>Personnes vulnérables</a:t>
            </a: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La question de savoir si un jeune se radicalise est également liée à ses caractéristiques et à sa situation individuelles. Les jeunes qui sont moins fermes et moins stables dans la vie sont sensibles aux messages radicaux. Une ou plusieurs des difficultés suivantes peuvent accroître la vulnérabilité à la radicalisation : </a:t>
            </a: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Problèmes psychosociaux </a:t>
            </a: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Problèmes comportementaux </a:t>
            </a: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une légère déficience intellectuelle</a:t>
            </a: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Consommation d'alcool ou de drogues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Un jeune est extrêmement vulnérable si :</a:t>
            </a: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il grandit dans une famille brisée ou perturbée</a:t>
            </a: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il grandit sans père</a:t>
            </a: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il a été maltraité quand il était enfant.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Cependant, la vulnérabilité n'est pas une condition de la radicalisation. Sieckelinck et De Winter (2015) ont étudié  le rôle de la famille dans la radicalisation dans trois pays. Ils ont conclu que les jeunes qui se radicalisent viennent souvent de familles proches et chaleureuses. Ce sont souvent des jeunes intelligents, ambitieux, avec un fort sens de la justice.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859f"/>
                </a:solidFill>
                <a:latin typeface="Open Sans"/>
              </a:rPr>
              <a:t>Sieckelinck et De Winter (2015). Itinéraires transitoires des faiseurs et familles à l'intérieur et à l'extérieur de l'extrémisme au Royaume-Uni, au Danemark et aux Pays-Bas. Den Haag : NCTV</a:t>
            </a:r>
            <a:endParaRPr b="0" lang="fr-FR" sz="2000" spc="-1" strike="noStrike">
              <a:latin typeface="Arial"/>
            </a:endParaRPr>
          </a:p>
        </p:txBody>
      </p:sp>
      <p:sp>
        <p:nvSpPr>
          <p:cNvPr id="684"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5672759-11F5-4494-8501-E7753EF085B9}" type="slidenum">
              <a:rPr b="0" lang="en-US" sz="1200" spc="-1" strike="noStrike">
                <a:latin typeface="Times New Roman"/>
              </a:rPr>
              <a:t>&lt;numéro&gt;</a:t>
            </a:fld>
            <a:endParaRPr b="0" lang="fr-FR"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PlaceHolder 1"/>
          <p:cNvSpPr>
            <a:spLocks noGrp="1"/>
          </p:cNvSpPr>
          <p:nvPr>
            <p:ph type="sldImg"/>
          </p:nvPr>
        </p:nvSpPr>
        <p:spPr>
          <a:xfrm>
            <a:off x="1143000" y="685800"/>
            <a:ext cx="4571280" cy="3428280"/>
          </a:xfrm>
          <a:prstGeom prst="rect">
            <a:avLst/>
          </a:prstGeom>
        </p:spPr>
      </p:sp>
      <p:sp>
        <p:nvSpPr>
          <p:cNvPr id="686"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Instructions/feuille de texte 15</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Arial"/>
              </a:rPr>
              <a:t>Dans ce modèle, vous voyez les différents composants décrits dans leur interaction. (@formateur : Cliquer pour que l'image apparaisse en parties, parallèlement aux informations décrites ci-dessous))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Il y a des déclencheurs qui influencent et stimulent le processus de radicalisation.</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Ils agissent à différents niveaux et peuvent être sociologiques, psychologiques, politiques ou économiques</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Les déclencheurs au micro niveau (expériences au niveau individuel) comprennent des expériences directes de discrimination et de collisions avec les autorités ou de détention, de confrontation avec la mort, de problèmes familiaux (comme le divorce ou les bagarres avec les parents), de perte de travail ou d'école.</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Au méso niveau (le niveau du groupe et d'autres connexions sociales directes), cela implique par exemple de rencontrer une personne radicale, de remarquer l'injustice contre le groupe auquel les gens s'identifient. </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Et au macro niveau (société, géopolitique), vous pouvez penser aux appels à l'action des dirigeants idéologiques, aux attaques militaires contre son propre groupe et aux politiques gouvernementales visant son propre groupe.</a:t>
            </a:r>
            <a:br/>
            <a:r>
              <a:rPr b="0" lang="en-GB" sz="2000" spc="-1" strike="noStrike">
                <a:latin typeface="Arial"/>
              </a:rPr>
              <a:t> </a:t>
            </a: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L'effet de ces déclencheurs peut varier en fonction de la phase de radicalisation dans laquelle se trouve une personne.</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En outre, l'effet peut varier en fonction des caractéristiques personnelles, telles que le type de personne, le sexe, l'âge ou le niveau d'éducation et les compétences pour faire face aux déclencheurs. </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Les ateliers de ce projet s'articulent avec de nombreux facteurs et caractéristiques mentionnés</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en-GB" sz="2000" spc="-1" strike="noStrike">
                <a:latin typeface="Arial"/>
              </a:rPr>
              <a:t>Compétences : sont traitées dans les ateliers pensée critique, gestion de la colère, par exemple</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Identité : par exemple dans les ateliers discours &amp; identité et parentalité</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Expériences personnelles en matière de discrimination : par exemple, dans les ateliers de gestion des conflits et de coaching </a:t>
            </a:r>
            <a:br/>
            <a:r>
              <a:rPr b="0" lang="nl-NL" sz="2000" spc="-1" strike="noStrike">
                <a:latin typeface="Arial"/>
              </a:rPr>
              <a:t> </a:t>
            </a: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Problèmes familiaux : dans l'atelier coaching &amp; parentalité </a:t>
            </a:r>
            <a:endParaRPr b="0" lang="fr-FR" sz="2000" spc="-1" strike="noStrike">
              <a:latin typeface="Arial"/>
            </a:endParaRPr>
          </a:p>
          <a:p>
            <a:pPr>
              <a:lnSpc>
                <a:spcPct val="100000"/>
              </a:lnSpc>
              <a:tabLst>
                <a:tab algn="l" pos="0"/>
              </a:tabLst>
            </a:pPr>
            <a:endParaRPr b="0" lang="fr-FR" sz="2000" spc="-1" strike="noStrike">
              <a:latin typeface="Arial"/>
            </a:endParaRPr>
          </a:p>
          <a:p>
            <a:pPr marL="228600" indent="-227880">
              <a:lnSpc>
                <a:spcPct val="100000"/>
              </a:lnSpc>
              <a:buClr>
                <a:srgbClr val="000000"/>
              </a:buClr>
              <a:buFont typeface="+mj-lt"/>
              <a:buAutoNum type="arabicPeriod"/>
              <a:tabLst>
                <a:tab algn="l" pos="0"/>
              </a:tabLst>
            </a:pPr>
            <a:r>
              <a:rPr b="0" lang="nl-NL" sz="2000" spc="-1" strike="noStrike">
                <a:latin typeface="Arial"/>
              </a:rPr>
              <a:t>Politique gouvernementale : dans l'atelier, réponse proportionnée de l'État</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nl-NL" sz="2000" spc="-1" strike="noStrike">
                <a:latin typeface="Arial"/>
              </a:rPr>
              <a:t>Il s'agit d'une image assez complexe, avez-vous des questions à ce sujet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nl-NL" sz="2000" spc="-1" strike="noStrike">
                <a:latin typeface="Arial"/>
              </a:rPr>
              <a:t>@Formateur, plus de contexte (pour relier la radicalisation à une vulnérabilité accrue des jeunes)</a:t>
            </a:r>
            <a:endParaRPr b="0" lang="fr-FR" sz="2000" spc="-1" strike="noStrike">
              <a:latin typeface="Arial"/>
            </a:endParaRPr>
          </a:p>
          <a:p>
            <a:pPr>
              <a:lnSpc>
                <a:spcPct val="107000"/>
              </a:lnSpc>
              <a:spcAft>
                <a:spcPts val="601"/>
              </a:spcAft>
              <a:tabLst>
                <a:tab algn="l" pos="0"/>
              </a:tabLst>
            </a:pPr>
            <a:r>
              <a:rPr b="0" lang="nl-NL" sz="1800" spc="-1" strike="noStrike">
                <a:latin typeface="Calibri"/>
                <a:ea typeface="Calibri"/>
              </a:rPr>
              <a:t>Bien qu'il n'y ait pas de voie unique vers la radicalisation, les chercheurs et les </a:t>
            </a:r>
            <a:r>
              <a:rPr b="0" lang="en-US" sz="1800" spc="-1" strike="noStrike">
                <a:latin typeface="Calibri"/>
                <a:ea typeface="Calibri"/>
              </a:rPr>
              <a:t>intervenants reconnaissent certains facteurs de risque et de protection pour les jeunes. Les facteurs de risque augmentent les chances de radicalisation, mais ne permettront certainement pas de prédire que la radicalisation se produira nécessairement. Les facteurs de protection diminuent le risque de radicalisation, mais n'empêchent malheureusement pas toujours une personne de se radicaliser.</a:t>
            </a:r>
            <a:endParaRPr b="0" lang="fr-FR" sz="1800" spc="-1" strike="noStrike">
              <a:latin typeface="Arial"/>
            </a:endParaRPr>
          </a:p>
          <a:p>
            <a:pPr>
              <a:lnSpc>
                <a:spcPct val="107000"/>
              </a:lnSpc>
              <a:spcAft>
                <a:spcPts val="601"/>
              </a:spcAft>
              <a:tabLst>
                <a:tab algn="l" pos="0"/>
              </a:tabLst>
            </a:pPr>
            <a:endParaRPr b="0" lang="fr-FR" sz="1800" spc="-1" strike="noStrike">
              <a:latin typeface="Arial"/>
            </a:endParaRPr>
          </a:p>
          <a:p>
            <a:pPr>
              <a:lnSpc>
                <a:spcPct val="107000"/>
              </a:lnSpc>
              <a:spcAft>
                <a:spcPts val="601"/>
              </a:spcAft>
              <a:tabLst>
                <a:tab algn="l" pos="0"/>
              </a:tabLst>
            </a:pPr>
            <a:r>
              <a:rPr b="0" lang="en-GB" sz="1800" spc="-1" strike="noStrike">
                <a:latin typeface="Calibri"/>
                <a:ea typeface="Calibri"/>
              </a:rPr>
              <a:t>L'adolescence elle-même est un facteur de risque, lorsque les jeunes tentent de trouver leur place et leur signification dans un monde complexe et souvent polarisé. Ce désir de connexion peut être comblé par un groupe extrémiste. Manque de compétences pour faire face à des expériences spécifiques, par exemple la colère à la suite de griefs perçus. Les événements de la vie, comme un décès dans la famille, ou le divorce peuvent être un déclencheur. En outre, les problèmes de santé mentale peuvent parfois augmenter le risque, tout comme le besoin d'excitation.</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nl-NL" sz="2000" spc="-1" strike="noStrike">
                <a:latin typeface="Calibri"/>
                <a:ea typeface="Calibri"/>
              </a:rPr>
              <a:t>Cette vue d'ensemble sera utilisée à plusieurs reprises pour sensibiliser les participants au lien entre les sept sujets et la radicalisation.</a:t>
            </a:r>
            <a:endParaRPr b="0" lang="fr-FR" sz="2000" spc="-1" strike="noStrike">
              <a:latin typeface="Arial"/>
            </a:endParaRPr>
          </a:p>
          <a:p>
            <a:pPr>
              <a:lnSpc>
                <a:spcPct val="100000"/>
              </a:lnSpc>
              <a:tabLst>
                <a:tab algn="l" pos="0"/>
              </a:tabLst>
            </a:pPr>
            <a:endParaRPr b="0" lang="fr-FR" sz="2000" spc="-1" strike="noStrike">
              <a:latin typeface="Arial"/>
            </a:endParaRPr>
          </a:p>
        </p:txBody>
      </p:sp>
      <p:sp>
        <p:nvSpPr>
          <p:cNvPr id="687"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C73BE27C-A5CA-41FA-BDAF-5A0BDBB10B0F}" type="slidenum">
              <a:rPr b="0" lang="en-US" sz="1200" spc="-1" strike="noStrike">
                <a:latin typeface="Times New Roman"/>
              </a:rPr>
              <a:t>&lt;numéro&gt;</a:t>
            </a:fld>
            <a:endParaRPr b="0" lang="fr-FR"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8" name="PlaceHolder 1"/>
          <p:cNvSpPr>
            <a:spLocks noGrp="1"/>
          </p:cNvSpPr>
          <p:nvPr>
            <p:ph type="sldImg"/>
          </p:nvPr>
        </p:nvSpPr>
        <p:spPr>
          <a:xfrm>
            <a:off x="1143000" y="685800"/>
            <a:ext cx="4571280" cy="3428280"/>
          </a:xfrm>
          <a:prstGeom prst="rect">
            <a:avLst/>
          </a:prstGeom>
        </p:spPr>
      </p:sp>
      <p:sp>
        <p:nvSpPr>
          <p:cNvPr id="689" name="PlaceHolder 2"/>
          <p:cNvSpPr>
            <a:spLocks noGrp="1"/>
          </p:cNvSpPr>
          <p:nvPr>
            <p:ph type="body"/>
          </p:nvPr>
        </p:nvSpPr>
        <p:spPr>
          <a:xfrm>
            <a:off x="685800" y="4343400"/>
            <a:ext cx="5485680" cy="4114080"/>
          </a:xfrm>
          <a:prstGeom prst="rect">
            <a:avLst/>
          </a:prstGeom>
        </p:spPr>
        <p:txBody>
          <a:bodyPr lIns="0" rIns="0" tIns="0" bIns="0">
            <a:noAutofit/>
          </a:bodyPr>
          <a:p>
            <a:pPr marL="216000" indent="-215640">
              <a:lnSpc>
                <a:spcPct val="100000"/>
              </a:lnSpc>
              <a:tabLst>
                <a:tab algn="l" pos="0"/>
              </a:tabLst>
            </a:pPr>
            <a:r>
              <a:rPr b="0" lang="fr-FR" sz="1200" spc="-1" strike="noStrike">
                <a:solidFill>
                  <a:srgbClr val="000000"/>
                </a:solidFill>
                <a:latin typeface="Arial"/>
              </a:rPr>
              <a:t>Une autre façon de catégoriser les facteurs de causalité:</a:t>
            </a:r>
            <a:endParaRPr b="0" lang="fr-FR" sz="1200" spc="-1" strike="noStrike">
              <a:latin typeface="Arial"/>
            </a:endParaRPr>
          </a:p>
          <a:p>
            <a:pPr marL="216000" indent="-215640">
              <a:lnSpc>
                <a:spcPct val="100000"/>
              </a:lnSpc>
              <a:tabLst>
                <a:tab algn="l" pos="0"/>
              </a:tabLst>
            </a:pPr>
            <a:endParaRPr b="0" lang="fr-FR" sz="1200" spc="-1" strike="noStrike">
              <a:latin typeface="Arial"/>
            </a:endParaRPr>
          </a:p>
          <a:p>
            <a:pPr marL="216000" indent="-215640">
              <a:lnSpc>
                <a:spcPct val="100000"/>
              </a:lnSpc>
              <a:tabLst>
                <a:tab algn="l" pos="0"/>
              </a:tabLst>
            </a:pPr>
            <a:r>
              <a:rPr b="0" lang="en-US" sz="1200" spc="-1" strike="noStrike">
                <a:solidFill>
                  <a:srgbClr val="000000"/>
                </a:solidFill>
                <a:latin typeface="Arial"/>
              </a:rPr>
              <a:t>Poussée : Les causes structurelles profondes du terrorisme qui poussent les gens à recourir à la violence,</a:t>
            </a:r>
            <a:r>
              <a:rPr b="0" lang="en-US" sz="1200" spc="-1" strike="noStrike">
                <a:solidFill>
                  <a:srgbClr val="0000ff"/>
                </a:solidFill>
                <a:latin typeface="Arial"/>
              </a:rPr>
              <a:t> </a:t>
            </a:r>
            <a:r>
              <a:rPr b="0" lang="en-US" sz="1200" spc="-1" strike="noStrike">
                <a:solidFill>
                  <a:srgbClr val="000000"/>
                </a:solidFill>
                <a:latin typeface="Arial"/>
              </a:rPr>
              <a:t>par exemple la répression de l'État, la privation relative, la pauvreté et l'injustice</a:t>
            </a:r>
            <a:endParaRPr b="0" lang="fr-FR" sz="1200" spc="-1" strike="noStrike">
              <a:latin typeface="Arial"/>
            </a:endParaRPr>
          </a:p>
          <a:p>
            <a:pPr marL="216000" indent="-215640">
              <a:lnSpc>
                <a:spcPct val="100000"/>
              </a:lnSpc>
              <a:tabLst>
                <a:tab algn="l" pos="0"/>
              </a:tabLst>
            </a:pPr>
            <a:r>
              <a:rPr b="0" lang="en-US" sz="2000" spc="-1" strike="noStrike">
                <a:solidFill>
                  <a:srgbClr val="000000"/>
                </a:solidFill>
                <a:latin typeface="Arial"/>
              </a:rPr>
              <a:t>Attraction : Les aspects qui rendent les groupes et les modes de vie extrémistes attrayants pour certaines personnes, et comprennent, par exemple, l'idéologie, l'appartenance à un groupe, les mécanismes de groupe et d'autres incitations</a:t>
            </a:r>
            <a:endParaRPr b="0" lang="fr-FR" sz="2000" spc="-1" strike="noStrike">
              <a:latin typeface="Arial"/>
            </a:endParaRPr>
          </a:p>
          <a:p>
            <a:pPr marL="216000" indent="-215640">
              <a:lnSpc>
                <a:spcPct val="100000"/>
              </a:lnSpc>
              <a:tabLst>
                <a:tab algn="l" pos="0"/>
              </a:tabLst>
            </a:pPr>
            <a:r>
              <a:rPr b="0" lang="fr-CA" sz="1200" spc="-1" strike="noStrike">
                <a:solidFill>
                  <a:srgbClr val="000000"/>
                </a:solidFill>
                <a:latin typeface="Arial"/>
              </a:rPr>
              <a:t>Facteur personnel : Plus précisément, les caractéristiques individuelles rendent certaines personnes plus vulnérables à la radicalisation que leurs paires comparables sur le plan circonstanciel. Cela comprend, par exemple, les troubles psychologiques, les traits de personnalité et les expériences de vie traumatisantes.</a:t>
            </a:r>
            <a:endParaRPr b="0" lang="fr-FR" sz="1200" spc="-1" strike="noStrike">
              <a:latin typeface="Arial"/>
            </a:endParaRPr>
          </a:p>
          <a:p>
            <a:pPr marL="216000" indent="-215640">
              <a:lnSpc>
                <a:spcPct val="100000"/>
              </a:lnSpc>
              <a:tabLst>
                <a:tab algn="l" pos="0"/>
              </a:tabLst>
            </a:pPr>
            <a:endParaRPr b="0" lang="fr-FR" sz="1200" spc="-1" strike="noStrike">
              <a:latin typeface="Arial"/>
            </a:endParaRPr>
          </a:p>
          <a:p>
            <a:pPr marL="216000" indent="-215640">
              <a:lnSpc>
                <a:spcPct val="100000"/>
              </a:lnSpc>
              <a:tabLst>
                <a:tab algn="l" pos="0"/>
              </a:tabLst>
            </a:pPr>
            <a:endParaRPr b="0" lang="fr-FR" sz="1200" spc="-1" strike="noStrike">
              <a:latin typeface="Arial"/>
            </a:endParaRPr>
          </a:p>
          <a:p>
            <a:pPr marL="216000" indent="-215640">
              <a:lnSpc>
                <a:spcPct val="100000"/>
              </a:lnSpc>
              <a:tabLst>
                <a:tab algn="l" pos="0"/>
              </a:tabLst>
            </a:pPr>
            <a:r>
              <a:rPr b="0" lang="en-GB" sz="2000" spc="-1" strike="noStrike">
                <a:solidFill>
                  <a:srgbClr val="000000"/>
                </a:solidFill>
                <a:latin typeface="Arial"/>
              </a:rPr>
              <a:t>Cliquer sur l'image pour un entretien avec une ancienne personne radicalisée. Note</a:t>
            </a:r>
            <a:r>
              <a:rPr b="0" lang="fr-CA" sz="2000" spc="-1" strike="noStrike">
                <a:solidFill>
                  <a:srgbClr val="000000"/>
                </a:solidFill>
                <a:latin typeface="Arial"/>
              </a:rPr>
              <a:t>r la poussée, l'attraction et </a:t>
            </a:r>
            <a:r>
              <a:rPr b="0" lang="en-US" sz="2000" spc="-1" strike="noStrike">
                <a:solidFill>
                  <a:srgbClr val="000000"/>
                </a:solidFill>
                <a:latin typeface="Arial"/>
              </a:rPr>
              <a:t>le facteur personn</a:t>
            </a:r>
            <a:r>
              <a:rPr b="0" lang="fr-CA" sz="2000" spc="-1" strike="noStrike">
                <a:solidFill>
                  <a:srgbClr val="000000"/>
                </a:solidFill>
                <a:latin typeface="Arial"/>
              </a:rPr>
              <a:t>el</a:t>
            </a:r>
            <a:endParaRPr b="0" lang="fr-FR" sz="2000" spc="-1" strike="noStrike">
              <a:latin typeface="Arial"/>
            </a:endParaRPr>
          </a:p>
          <a:p>
            <a:pPr marL="216000" indent="-215640">
              <a:lnSpc>
                <a:spcPct val="100000"/>
              </a:lnSpc>
              <a:tabLst>
                <a:tab algn="l" pos="0"/>
              </a:tabLst>
            </a:pPr>
            <a:endParaRPr b="0" lang="fr-FR" sz="2000" spc="-1" strike="noStrike">
              <a:latin typeface="Arial"/>
            </a:endParaRPr>
          </a:p>
          <a:p>
            <a:pPr marL="216000" indent="-215640">
              <a:lnSpc>
                <a:spcPct val="100000"/>
              </a:lnSpc>
              <a:tabLst>
                <a:tab algn="l" pos="0"/>
              </a:tabLst>
            </a:pPr>
            <a:r>
              <a:rPr b="0" lang="en-GB" sz="2000" spc="-1" strike="noStrike">
                <a:solidFill>
                  <a:srgbClr val="000000"/>
                </a:solidFill>
                <a:latin typeface="Arial"/>
              </a:rPr>
              <a:t>source de l'entretien : https://www.youtube.com/watch?v=kHszRyuR2Ic</a:t>
            </a:r>
            <a:endParaRPr b="0" lang="fr-FR" sz="2000" spc="-1" strike="noStrike">
              <a:latin typeface="Arial"/>
            </a:endParaRPr>
          </a:p>
        </p:txBody>
      </p:sp>
      <p:sp>
        <p:nvSpPr>
          <p:cNvPr id="690"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8B2C249E-09A2-44A2-832F-F19FDF89EBFD}" type="slidenum">
              <a:rPr b="0" lang="en-US" sz="1200" spc="-1" strike="noStrike">
                <a:latin typeface="Times New Roman"/>
              </a:rPr>
              <a:t>&lt;numéro&gt;</a:t>
            </a:fld>
            <a:endParaRPr b="0" lang="fr-FR"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PlaceHolder 1"/>
          <p:cNvSpPr>
            <a:spLocks noGrp="1"/>
          </p:cNvSpPr>
          <p:nvPr>
            <p:ph type="sldImg"/>
          </p:nvPr>
        </p:nvSpPr>
        <p:spPr>
          <a:xfrm>
            <a:off x="1143000" y="685800"/>
            <a:ext cx="4571280" cy="3428280"/>
          </a:xfrm>
          <a:prstGeom prst="rect">
            <a:avLst/>
          </a:prstGeom>
        </p:spPr>
      </p:sp>
      <p:sp>
        <p:nvSpPr>
          <p:cNvPr id="692"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Instructions/feuille de texte 17</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Une autre façon d'ordonner les facteurs de causalité possibles est de les diviser en ces trois niveaux. Certains facteurs peuvent être attribués à l'individu (comme…), d'autres aux caractéristiques de l'environnement direct, celui qui est en contact direct avec un jeune (comme …) et aussi des facteurs plus éloignés (comme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Lequel considérez-vous comme le plus important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@formateur : ce n'est jamais un seul facteur, mais toujours une combinaison de facteurs qui interagissent les uns avec les autres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Où mettriez-vous les 7 sujets qui ont été choisis dans ce projet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Comme vous pouvez le voir, notre intervention se concentre sur le renforcement de la résilience des jeunes, en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Feuille supplémentaire ? -&gt; Un manque de facteurs de protection, qui permettent aux vulnérabilités de se combiner avec des expériences et une ouverture idéologique, entraînant parfois une radicalisation. Dans ce projet, nous mettons l'accent sur le renforcement des facteurs de protection et l'affaiblissement des vulnérabilités pour créer plus de résilience face aux expériences/à la radicalisation</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@Formateur :</a:t>
            </a:r>
            <a:endParaRPr b="0" lang="fr-FR" sz="2000" spc="-1" strike="noStrike">
              <a:latin typeface="Arial"/>
            </a:endParaRPr>
          </a:p>
          <a:p>
            <a:pPr marL="216000" indent="-216000">
              <a:lnSpc>
                <a:spcPct val="100000"/>
              </a:lnSpc>
              <a:tabLst>
                <a:tab algn="l" pos="0"/>
              </a:tabLst>
            </a:pPr>
            <a:r>
              <a:rPr b="0" lang="en-GB" sz="2000" spc="-1" strike="noStrike">
                <a:latin typeface="Verdana"/>
              </a:rPr>
              <a:t>Pour en savoir plus, consulter le site RAN</a:t>
            </a:r>
            <a:r>
              <a:rPr b="0" lang="en-GB" sz="2000" spc="-1" strike="noStrike" u="sng">
                <a:solidFill>
                  <a:srgbClr val="000000"/>
                </a:solidFill>
                <a:uFillTx/>
                <a:latin typeface="Verdana"/>
                <a:hlinkClick r:id="rId1"/>
              </a:rPr>
              <a:t>(</a:t>
            </a:r>
            <a:r>
              <a:rPr b="0" lang="en-GB" sz="2000" spc="-1" strike="noStrike">
                <a:solidFill>
                  <a:srgbClr val="000000"/>
                </a:solidFill>
                <a:latin typeface="Verdana"/>
              </a:rPr>
              <a:t>https://ec.europa.eu/home-affairs/sites/homeaffairs/files/docs/pages/201612_radicalisation_research_gap_analysis_en.pdf) : Bien qu'il existe déjà un nombre important de recherches sur la radicalisation violente ainsi que des mesures pour la combattre, un manque de compréhension sous-jacent concernant le fonctionnement de la radicalisation reste apparent. Cela est également dû au fait que différents paradigmes de sciences sociales ont été appliqués à ce domaine. En conséquence, nous avons des explications déterministes, mais aussi des modèles de choix rationnels, des explications globales (c'est-à-dire des modèles prenant en compte les niveaux micro, méso et macro), des théories de mouvement social ainsi que des tentatives de réduire la radicalisation à une explication sous-jacente et globale (voir par exemple la recherche de modèle de signification ou le débat en cours entre le rôle des facteurs idéologiques ou sociaux). Qu'il s'agisse d'un choix déterministe ou rationnel, complexe ou intégré, les </a:t>
            </a:r>
            <a:r>
              <a:rPr b="0" lang="en-US" sz="2000" spc="-1" strike="noStrike">
                <a:solidFill>
                  <a:srgbClr val="000000"/>
                </a:solidFill>
                <a:latin typeface="Verdana"/>
              </a:rPr>
              <a:t>intervenants comme les universitaires s'accordent généralement à reconnaître que davantage de recherches sont nécessaires pour comprendre les causes, les processus et les mécanismes de la radicalisation afin de pouvoir élaborer des mesures préventives et des contre-mesures efficaces. Des recherches sont également nécessaires pour comprendre la dynamique entre radicalisation, extrémisme violent et terrorisme. À savoir, il est important d'identifier les types de facteurs et de processus de radicalisation qui conduisent à l'extrémisme violent et au terrorisme, étant donné que la radicalisation est un phénomène plus large et plus complexe.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Verdana"/>
              </a:rPr>
              <a:t>Les mesures visant à combattre et à prévenir la radicalisation doivent être plus étroitement liées aux connaissances que nous avons sur la façon dont la radicalisation fonctionne en premier lieu. Par exemple, nous savons que les récits et les discours jouent un rôle dans la radicalisation. Comme les participants à la session du GT sur les contre-discours à Vienne l'ont souligné, tant les </a:t>
            </a:r>
            <a:r>
              <a:rPr b="0" lang="en-US" sz="2000" spc="-1" strike="noStrike">
                <a:solidFill>
                  <a:srgbClr val="000000"/>
                </a:solidFill>
                <a:latin typeface="Verdana"/>
              </a:rPr>
              <a:t>intervenants que les universitaires sont toutefois loin de savoir exactement comment ces disours sont créés et quel est leur effet au niveau individuel. L'élaboration de contre-discours sur la base de connaissances aussi limitées et générales a bien entendu peu de chances de succès.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Verdana"/>
              </a:rPr>
              <a:t>En ce qui concerne les contre-discours, on fait valoir qu'il existe des recherches pertinentes sur les mentalités et sur les choses à faire et à ne pas faire dans le domaine des études sur la communication ; ces recherches devraient également porter sur d'autres domaines de travail tels que les drogues et la criminalité et en tirer des enseignements. Dans le domaine de la jeunesse, de la famille et des communautés, on estime qu'il est nécessaire d'élargir l'orientation conceptuelle et théorique de la recherche sur la radicalisation en a) ne considérant pas la radicalisation comme exceptionnelle, mais comme impliquant des mécanismes qui se produisent dans d'autres phénomènes, tels que l'adhésion à un groupe ou le désir d'être cool ; b) en utilisant la recherche existante dans les domaines de la criminalité et de la dynamique ainsi que des rôles familiaux.</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p:txBody>
      </p:sp>
      <p:sp>
        <p:nvSpPr>
          <p:cNvPr id="693"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29DFFF4E-A32A-482A-8442-ADEF72DCB672}" type="slidenum">
              <a:rPr b="0" lang="en-US" sz="1200" spc="-1" strike="noStrike">
                <a:latin typeface="Times New Roman"/>
              </a:rPr>
              <a:t>&lt;numéro&gt;</a:t>
            </a:fld>
            <a:endParaRPr b="0" lang="fr-FR"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4" name="PlaceHolder 1"/>
          <p:cNvSpPr>
            <a:spLocks noGrp="1"/>
          </p:cNvSpPr>
          <p:nvPr>
            <p:ph type="sldImg"/>
          </p:nvPr>
        </p:nvSpPr>
        <p:spPr>
          <a:xfrm>
            <a:off x="1143000" y="685800"/>
            <a:ext cx="4571280" cy="3428280"/>
          </a:xfrm>
          <a:prstGeom prst="rect">
            <a:avLst/>
          </a:prstGeom>
        </p:spPr>
      </p:sp>
      <p:sp>
        <p:nvSpPr>
          <p:cNvPr id="695"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gn="just">
              <a:lnSpc>
                <a:spcPct val="115000"/>
              </a:lnSpc>
              <a:spcAft>
                <a:spcPts val="601"/>
              </a:spcAft>
              <a:tabLst>
                <a:tab algn="l" pos="0"/>
              </a:tabLst>
            </a:pPr>
            <a:r>
              <a:rPr b="1" lang="fr-FR" sz="1800" spc="-1" strike="noStrike">
                <a:latin typeface="Verdana"/>
              </a:rPr>
              <a:t>Instructions/feuille de texte 18</a:t>
            </a:r>
            <a:endParaRPr b="0" lang="fr-FR" sz="1800" spc="-1" strike="noStrike">
              <a:latin typeface="Arial"/>
            </a:endParaRPr>
          </a:p>
          <a:p>
            <a:pPr marL="216000" indent="-216000" algn="just">
              <a:lnSpc>
                <a:spcPct val="115000"/>
              </a:lnSpc>
              <a:spcAft>
                <a:spcPts val="601"/>
              </a:spcAft>
              <a:tabLst>
                <a:tab algn="l" pos="0"/>
              </a:tabLst>
            </a:pPr>
            <a:endParaRPr b="0" lang="fr-FR" sz="1800" spc="-1" strike="noStrike">
              <a:latin typeface="Arial"/>
            </a:endParaRPr>
          </a:p>
          <a:p>
            <a:pPr marL="216000" indent="-216000" algn="just">
              <a:lnSpc>
                <a:spcPct val="115000"/>
              </a:lnSpc>
              <a:spcAft>
                <a:spcPts val="601"/>
              </a:spcAft>
              <a:tabLst>
                <a:tab algn="l" pos="0"/>
              </a:tabLst>
            </a:pPr>
            <a:r>
              <a:rPr b="0" lang="en-GB" sz="1800" spc="-1" strike="noStrike">
                <a:latin typeface="Calibri"/>
                <a:ea typeface="Calibri"/>
              </a:rPr>
              <a:t>Maintenant que nous avons une idée générale de l'éventail des facteurs qui peuvent contribuer à la radicalisation, nous nous concentrons sur la lutte contre eux. Le premier sujet aborde la façon dont les parents et les </a:t>
            </a:r>
            <a:r>
              <a:rPr b="0" lang="en-US" sz="1800" spc="-1" strike="noStrike">
                <a:latin typeface="Calibri"/>
                <a:ea typeface="Calibri"/>
              </a:rPr>
              <a:t>intervenants de première ligne interagissent avec leurs enfants et leurs élèves en tant que figures potentielles d'autorité et d'influence.</a:t>
            </a:r>
            <a:endParaRPr b="0" lang="fr-FR" sz="1800" spc="-1" strike="noStrike">
              <a:latin typeface="Arial"/>
            </a:endParaRPr>
          </a:p>
          <a:p>
            <a:pPr marL="216000" indent="-216000">
              <a:lnSpc>
                <a:spcPct val="100000"/>
              </a:lnSpc>
              <a:tabLst>
                <a:tab algn="l" pos="0"/>
              </a:tabLst>
            </a:pPr>
            <a:r>
              <a:rPr b="0" lang="en-US" sz="1800" spc="-1" strike="noStrike">
                <a:solidFill>
                  <a:srgbClr val="000000"/>
                </a:solidFill>
                <a:latin typeface="Calibri"/>
                <a:ea typeface="Calibri"/>
              </a:rPr>
              <a:t> </a:t>
            </a:r>
            <a:endParaRPr b="0" lang="fr-FR" sz="1800" spc="-1" strike="noStrike">
              <a:latin typeface="Arial"/>
            </a:endParaRPr>
          </a:p>
          <a:p>
            <a:pPr marL="216000" indent="-216000">
              <a:lnSpc>
                <a:spcPct val="115000"/>
              </a:lnSpc>
              <a:spcAft>
                <a:spcPts val="601"/>
              </a:spcAft>
              <a:tabLst>
                <a:tab algn="l" pos="0"/>
              </a:tabLst>
            </a:pPr>
            <a:r>
              <a:rPr b="0" lang="en-US" sz="1800" spc="-1" strike="noStrike">
                <a:solidFill>
                  <a:srgbClr val="000000"/>
                </a:solidFill>
                <a:latin typeface="Calibri"/>
                <a:ea typeface="Calibri"/>
              </a:rPr>
              <a:t>@Formateur</a:t>
            </a:r>
            <a:endParaRPr b="0" lang="fr-FR" sz="1800" spc="-1" strike="noStrike">
              <a:latin typeface="Arial"/>
            </a:endParaRPr>
          </a:p>
          <a:p>
            <a:pPr marL="216000" indent="-216000">
              <a:lnSpc>
                <a:spcPct val="115000"/>
              </a:lnSpc>
              <a:spcAft>
                <a:spcPts val="601"/>
              </a:spcAft>
              <a:tabLst>
                <a:tab algn="l" pos="0"/>
              </a:tabLst>
            </a:pPr>
            <a:r>
              <a:rPr b="0" lang="en-US" sz="1800" spc="-1" strike="noStrike">
                <a:solidFill>
                  <a:srgbClr val="000000"/>
                </a:solidFill>
                <a:latin typeface="Calibri"/>
                <a:ea typeface="Calibri"/>
              </a:rPr>
              <a:t>Le formateur demande aux participants de répondre aux questions suivantes en n'écrivant pas plus de trois lignes sur une feuille de papier. </a:t>
            </a:r>
            <a:br/>
            <a:r>
              <a:rPr b="0" lang="en-GB" sz="1800" spc="-1" strike="noStrike">
                <a:solidFill>
                  <a:srgbClr val="000000"/>
                </a:solidFill>
                <a:latin typeface="Calibri"/>
                <a:ea typeface="Calibri"/>
              </a:rPr>
              <a:t>(selon le public, vous pouvez choisir une ou deux questions qui correspondent au public)</a:t>
            </a:r>
            <a:endParaRPr b="0" lang="fr-FR" sz="1800" spc="-1" strike="noStrike">
              <a:latin typeface="Arial"/>
            </a:endParaRPr>
          </a:p>
          <a:p>
            <a:pPr marL="343080" indent="-342360" algn="just">
              <a:lnSpc>
                <a:spcPct val="115000"/>
              </a:lnSpc>
              <a:spcAft>
                <a:spcPts val="601"/>
              </a:spcAft>
              <a:buClr>
                <a:srgbClr val="000000"/>
              </a:buClr>
              <a:buFont typeface="Symbol"/>
              <a:buChar char=""/>
              <a:tabLst>
                <a:tab algn="l" pos="457200"/>
              </a:tabLst>
            </a:pPr>
            <a:r>
              <a:rPr b="0" lang="en-GB" sz="1800" spc="-1" strike="noStrike">
                <a:solidFill>
                  <a:srgbClr val="000000"/>
                </a:solidFill>
                <a:latin typeface="Calibri"/>
                <a:ea typeface="Calibri"/>
              </a:rPr>
              <a:t>« Comment pouvez-vous décrire un bon coach/mentor ? »</a:t>
            </a:r>
            <a:endParaRPr b="0" lang="fr-FR" sz="1800" spc="-1" strike="noStrike">
              <a:latin typeface="Arial"/>
            </a:endParaRPr>
          </a:p>
          <a:p>
            <a:pPr marL="343080" indent="-342360" algn="just">
              <a:lnSpc>
                <a:spcPct val="115000"/>
              </a:lnSpc>
              <a:spcAft>
                <a:spcPts val="601"/>
              </a:spcAft>
              <a:buClr>
                <a:srgbClr val="000000"/>
              </a:buClr>
              <a:buFont typeface="Symbol"/>
              <a:buChar char=""/>
              <a:tabLst>
                <a:tab algn="l" pos="457200"/>
              </a:tabLst>
            </a:pPr>
            <a:r>
              <a:rPr b="0" lang="en-GB" sz="1800" spc="-1" strike="noStrike">
                <a:solidFill>
                  <a:srgbClr val="000000"/>
                </a:solidFill>
                <a:latin typeface="Calibri"/>
                <a:ea typeface="Calibri"/>
              </a:rPr>
              <a:t>« Comment pouvez-vous décrire un bon parent ? »</a:t>
            </a:r>
            <a:endParaRPr b="0" lang="fr-FR" sz="1800" spc="-1" strike="noStrike">
              <a:latin typeface="Arial"/>
            </a:endParaRPr>
          </a:p>
          <a:p>
            <a:pPr>
              <a:lnSpc>
                <a:spcPct val="100000"/>
              </a:lnSpc>
              <a:tabLst>
                <a:tab algn="l" pos="457200"/>
              </a:tabLst>
            </a:pPr>
            <a:endParaRPr b="0" lang="fr-FR" sz="1800" spc="-1" strike="noStrike">
              <a:latin typeface="Arial"/>
            </a:endParaRPr>
          </a:p>
          <a:p>
            <a:pPr>
              <a:lnSpc>
                <a:spcPct val="100000"/>
              </a:lnSpc>
              <a:tabLst>
                <a:tab algn="l" pos="457200"/>
              </a:tabLst>
            </a:pPr>
            <a:r>
              <a:rPr b="0" lang="en-GB" sz="1800" spc="-1" strike="noStrike">
                <a:solidFill>
                  <a:srgbClr val="000000"/>
                </a:solidFill>
                <a:latin typeface="Calibri"/>
                <a:ea typeface="Calibri"/>
              </a:rPr>
              <a:t>@Formateur :</a:t>
            </a:r>
            <a:endParaRPr b="0" lang="fr-FR" sz="1800" spc="-1" strike="noStrike">
              <a:latin typeface="Arial"/>
            </a:endParaRPr>
          </a:p>
          <a:p>
            <a:pPr>
              <a:lnSpc>
                <a:spcPct val="100000"/>
              </a:lnSpc>
              <a:tabLst>
                <a:tab algn="l" pos="457200"/>
              </a:tabLst>
            </a:pPr>
            <a:r>
              <a:rPr b="0" lang="en-GB" sz="1800" spc="-1" strike="noStrike">
                <a:solidFill>
                  <a:srgbClr val="000000"/>
                </a:solidFill>
                <a:latin typeface="Calibri"/>
                <a:ea typeface="Calibri"/>
              </a:rPr>
              <a:t>Cela fait partie d'un brise-glace dans l'atelier Coaching et parentalité</a:t>
            </a:r>
            <a:endParaRPr b="0" lang="fr-FR" sz="1800" spc="-1" strike="noStrike">
              <a:latin typeface="Arial"/>
            </a:endParaRPr>
          </a:p>
          <a:p>
            <a:pPr>
              <a:lnSpc>
                <a:spcPct val="100000"/>
              </a:lnSpc>
              <a:tabLst>
                <a:tab algn="l" pos="457200"/>
              </a:tabLst>
            </a:pPr>
            <a:r>
              <a:rPr b="0" lang="en-GB" sz="1800" spc="-1" strike="noStrike">
                <a:solidFill>
                  <a:srgbClr val="000000"/>
                </a:solidFill>
                <a:latin typeface="Calibri"/>
                <a:ea typeface="Calibri"/>
              </a:rPr>
              <a:t>L'objectif est que les gens aient une idée claire de ce qu'est un bon mentorat/coaching/parentalité (pour eux)</a:t>
            </a:r>
            <a:endParaRPr b="0" lang="fr-FR" sz="1800" spc="-1" strike="noStrike">
              <a:latin typeface="Arial"/>
            </a:endParaRPr>
          </a:p>
          <a:p>
            <a:pPr>
              <a:lnSpc>
                <a:spcPct val="100000"/>
              </a:lnSpc>
              <a:tabLst>
                <a:tab algn="l" pos="457200"/>
              </a:tabLst>
            </a:pPr>
            <a:r>
              <a:rPr b="0" lang="en-GB" sz="1800" spc="-1" strike="noStrike">
                <a:solidFill>
                  <a:srgbClr val="000000"/>
                </a:solidFill>
                <a:latin typeface="Calibri"/>
                <a:ea typeface="Calibri"/>
              </a:rPr>
              <a:t>Étant donné que de nombreux termes existent et sont utilisés alternativement (p. ex. coaching, parentalité, mentorat, enseignement, </a:t>
            </a:r>
            <a:r>
              <a:rPr b="0" lang="fr-CA" sz="1800" spc="-1" strike="noStrike">
                <a:solidFill>
                  <a:srgbClr val="000000"/>
                </a:solidFill>
                <a:latin typeface="Calibri"/>
                <a:ea typeface="Calibri"/>
              </a:rPr>
              <a:t>suivi pshychologique, consultation), une idée générale de ce que nous entendons par parentalité, mentorat/coaching est utile. Ce n'est pas un problème si les participants créent ensemble une définition qui diffère des descriptions ci-dessous, s'assurer simplement qu'elle a des éléments de soutien pendant le développement personnel et la relation à long terme.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en-GB" sz="1800" spc="-1" strike="noStrike">
                <a:solidFill>
                  <a:srgbClr val="000000"/>
                </a:solidFill>
                <a:latin typeface="Calibri"/>
                <a:ea typeface="Calibri"/>
              </a:rPr>
              <a:t>D3.2.1</a:t>
            </a:r>
            <a:endParaRPr b="0" lang="fr-FR" sz="1800" spc="-1" strike="noStrike">
              <a:latin typeface="Arial"/>
            </a:endParaRPr>
          </a:p>
          <a:p>
            <a:pPr marL="343080" indent="-342360" algn="just">
              <a:lnSpc>
                <a:spcPct val="115000"/>
              </a:lnSpc>
              <a:spcAft>
                <a:spcPts val="601"/>
              </a:spcAft>
              <a:buClr>
                <a:srgbClr val="000000"/>
              </a:buClr>
              <a:buFont typeface="Calibri"/>
              <a:buChar char="-"/>
              <a:tabLst>
                <a:tab algn="l" pos="0"/>
              </a:tabLst>
            </a:pPr>
            <a:r>
              <a:rPr b="1" lang="en-GB" sz="1800" spc="-1" strike="noStrike">
                <a:solidFill>
                  <a:srgbClr val="000000"/>
                </a:solidFill>
                <a:latin typeface="Calibri"/>
                <a:ea typeface="Calibri"/>
              </a:rPr>
              <a:t>Coaching: </a:t>
            </a:r>
            <a:r>
              <a:rPr b="0" lang="en-GB" sz="1800" spc="-1" strike="noStrike">
                <a:solidFill>
                  <a:srgbClr val="000000"/>
                </a:solidFill>
                <a:latin typeface="Calibri"/>
                <a:ea typeface="Calibri"/>
              </a:rPr>
              <a:t>le concept est parti d'un processus de consultation et s'est développé au fil du temps sous l'influence d'une gamme d'approches thérapeutiques ou de développement personnel, qui tendent à aller plus loin et à être plus prolongées, plutôt que l'approche orientée vers les objectifs, qui vise des résultats immédiats (Stober &amp; Grant, 2006). D'autre part, le coaching de vie a été défini comme un partenariat professionnel entre un coach et une personne centré sur la découverte de son orientation de vie, et est basé sur une approche holistique et basée sur l'action qui favorise le processus de compréhension de l'objectif de vie global (Gilmore, et al., 2012, p. 1).</a:t>
            </a:r>
            <a:endParaRPr b="0" lang="fr-FR" sz="1800" spc="-1" strike="noStrike">
              <a:latin typeface="Arial"/>
            </a:endParaRPr>
          </a:p>
          <a:p>
            <a:pPr algn="just">
              <a:lnSpc>
                <a:spcPct val="115000"/>
              </a:lnSpc>
              <a:spcAft>
                <a:spcPts val="601"/>
              </a:spcAft>
              <a:tabLst>
                <a:tab algn="l" pos="0"/>
              </a:tabLst>
            </a:pPr>
            <a:endParaRPr b="0" lang="fr-FR" sz="1800" spc="-1" strike="noStrike">
              <a:latin typeface="Arial"/>
            </a:endParaRPr>
          </a:p>
          <a:p>
            <a:pPr marL="343080" indent="-342360" algn="just">
              <a:lnSpc>
                <a:spcPct val="115000"/>
              </a:lnSpc>
              <a:spcAft>
                <a:spcPts val="601"/>
              </a:spcAft>
              <a:buClr>
                <a:srgbClr val="000000"/>
              </a:buClr>
              <a:buFont typeface="Calibri"/>
              <a:buChar char="-"/>
              <a:tabLst>
                <a:tab algn="l" pos="0"/>
              </a:tabLst>
            </a:pPr>
            <a:r>
              <a:rPr b="1" lang="en-GB" sz="1800" spc="-1" strike="noStrike">
                <a:solidFill>
                  <a:srgbClr val="000000"/>
                </a:solidFill>
                <a:latin typeface="Calibri"/>
                <a:ea typeface="Calibri"/>
              </a:rPr>
              <a:t>Mentorat</a:t>
            </a:r>
            <a:r>
              <a:rPr b="0" lang="en-GB" sz="1800" spc="-1" strike="noStrike">
                <a:solidFill>
                  <a:srgbClr val="000000"/>
                </a:solidFill>
                <a:latin typeface="Calibri"/>
                <a:ea typeface="Calibri"/>
              </a:rPr>
              <a:t>: traditionnellement, le mentorat a été défini comme une relation entre un mentor plus âgé et plus expérimenté et un protégé plus jeune et moins expérimenté dans le but d'aider et de développer la carrière du protégé (Kram, 1985) (Levinson, Darrow, Klein, Levinson et McKee, 1978). </a:t>
            </a:r>
            <a:endParaRPr b="0" lang="fr-FR" sz="1800" spc="-1" strike="noStrike">
              <a:latin typeface="Arial"/>
            </a:endParaRPr>
          </a:p>
          <a:p>
            <a:pPr algn="just">
              <a:lnSpc>
                <a:spcPct val="115000"/>
              </a:lnSpc>
              <a:spcAft>
                <a:spcPts val="601"/>
              </a:spcAft>
              <a:tabLst>
                <a:tab algn="l" pos="0"/>
              </a:tabLst>
            </a:pPr>
            <a:endParaRPr b="0" lang="fr-FR" sz="1800" spc="-1" strike="noStrike">
              <a:latin typeface="Arial"/>
            </a:endParaRPr>
          </a:p>
          <a:p>
            <a:pPr marL="343080" indent="-342360" algn="just">
              <a:lnSpc>
                <a:spcPct val="115000"/>
              </a:lnSpc>
              <a:spcAft>
                <a:spcPts val="601"/>
              </a:spcAft>
              <a:buClr>
                <a:srgbClr val="000000"/>
              </a:buClr>
              <a:buFont typeface="Calibri"/>
              <a:buChar char="-"/>
              <a:tabLst>
                <a:tab algn="l" pos="0"/>
              </a:tabLst>
            </a:pPr>
            <a:r>
              <a:rPr b="1" lang="en-GB" sz="1800" spc="-1" strike="noStrike">
                <a:solidFill>
                  <a:srgbClr val="000000"/>
                </a:solidFill>
                <a:latin typeface="Calibri"/>
                <a:ea typeface="Calibri"/>
              </a:rPr>
              <a:t>Parentalité</a:t>
            </a:r>
            <a:r>
              <a:rPr b="0" lang="en-GB" sz="1800" spc="-1" strike="noStrike">
                <a:solidFill>
                  <a:srgbClr val="000000"/>
                </a:solidFill>
                <a:latin typeface="Calibri"/>
                <a:ea typeface="Calibri"/>
              </a:rPr>
              <a:t> ou style parental : la façon dont les enfants, en général, perçoivent l'ensemble des comportements et des pratiques utilisés par leurs parents au cours de leur vie afin de façonner leur processus de développement (Baumrind, 1991). Il se compose de deux dimensions principales, comme suit (Stavrinides &amp; Nikiforou, 2013, p. 60) : </a:t>
            </a:r>
            <a:endParaRPr b="0" lang="fr-FR" sz="1800" spc="-1" strike="noStrike">
              <a:latin typeface="Arial"/>
            </a:endParaRPr>
          </a:p>
          <a:p>
            <a:pPr lvl="1" marL="800280" indent="-342360" algn="just">
              <a:lnSpc>
                <a:spcPct val="115000"/>
              </a:lnSpc>
              <a:spcAft>
                <a:spcPts val="601"/>
              </a:spcAft>
              <a:buClr>
                <a:srgbClr val="000000"/>
              </a:buClr>
              <a:buFont typeface="Symbol"/>
              <a:buChar char=""/>
              <a:tabLst>
                <a:tab algn="l" pos="0"/>
              </a:tabLst>
            </a:pPr>
            <a:r>
              <a:rPr b="0" lang="en-GB" sz="1800" spc="-1" strike="noStrike">
                <a:solidFill>
                  <a:srgbClr val="000000"/>
                </a:solidFill>
                <a:latin typeface="Calibri"/>
                <a:ea typeface="Calibri"/>
              </a:rPr>
              <a:t>l'exigence – qui décrit les attentes des parents en ce qui concerne le comportement et la socialisation de leurs enfants ;</a:t>
            </a:r>
            <a:endParaRPr b="0" lang="fr-FR" sz="1800" spc="-1" strike="noStrike">
              <a:latin typeface="Arial"/>
            </a:endParaRPr>
          </a:p>
          <a:p>
            <a:pPr lvl="1" marL="800280" indent="-342360" algn="just">
              <a:lnSpc>
                <a:spcPct val="115000"/>
              </a:lnSpc>
              <a:spcAft>
                <a:spcPts val="601"/>
              </a:spcAft>
              <a:buClr>
                <a:srgbClr val="000000"/>
              </a:buClr>
              <a:buFont typeface="Symbol"/>
              <a:buChar char=""/>
              <a:tabLst>
                <a:tab algn="l" pos="0"/>
              </a:tabLst>
            </a:pPr>
            <a:r>
              <a:rPr b="0" lang="en-GB" sz="1800" spc="-1" strike="noStrike">
                <a:solidFill>
                  <a:srgbClr val="000000"/>
                </a:solidFill>
                <a:latin typeface="Calibri"/>
                <a:ea typeface="Calibri"/>
              </a:rPr>
              <a:t>la réactivité – qui fait référence à la tendance générale du parent à offrir à ses enfants de la chaleur, des attitudes positives et du soutien.</a:t>
            </a:r>
            <a:endParaRPr b="0" lang="fr-FR" sz="1800" spc="-1" strike="noStrike">
              <a:latin typeface="Arial"/>
            </a:endParaRPr>
          </a:p>
          <a:p>
            <a:pPr algn="just">
              <a:lnSpc>
                <a:spcPct val="115000"/>
              </a:lnSpc>
              <a:spcAft>
                <a:spcPts val="601"/>
              </a:spcAft>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sp>
        <p:nvSpPr>
          <p:cNvPr id="696"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0D70C26C-B029-4776-B39E-9A1646F39D64}" type="slidenum">
              <a:rPr b="0" lang="en-US" sz="1200" spc="-1" strike="noStrike">
                <a:latin typeface="Times New Roman"/>
              </a:rPr>
              <a:t>&lt;numéro&gt;</a:t>
            </a:fld>
            <a:endParaRPr b="0" lang="fr-FR"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PlaceHolder 1"/>
          <p:cNvSpPr>
            <a:spLocks noGrp="1"/>
          </p:cNvSpPr>
          <p:nvPr>
            <p:ph type="sldImg"/>
          </p:nvPr>
        </p:nvSpPr>
        <p:spPr>
          <a:xfrm>
            <a:off x="1143000" y="685800"/>
            <a:ext cx="4571280" cy="3428280"/>
          </a:xfrm>
          <a:prstGeom prst="rect">
            <a:avLst/>
          </a:prstGeom>
        </p:spPr>
      </p:sp>
      <p:sp>
        <p:nvSpPr>
          <p:cNvPr id="644"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5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1</a:t>
            </a:r>
            <a:endParaRPr b="0" lang="fr-FR" sz="2000" spc="-1" strike="noStrike">
              <a:latin typeface="Arial"/>
            </a:endParaRPr>
          </a:p>
          <a:p>
            <a:pPr marL="216000" indent="-216000">
              <a:lnSpc>
                <a:spcPct val="150000"/>
              </a:lnSpc>
              <a:tabLst>
                <a:tab algn="l" pos="0"/>
              </a:tabLst>
            </a:pPr>
            <a:endParaRPr b="0" lang="fr-FR" sz="2000" spc="-1" strike="noStrike">
              <a:latin typeface="Arial"/>
            </a:endParaRPr>
          </a:p>
          <a:p>
            <a:pPr marL="216000" indent="-216000">
              <a:lnSpc>
                <a:spcPct val="150000"/>
              </a:lnSpc>
              <a:tabLst>
                <a:tab algn="l" pos="0"/>
              </a:tabLst>
            </a:pPr>
            <a:r>
              <a:rPr b="0" lang="en-GB" sz="2000" spc="-1" strike="noStrike">
                <a:latin typeface="Verdana"/>
                <a:ea typeface="Calibri"/>
              </a:rPr>
              <a:t>Avant de nous plonger dans le contenu, je voudrais commencer par nous présenter.</a:t>
            </a:r>
            <a:endParaRPr b="0" lang="fr-FR" sz="2000" spc="-1" strike="noStrike">
              <a:latin typeface="Arial"/>
            </a:endParaRPr>
          </a:p>
          <a:p>
            <a:pPr marL="216000" indent="-216000">
              <a:lnSpc>
                <a:spcPct val="150000"/>
              </a:lnSpc>
              <a:tabLst>
                <a:tab algn="l" pos="0"/>
              </a:tabLst>
            </a:pPr>
            <a:endParaRPr b="0" lang="fr-FR" sz="2000" spc="-1" strike="noStrike">
              <a:latin typeface="Arial"/>
            </a:endParaRPr>
          </a:p>
          <a:p>
            <a:pPr marL="216000" indent="-216000">
              <a:lnSpc>
                <a:spcPct val="150000"/>
              </a:lnSpc>
              <a:tabLst>
                <a:tab algn="l" pos="0"/>
              </a:tabLst>
            </a:pPr>
            <a:r>
              <a:rPr b="0" lang="en-GB" sz="2000" spc="-1" strike="noStrike">
                <a:latin typeface="Verdana"/>
                <a:ea typeface="Calibri"/>
              </a:rPr>
              <a:t>@Formateur : </a:t>
            </a:r>
            <a:endParaRPr b="0" lang="fr-FR" sz="2000" spc="-1" strike="noStrike">
              <a:latin typeface="Arial"/>
            </a:endParaRPr>
          </a:p>
          <a:p>
            <a:pPr marL="177120" indent="-176400">
              <a:lnSpc>
                <a:spcPct val="150000"/>
              </a:lnSpc>
              <a:buClr>
                <a:srgbClr val="000000"/>
              </a:buClr>
              <a:buFont typeface="Arial"/>
              <a:buChar char="•"/>
              <a:tabLst>
                <a:tab algn="l" pos="0"/>
              </a:tabLst>
            </a:pPr>
            <a:r>
              <a:rPr b="0" lang="en-GB" sz="2000" spc="-1" strike="noStrike">
                <a:latin typeface="Verdana"/>
                <a:ea typeface="Calibri"/>
              </a:rPr>
              <a:t>Demander si les participants se présenteront sous peu (emploi, expériences de radicalisation, raison de participer, ...)</a:t>
            </a:r>
            <a:endParaRPr b="0" lang="fr-FR" sz="2000" spc="-1" strike="noStrike">
              <a:latin typeface="Arial"/>
            </a:endParaRPr>
          </a:p>
          <a:p>
            <a:pPr marL="177120" indent="-176400">
              <a:lnSpc>
                <a:spcPct val="150000"/>
              </a:lnSpc>
              <a:buClr>
                <a:srgbClr val="000000"/>
              </a:buClr>
              <a:buFont typeface="Arial"/>
              <a:buChar char="•"/>
              <a:tabLst>
                <a:tab algn="l" pos="0"/>
              </a:tabLst>
            </a:pPr>
            <a:r>
              <a:rPr b="0" lang="en-GB" sz="2000" spc="-1" strike="noStrike">
                <a:latin typeface="Verdana"/>
                <a:ea typeface="Calibri"/>
              </a:rPr>
              <a:t>et s'ils souhaitent également indiquer ce qu'ils aimeraient retirer de cette formation, quand celle-ci sera-t-elle couronnée de succès ?</a:t>
            </a:r>
            <a:endParaRPr b="0" lang="fr-FR" sz="2000" spc="-1" strike="noStrike">
              <a:latin typeface="Arial"/>
            </a:endParaRPr>
          </a:p>
          <a:p>
            <a:pPr marL="177120" indent="-176400">
              <a:lnSpc>
                <a:spcPct val="150000"/>
              </a:lnSpc>
              <a:buClr>
                <a:srgbClr val="000000"/>
              </a:buClr>
              <a:buFont typeface="Arial"/>
              <a:buChar char="•"/>
              <a:tabLst>
                <a:tab algn="l" pos="0"/>
              </a:tabLst>
            </a:pPr>
            <a:r>
              <a:rPr b="0" lang="en-GB" sz="2000" spc="-1" strike="noStrike">
                <a:latin typeface="Verdana"/>
                <a:ea typeface="Calibri"/>
              </a:rPr>
              <a:t>Leur faire savoir si leurs attentes seront satisfaites pendant la formation</a:t>
            </a:r>
            <a:endParaRPr b="0" lang="fr-FR" sz="2000" spc="-1" strike="noStrike">
              <a:latin typeface="Arial"/>
            </a:endParaRPr>
          </a:p>
          <a:p>
            <a:pPr>
              <a:lnSpc>
                <a:spcPct val="150000"/>
              </a:lnSpc>
              <a:tabLst>
                <a:tab algn="l" pos="0"/>
              </a:tabLst>
            </a:pPr>
            <a:endParaRPr b="0" lang="fr-FR" sz="2000" spc="-1" strike="noStrike">
              <a:latin typeface="Arial"/>
            </a:endParaRPr>
          </a:p>
          <a:p>
            <a:pPr>
              <a:lnSpc>
                <a:spcPct val="150000"/>
              </a:lnSpc>
              <a:tabLst>
                <a:tab algn="l" pos="0"/>
              </a:tabLst>
            </a:pPr>
            <a:r>
              <a:rPr b="0" lang="en-GB" sz="2000" spc="-1" strike="noStrike">
                <a:latin typeface="Verdana"/>
                <a:ea typeface="Calibri"/>
              </a:rPr>
              <a:t>Objectifs </a:t>
            </a:r>
            <a:r>
              <a:rPr b="0" lang="fr-CA" sz="2000" spc="-1" strike="noStrike">
                <a:latin typeface="Verdana"/>
                <a:ea typeface="Calibri"/>
              </a:rPr>
              <a:t>de la FdF (s'ils ne sont pas déjà mentionnés par les participants)</a:t>
            </a:r>
            <a:endParaRPr b="0" lang="fr-FR" sz="2000" spc="-1" strike="noStrike">
              <a:latin typeface="Arial"/>
            </a:endParaRPr>
          </a:p>
          <a:p>
            <a:pPr marL="171360" indent="-170640">
              <a:lnSpc>
                <a:spcPct val="100000"/>
              </a:lnSpc>
              <a:buClr>
                <a:srgbClr val="000000"/>
              </a:buClr>
              <a:buFont typeface="Arial"/>
              <a:buChar char="-"/>
              <a:tabLst>
                <a:tab algn="l" pos="0"/>
              </a:tabLst>
            </a:pPr>
            <a:r>
              <a:rPr b="0" lang="fr-CA" sz="1200" spc="-1" strike="noStrike">
                <a:latin typeface="Verdana"/>
                <a:ea typeface="Calibri"/>
              </a:rPr>
              <a:t>Acquérir des connaissances sur le processus de radicalisation et le rôle de 7 facteurs différents dans celui-ci. </a:t>
            </a:r>
            <a:endParaRPr b="0" lang="fr-FR" sz="1200" spc="-1" strike="noStrike">
              <a:latin typeface="Arial"/>
            </a:endParaRPr>
          </a:p>
          <a:p>
            <a:pPr marL="171360" indent="-170640">
              <a:lnSpc>
                <a:spcPct val="100000"/>
              </a:lnSpc>
              <a:buClr>
                <a:srgbClr val="000000"/>
              </a:buClr>
              <a:buFont typeface="Arial"/>
              <a:buChar char="-"/>
              <a:tabLst>
                <a:tab algn="l" pos="0"/>
              </a:tabLst>
            </a:pPr>
            <a:r>
              <a:rPr b="0" lang="fr-CA" sz="2000" spc="-1" strike="noStrike">
                <a:latin typeface="Verdana"/>
                <a:ea typeface="Calibri"/>
              </a:rPr>
              <a:t>Apprendre les outils et former certaines compétences pour faire face à ces facteurs contribuant à la radicalisation des jeunes (en FdF à titre d'exemples, dans les ateliers plus largement)</a:t>
            </a:r>
            <a:endParaRPr b="0" lang="fr-FR" sz="2000" spc="-1" strike="noStrike">
              <a:latin typeface="Arial"/>
            </a:endParaRPr>
          </a:p>
          <a:p>
            <a:pPr marL="171360" indent="-170640">
              <a:lnSpc>
                <a:spcPct val="100000"/>
              </a:lnSpc>
              <a:buClr>
                <a:srgbClr val="000000"/>
              </a:buClr>
              <a:buFont typeface="Arial"/>
              <a:buChar char="-"/>
              <a:tabLst>
                <a:tab algn="l" pos="0"/>
              </a:tabLst>
            </a:pPr>
            <a:r>
              <a:rPr b="0" lang="fr-CA" sz="1200" spc="-1" strike="noStrike">
                <a:latin typeface="Verdana"/>
                <a:ea typeface="Calibri"/>
              </a:rPr>
              <a:t>Utiliser votre propre expertise pour apprendre les uns des autres</a:t>
            </a:r>
            <a:endParaRPr b="0" lang="fr-FR" sz="1200" spc="-1" strike="noStrike">
              <a:latin typeface="Arial"/>
            </a:endParaRPr>
          </a:p>
          <a:p>
            <a:pPr marL="171360" indent="-170640">
              <a:lnSpc>
                <a:spcPct val="100000"/>
              </a:lnSpc>
              <a:buClr>
                <a:srgbClr val="000000"/>
              </a:buClr>
              <a:buFont typeface="Arial"/>
              <a:buChar char="-"/>
              <a:tabLst>
                <a:tab algn="l" pos="0"/>
              </a:tabLst>
            </a:pPr>
            <a:r>
              <a:rPr b="0" lang="fr-CA" sz="2000" spc="-1" strike="noStrike">
                <a:latin typeface="Verdana"/>
                <a:ea typeface="Calibri"/>
              </a:rPr>
              <a:t>Se familiariser avec les ateliers d'ARMOUR, comprendre leur mise en place, afin qu'ils soient en mesure de dispenser cette formation (et les 7 ateliers séparés avec des sujets spécifiques) par eux-mêmes</a:t>
            </a:r>
            <a:endParaRPr b="0" lang="fr-FR" sz="2000" spc="-1" strike="noStrike">
              <a:latin typeface="Arial"/>
            </a:endParaRPr>
          </a:p>
          <a:p>
            <a:pPr marL="171360" indent="-170640">
              <a:lnSpc>
                <a:spcPct val="100000"/>
              </a:lnSpc>
              <a:buClr>
                <a:srgbClr val="000000"/>
              </a:buClr>
              <a:buFont typeface="Arial"/>
              <a:buChar char="-"/>
              <a:tabLst>
                <a:tab algn="l" pos="0"/>
              </a:tabLst>
            </a:pPr>
            <a:r>
              <a:rPr b="0" lang="fr-CA" sz="1200" spc="-1" strike="noStrike">
                <a:latin typeface="Verdana"/>
                <a:ea typeface="Calibri"/>
              </a:rPr>
              <a:t>Prendre connaissance des meilleures pratiques dans le domaine de la lutte contre la radicalisation en général (dernier jour)</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en-GB" sz="1200" spc="-1" strike="noStrike">
                <a:latin typeface="Verdana"/>
                <a:ea typeface="Calibri"/>
              </a:rPr>
              <a:t>Mentionner également l'ajout en ligne </a:t>
            </a:r>
            <a:r>
              <a:rPr b="0" lang="fr-CA" sz="1200" spc="-1" strike="noStrike">
                <a:latin typeface="Verdana"/>
                <a:ea typeface="Calibri"/>
              </a:rPr>
              <a:t>de la FdF qui peut être trouvé sur : www.traininghermes.eu</a:t>
            </a:r>
            <a:endParaRPr b="0" lang="fr-FR" sz="1200" spc="-1" strike="noStrike">
              <a:latin typeface="Arial"/>
            </a:endParaRPr>
          </a:p>
          <a:p>
            <a:pPr>
              <a:lnSpc>
                <a:spcPct val="150000"/>
              </a:lnSpc>
              <a:tabLst>
                <a:tab algn="l" pos="0"/>
              </a:tabLst>
            </a:pPr>
            <a:endParaRPr b="0" lang="fr-FR" sz="1200" spc="-1" strike="noStrike">
              <a:latin typeface="Arial"/>
            </a:endParaRPr>
          </a:p>
          <a:p>
            <a:pPr>
              <a:lnSpc>
                <a:spcPct val="150000"/>
              </a:lnSpc>
              <a:tabLst>
                <a:tab algn="l" pos="0"/>
              </a:tabLst>
            </a:pPr>
            <a:r>
              <a:rPr b="0" lang="en-GB" sz="2000" spc="-1" strike="noStrike">
                <a:latin typeface="Verdana"/>
                <a:ea typeface="Calibri"/>
              </a:rPr>
              <a:t>@Formateur : </a:t>
            </a:r>
            <a:endParaRPr b="0" lang="fr-FR" sz="2000" spc="-1" strike="noStrike">
              <a:latin typeface="Arial"/>
            </a:endParaRPr>
          </a:p>
          <a:p>
            <a:pPr>
              <a:lnSpc>
                <a:spcPct val="150000"/>
              </a:lnSpc>
              <a:tabLst>
                <a:tab algn="l" pos="0"/>
              </a:tabLst>
            </a:pPr>
            <a:r>
              <a:rPr b="0" lang="en-GB" sz="2000" spc="-1" strike="noStrike">
                <a:latin typeface="Verdana"/>
                <a:ea typeface="Calibri"/>
              </a:rPr>
              <a:t>Important de communiquer avec les gens et de les mettre à l'aise</a:t>
            </a:r>
            <a:endParaRPr b="0" lang="fr-FR" sz="2000" spc="-1" strike="noStrike">
              <a:latin typeface="Arial"/>
            </a:endParaRPr>
          </a:p>
          <a:p>
            <a:pPr>
              <a:lnSpc>
                <a:spcPct val="15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p:txBody>
      </p:sp>
      <p:sp>
        <p:nvSpPr>
          <p:cNvPr id="645"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9B6DB19F-5E77-420C-9CC9-CC52D9BB6876}" type="slidenum">
              <a:rPr b="0" lang="en-US" sz="1200" spc="-1" strike="noStrike">
                <a:latin typeface="Times New Roman"/>
              </a:rPr>
              <a:t>&lt;numéro&gt;</a:t>
            </a:fld>
            <a:endParaRPr b="0" lang="fr-FR"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1"/>
          <p:cNvSpPr>
            <a:spLocks noGrp="1"/>
          </p:cNvSpPr>
          <p:nvPr>
            <p:ph type="sldImg"/>
          </p:nvPr>
        </p:nvSpPr>
        <p:spPr>
          <a:xfrm>
            <a:off x="1143000" y="685800"/>
            <a:ext cx="4571280" cy="3428280"/>
          </a:xfrm>
          <a:prstGeom prst="rect">
            <a:avLst/>
          </a:prstGeom>
        </p:spPr>
      </p:sp>
      <p:sp>
        <p:nvSpPr>
          <p:cNvPr id="698"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gn="just">
              <a:lnSpc>
                <a:spcPct val="107000"/>
              </a:lnSpc>
              <a:spcAft>
                <a:spcPts val="601"/>
              </a:spcAft>
              <a:tabLst>
                <a:tab algn="l" pos="0"/>
              </a:tabLst>
            </a:pPr>
            <a:r>
              <a:rPr b="1" lang="fr-FR" sz="2000" spc="-1" strike="noStrike">
                <a:latin typeface="Verdana"/>
              </a:rPr>
              <a:t>Instructions/feuille de texte 19</a:t>
            </a:r>
            <a:endParaRPr b="0" lang="fr-FR" sz="2000" spc="-1" strike="noStrike">
              <a:latin typeface="Arial"/>
            </a:endParaRPr>
          </a:p>
          <a:p>
            <a:pPr marL="216000" indent="-216000" algn="just">
              <a:lnSpc>
                <a:spcPct val="107000"/>
              </a:lnSpc>
              <a:spcAft>
                <a:spcPts val="601"/>
              </a:spcAft>
              <a:tabLst>
                <a:tab algn="l" pos="0"/>
              </a:tabLst>
            </a:pPr>
            <a:endParaRPr b="0" lang="fr-FR" sz="2000" spc="-1" strike="noStrike">
              <a:latin typeface="Arial"/>
            </a:endParaRPr>
          </a:p>
          <a:p>
            <a:pPr marL="216000" indent="-216000" algn="just">
              <a:lnSpc>
                <a:spcPct val="107000"/>
              </a:lnSpc>
              <a:spcAft>
                <a:spcPts val="601"/>
              </a:spcAft>
              <a:tabLst>
                <a:tab algn="l" pos="0"/>
              </a:tabLst>
            </a:pPr>
            <a:r>
              <a:rPr b="0" lang="en-GB" sz="1200" spc="-1" strike="noStrike">
                <a:latin typeface="Calibri"/>
              </a:rPr>
              <a:t>Le développement de l'enfant commence à la naissance et se termine à l'adolescence. Pendant ce temps, des changements biologiques, sociaux, émotionnels, cognitifs et psychologiques se produisent. Dans chaque phase, un enfant a un défi central à relever. Les adolescents et les jeunes passent de l'enfance à la maturité. Ils forgent leur identité en cours de route.</a:t>
            </a:r>
            <a:endParaRPr b="0" lang="fr-FR" sz="1200" spc="-1" strike="noStrike">
              <a:latin typeface="Arial"/>
            </a:endParaRPr>
          </a:p>
          <a:p>
            <a:pPr marL="216000" indent="-216000" algn="just">
              <a:lnSpc>
                <a:spcPct val="107000"/>
              </a:lnSpc>
              <a:spcAft>
                <a:spcPts val="601"/>
              </a:spcAft>
              <a:tabLst>
                <a:tab algn="l" pos="0"/>
              </a:tabLst>
            </a:pPr>
            <a:endParaRPr b="0" lang="fr-FR" sz="1200" spc="-1" strike="noStrike">
              <a:latin typeface="Arial"/>
            </a:endParaRPr>
          </a:p>
          <a:p>
            <a:pPr marL="216000" indent="-216000" algn="just">
              <a:lnSpc>
                <a:spcPct val="107000"/>
              </a:lnSpc>
              <a:spcAft>
                <a:spcPts val="601"/>
              </a:spcAft>
              <a:tabLst>
                <a:tab algn="l" pos="0"/>
              </a:tabLst>
            </a:pPr>
            <a:r>
              <a:rPr b="1" lang="en-GB" sz="1200" spc="-1" strike="noStrike">
                <a:latin typeface="Calibri"/>
              </a:rPr>
              <a:t>Informations contextuelles du D3.1.1</a:t>
            </a:r>
            <a:endParaRPr b="0" lang="fr-FR" sz="1200" spc="-1" strike="noStrike">
              <a:latin typeface="Arial"/>
            </a:endParaRPr>
          </a:p>
          <a:p>
            <a:pPr marL="216000" indent="-216000" algn="just">
              <a:lnSpc>
                <a:spcPct val="107000"/>
              </a:lnSpc>
              <a:spcAft>
                <a:spcPts val="601"/>
              </a:spcAft>
              <a:tabLst>
                <a:tab algn="l" pos="0"/>
              </a:tabLst>
            </a:pPr>
            <a:r>
              <a:rPr b="0" lang="en-GB" sz="1800" spc="-1" strike="noStrike">
                <a:latin typeface="Calibri"/>
              </a:rPr>
              <a:t>L'adolescence est l'étape de la vie la plus difficile pour les adolescents et les parents, en raison du fait qu'elle est considérée comme une phase de transition entre l'enfance et l'âge adulte. Au cours de leur adolescence, les adolescents subissent de nombreux changements, du biologique au social, émotionnel, psychologique et cognitif, développant leur propre identité et luttant pour trouver leur place dans la société. Étant donné que l'adolescence est la période où les adolescents commencent à discuter avec leurs parents lorsqu'ils ont des opinions différentes et cherchent à se distancer de leurs parents et à rejoindre différents groupes de pair</a:t>
            </a:r>
            <a:r>
              <a:rPr b="0" lang="fr-CA" sz="1800" spc="-1" strike="noStrike">
                <a:latin typeface="Calibri"/>
              </a:rPr>
              <a:t>es, le présent livrable vise à identifier les bonnes manières et les stratégies efficaces pour aborder les relations enfants-parents, afin d'éviter que les adolescents ne deviennent victimes de polarisation et de radicalisation, poussés par des interactions tendues avec leurs parents. La raison d'être des exercices de coaching et de parentalité est motivée par la nécessité d'adapter en permanence le style parental aux besoins et aux attentes des adolescents, qui sont en constante évolution en raison de tous les développements sociétaux (p. ex. accès à l'information, trop d'information, fausses nouvelles, etc.). De plus, les stratégies d'enseignement et d'éducation parentale permettent aux parents de mieux comprendre le comportement, les décisions et les réactions de leurs enfants, ce qui leur permet d'empêcher leurs adolescents de devenir une partie active du processus de radicalisation/polarisation, à la suite de différents problèmes sociaux non identifiés ou mal traités. </a:t>
            </a:r>
            <a:endParaRPr b="0" lang="fr-FR" sz="1800" spc="-1" strike="noStrike">
              <a:latin typeface="Arial"/>
            </a:endParaRPr>
          </a:p>
          <a:p>
            <a:pPr marL="216000" indent="-216000" algn="just">
              <a:lnSpc>
                <a:spcPct val="107000"/>
              </a:lnSpc>
              <a:spcAft>
                <a:spcPts val="601"/>
              </a:spcAft>
              <a:tabLst>
                <a:tab algn="l" pos="0"/>
              </a:tabLst>
            </a:pPr>
            <a:endParaRPr b="0" lang="fr-FR" sz="1800" spc="-1" strike="noStrike">
              <a:latin typeface="Arial"/>
            </a:endParaRPr>
          </a:p>
          <a:p>
            <a:pPr marL="216000" indent="-216000" algn="just">
              <a:lnSpc>
                <a:spcPct val="107000"/>
              </a:lnSpc>
              <a:spcAft>
                <a:spcPts val="601"/>
              </a:spcAft>
              <a:tabLst>
                <a:tab algn="l" pos="0"/>
              </a:tabLst>
            </a:pPr>
            <a:endParaRPr b="0" lang="fr-FR" sz="1800" spc="-1" strike="noStrike">
              <a:latin typeface="Arial"/>
            </a:endParaRPr>
          </a:p>
        </p:txBody>
      </p:sp>
      <p:sp>
        <p:nvSpPr>
          <p:cNvPr id="699"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50FB112B-C58E-48B2-91AF-5B4FEABF52B9}" type="slidenum">
              <a:rPr b="0" lang="en-US" sz="1200" spc="-1" strike="noStrike">
                <a:latin typeface="Times New Roman"/>
              </a:rPr>
              <a:t>&lt;numéro&gt;</a:t>
            </a:fld>
            <a:endParaRPr b="0" lang="fr-FR"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PlaceHolder 1"/>
          <p:cNvSpPr>
            <a:spLocks noGrp="1"/>
          </p:cNvSpPr>
          <p:nvPr>
            <p:ph type="sldImg"/>
          </p:nvPr>
        </p:nvSpPr>
        <p:spPr>
          <a:xfrm>
            <a:off x="1143000" y="685800"/>
            <a:ext cx="4571280" cy="3428280"/>
          </a:xfrm>
          <a:prstGeom prst="rect">
            <a:avLst/>
          </a:prstGeom>
        </p:spPr>
      </p:sp>
      <p:sp>
        <p:nvSpPr>
          <p:cNvPr id="701"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gn="just">
              <a:lnSpc>
                <a:spcPct val="107000"/>
              </a:lnSpc>
              <a:spcAft>
                <a:spcPts val="601"/>
              </a:spcAft>
              <a:tabLst>
                <a:tab algn="l" pos="0"/>
              </a:tabLst>
            </a:pPr>
            <a:r>
              <a:rPr b="1" lang="fr-FR" sz="1800" spc="-1" strike="noStrike">
                <a:latin typeface="Verdana"/>
              </a:rPr>
              <a:t>Instructions/feuille de texte 20</a:t>
            </a:r>
            <a:endParaRPr b="0" lang="fr-FR" sz="1800" spc="-1" strike="noStrike">
              <a:latin typeface="Arial"/>
            </a:endParaRPr>
          </a:p>
          <a:p>
            <a:pPr marL="216000" indent="-216000" algn="just">
              <a:lnSpc>
                <a:spcPct val="107000"/>
              </a:lnSpc>
              <a:spcAft>
                <a:spcPts val="601"/>
              </a:spcAft>
              <a:tabLst>
                <a:tab algn="l" pos="0"/>
              </a:tabLst>
            </a:pPr>
            <a:endParaRPr b="0" lang="fr-FR" sz="1800" spc="-1" strike="noStrike">
              <a:latin typeface="Arial"/>
            </a:endParaRPr>
          </a:p>
          <a:p>
            <a:pPr marL="216000" indent="-216000" algn="just">
              <a:lnSpc>
                <a:spcPct val="107000"/>
              </a:lnSpc>
              <a:spcAft>
                <a:spcPts val="601"/>
              </a:spcAft>
              <a:tabLst>
                <a:tab algn="l" pos="0"/>
              </a:tabLst>
            </a:pPr>
            <a:r>
              <a:rPr b="0" lang="en-GB" sz="1800" spc="-1" strike="noStrike">
                <a:latin typeface="Calibri"/>
              </a:rPr>
              <a:t>La façon dont les adolescents sont guidés pendant cette socialisation peut aider les jeunes à devenir des jeunes adultes équilibrés et matures. Il se pourrait aussi que, durant ce voyage vers l'âge adulte, des déclencheurs de radicalisation se développent. Les questions que les gens se posent pendant cette période sont les suivantes :</a:t>
            </a:r>
            <a:endParaRPr b="0" lang="fr-FR" sz="1800" spc="-1" strike="noStrike">
              <a:latin typeface="Arial"/>
            </a:endParaRPr>
          </a:p>
          <a:p>
            <a:pPr marL="457200" indent="-216000" algn="just">
              <a:lnSpc>
                <a:spcPct val="107000"/>
              </a:lnSpc>
              <a:spcAft>
                <a:spcPts val="601"/>
              </a:spcAft>
              <a:tabLst>
                <a:tab algn="l" pos="0"/>
              </a:tabLst>
            </a:pPr>
            <a:r>
              <a:rPr b="0" lang="en-GB" sz="1800" spc="-1" strike="noStrike">
                <a:latin typeface="Calibri"/>
              </a:rPr>
              <a:t>Qui suis-je? Où est-ce que j'appartiens ?</a:t>
            </a:r>
            <a:endParaRPr b="0" lang="fr-FR" sz="1800" spc="-1" strike="noStrike">
              <a:latin typeface="Arial"/>
            </a:endParaRPr>
          </a:p>
          <a:p>
            <a:pPr marL="457200" indent="-216000" algn="just">
              <a:lnSpc>
                <a:spcPct val="107000"/>
              </a:lnSpc>
              <a:spcAft>
                <a:spcPts val="601"/>
              </a:spcAft>
              <a:tabLst>
                <a:tab algn="l" pos="0"/>
              </a:tabLst>
            </a:pPr>
            <a:r>
              <a:rPr b="0" lang="en-GB" sz="1800" spc="-1" strike="noStrike">
                <a:latin typeface="Calibri"/>
              </a:rPr>
              <a:t>Quel est mon rôle sur cette terre ? </a:t>
            </a:r>
            <a:endParaRPr b="0" lang="fr-FR" sz="1800" spc="-1" strike="noStrike">
              <a:latin typeface="Arial"/>
            </a:endParaRPr>
          </a:p>
          <a:p>
            <a:pPr marL="457200" indent="-216000" algn="just">
              <a:lnSpc>
                <a:spcPct val="107000"/>
              </a:lnSpc>
              <a:spcAft>
                <a:spcPts val="601"/>
              </a:spcAft>
              <a:tabLst>
                <a:tab algn="l" pos="0"/>
              </a:tabLst>
            </a:pPr>
            <a:r>
              <a:rPr b="0" lang="en-GB" sz="1800" spc="-1" strike="noStrike">
                <a:latin typeface="Calibri"/>
              </a:rPr>
              <a:t>Comment puis-je contribuer ?</a:t>
            </a:r>
            <a:endParaRPr b="0" lang="fr-FR" sz="1800" spc="-1" strike="noStrike">
              <a:latin typeface="Arial"/>
            </a:endParaRPr>
          </a:p>
          <a:p>
            <a:pPr marL="457200" indent="-216000" algn="just">
              <a:lnSpc>
                <a:spcPct val="107000"/>
              </a:lnSpc>
              <a:spcAft>
                <a:spcPts val="601"/>
              </a:spcAft>
              <a:tabLst>
                <a:tab algn="l" pos="0"/>
              </a:tabLst>
            </a:pPr>
            <a:r>
              <a:rPr b="0" lang="en-GB" sz="1800" spc="-1" strike="noStrike">
                <a:latin typeface="Calibri"/>
              </a:rPr>
              <a:t>Suis-je assez bon ?</a:t>
            </a:r>
            <a:endParaRPr b="0" lang="fr-FR" sz="1800" spc="-1" strike="noStrike">
              <a:latin typeface="Arial"/>
            </a:endParaRPr>
          </a:p>
          <a:p>
            <a:pPr marL="457200" indent="-216000" algn="just">
              <a:lnSpc>
                <a:spcPct val="107000"/>
              </a:lnSpc>
              <a:spcAft>
                <a:spcPts val="601"/>
              </a:spcAft>
              <a:tabLst>
                <a:tab algn="l" pos="0"/>
              </a:tabLst>
            </a:pPr>
            <a:r>
              <a:rPr b="0" lang="en-GB" sz="1800" spc="-1" strike="noStrike">
                <a:latin typeface="Calibri"/>
              </a:rPr>
              <a:t>Comment les autres me voient-ils ?</a:t>
            </a:r>
            <a:endParaRPr b="0" lang="fr-FR" sz="1800" spc="-1" strike="noStrike">
              <a:latin typeface="Arial"/>
            </a:endParaRPr>
          </a:p>
          <a:p>
            <a:pPr marL="457200" indent="-216000" algn="just">
              <a:lnSpc>
                <a:spcPct val="107000"/>
              </a:lnSpc>
              <a:spcAft>
                <a:spcPts val="601"/>
              </a:spcAft>
              <a:tabLst>
                <a:tab algn="l" pos="0"/>
              </a:tabLst>
            </a:pPr>
            <a:r>
              <a:rPr b="0" lang="en-GB" sz="1800" spc="-1" strike="noStrike">
                <a:latin typeface="Calibri"/>
              </a:rPr>
              <a:t>Comment puis-je faire face à l'adversité ?</a:t>
            </a:r>
            <a:endParaRPr b="0" lang="fr-FR" sz="1800" spc="-1" strike="noStrike">
              <a:latin typeface="Arial"/>
            </a:endParaRPr>
          </a:p>
          <a:p>
            <a:pPr marL="457200" indent="-216000" algn="just">
              <a:lnSpc>
                <a:spcPct val="107000"/>
              </a:lnSpc>
              <a:spcAft>
                <a:spcPts val="601"/>
              </a:spcAft>
              <a:tabLst>
                <a:tab algn="l" pos="0"/>
              </a:tabLst>
            </a:pPr>
            <a:endParaRPr b="0" lang="fr-FR" sz="1800" spc="-1" strike="noStrike">
              <a:latin typeface="Arial"/>
            </a:endParaRPr>
          </a:p>
          <a:p>
            <a:pPr marL="457200" indent="-216000" algn="just">
              <a:lnSpc>
                <a:spcPct val="107000"/>
              </a:lnSpc>
              <a:spcAft>
                <a:spcPts val="601"/>
              </a:spcAft>
              <a:tabLst>
                <a:tab algn="l" pos="0"/>
              </a:tabLst>
            </a:pPr>
            <a:r>
              <a:rPr b="1" lang="en-GB" sz="1800" spc="-1" strike="noStrike">
                <a:latin typeface="Calibri"/>
                <a:ea typeface="Calibri"/>
              </a:rPr>
              <a:t>@Formateur </a:t>
            </a:r>
            <a:r>
              <a:rPr b="0" lang="en-GB" sz="1800" spc="-1" strike="noStrike">
                <a:latin typeface="Calibri"/>
                <a:ea typeface="Calibri"/>
              </a:rPr>
              <a:t>– Cela devrait expliquer pourquoi le coaching et la parentalité sont considérés comme importants dans la prévention de la radicalisation. Informations contextuelles (à partir de D3.2.1) :</a:t>
            </a:r>
            <a:endParaRPr b="0" lang="fr-FR" sz="1800" spc="-1" strike="noStrike">
              <a:latin typeface="Arial"/>
            </a:endParaRPr>
          </a:p>
          <a:p>
            <a:pPr marL="457200" indent="-216000" algn="just">
              <a:lnSpc>
                <a:spcPct val="107000"/>
              </a:lnSpc>
              <a:spcAft>
                <a:spcPts val="601"/>
              </a:spcAft>
              <a:tabLst>
                <a:tab algn="l" pos="0"/>
              </a:tabLst>
            </a:pPr>
            <a:r>
              <a:rPr b="0" lang="en-GB" sz="1800" spc="-1" strike="noStrike">
                <a:latin typeface="Calibri"/>
                <a:ea typeface="Calibri"/>
              </a:rPr>
              <a:t>Les processus de radicalisation sont souvent déclenchés par une « recherche d'identité contribuant à un sentiment d'appartenance, de valeur et de but » (Dalgaard-Nielsen, 2008b), l'accomplissement personnel (Silverman, 2017), le manque d'estime de soi (Borum, 2017 ; Chassman, 2016 ; Christmann, 2012 ; Dawson, 2017 ; Lindekilde, 2016 ; Senzai, 2015), l</a:t>
            </a:r>
            <a:r>
              <a:rPr b="0" lang="fr-CA" sz="1800" spc="-1" strike="noStrike">
                <a:latin typeface="Calibri"/>
                <a:ea typeface="Calibri"/>
              </a:rPr>
              <a:t>e sentiment de frustration et d'insulte (Beutler, 2007).</a:t>
            </a:r>
            <a:endParaRPr b="0" lang="fr-FR" sz="1800" spc="-1" strike="noStrike">
              <a:latin typeface="Arial"/>
            </a:endParaRPr>
          </a:p>
          <a:p>
            <a:pPr marL="457200" indent="-216000" algn="just">
              <a:lnSpc>
                <a:spcPct val="107000"/>
              </a:lnSpc>
              <a:spcAft>
                <a:spcPts val="601"/>
              </a:spcAft>
              <a:tabLst>
                <a:tab algn="l" pos="0"/>
              </a:tabLst>
            </a:pPr>
            <a:endParaRPr b="0" lang="fr-FR" sz="1800" spc="-1" strike="noStrike">
              <a:latin typeface="Arial"/>
            </a:endParaRPr>
          </a:p>
          <a:p>
            <a:pPr marL="457200" indent="-216000" algn="just">
              <a:lnSpc>
                <a:spcPct val="115000"/>
              </a:lnSpc>
              <a:spcAft>
                <a:spcPts val="601"/>
              </a:spcAft>
              <a:tabLst>
                <a:tab algn="l" pos="0"/>
              </a:tabLst>
            </a:pPr>
            <a:r>
              <a:rPr b="0" lang="en-GB" sz="1800" spc="-1" strike="noStrike">
                <a:latin typeface="Calibri"/>
                <a:ea typeface="Calibri"/>
              </a:rPr>
              <a:t>Les techniques de coaching et de parentalité - comprendre, apprendre à utiliser, s'intégrer dans l'interaction professionnelle quotidienne avec les personnes vulnérables à la radicalisation et à la violence - sont les stratégies et les techniques qui peuvent autonomiser les mentors, les coachs, les parents, les tuteurs et d'autres figures d'autorité dans la vie des adolescents pour développer efficacement des stratégies et des méthodes efficaces pour approcher la relation entre mentor mentoré, coach-élève, enfant-parent, etc., afin de déterminer que les adolescents évitent de devenir victimes de polarisation et de radicalisation. </a:t>
            </a:r>
            <a:endParaRPr b="0" lang="fr-FR" sz="1800" spc="-1" strike="noStrike">
              <a:latin typeface="Arial"/>
            </a:endParaRPr>
          </a:p>
          <a:p>
            <a:pPr marL="457200" indent="-216000" algn="just">
              <a:lnSpc>
                <a:spcPct val="115000"/>
              </a:lnSpc>
              <a:spcAft>
                <a:spcPts val="601"/>
              </a:spcAft>
              <a:tabLst>
                <a:tab algn="l" pos="0"/>
              </a:tabLst>
            </a:pPr>
            <a:endParaRPr b="0" lang="fr-FR" sz="1800" spc="-1" strike="noStrike">
              <a:latin typeface="Arial"/>
            </a:endParaRPr>
          </a:p>
          <a:p>
            <a:pPr marL="457200" indent="-216000" algn="just">
              <a:lnSpc>
                <a:spcPct val="107000"/>
              </a:lnSpc>
              <a:spcAft>
                <a:spcPts val="601"/>
              </a:spcAft>
              <a:tabLst>
                <a:tab algn="l" pos="0"/>
              </a:tabLst>
            </a:pPr>
            <a:endParaRPr b="0" lang="fr-FR" sz="1800" spc="-1" strike="noStrike">
              <a:latin typeface="Arial"/>
            </a:endParaRPr>
          </a:p>
          <a:p>
            <a:pPr marL="457200" indent="-216000" algn="just">
              <a:lnSpc>
                <a:spcPct val="107000"/>
              </a:lnSpc>
              <a:spcAft>
                <a:spcPts val="601"/>
              </a:spcAft>
              <a:tabLst>
                <a:tab algn="l" pos="0"/>
              </a:tabLst>
            </a:pPr>
            <a:endParaRPr b="0" lang="fr-FR" sz="1800" spc="-1" strike="noStrike">
              <a:latin typeface="Arial"/>
            </a:endParaRPr>
          </a:p>
        </p:txBody>
      </p:sp>
      <p:sp>
        <p:nvSpPr>
          <p:cNvPr id="702"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3A802805-AA87-411F-AB68-24AF6D7714A2}" type="slidenum">
              <a:rPr b="0" lang="en-US" sz="1200" spc="-1" strike="noStrike">
                <a:latin typeface="Times New Roman"/>
              </a:rPr>
              <a:t>&lt;numéro&gt;</a:t>
            </a:fld>
            <a:endParaRPr b="0" lang="fr-FR"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PlaceHolder 1"/>
          <p:cNvSpPr>
            <a:spLocks noGrp="1"/>
          </p:cNvSpPr>
          <p:nvPr>
            <p:ph type="sldImg"/>
          </p:nvPr>
        </p:nvSpPr>
        <p:spPr>
          <a:xfrm>
            <a:off x="1143000" y="685800"/>
            <a:ext cx="4571280" cy="3428280"/>
          </a:xfrm>
          <a:prstGeom prst="rect">
            <a:avLst/>
          </a:prstGeom>
        </p:spPr>
      </p:sp>
      <p:sp>
        <p:nvSpPr>
          <p:cNvPr id="704"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gn="just">
              <a:lnSpc>
                <a:spcPct val="107000"/>
              </a:lnSpc>
              <a:spcAft>
                <a:spcPts val="601"/>
              </a:spcAft>
              <a:tabLst>
                <a:tab algn="l" pos="0"/>
              </a:tabLst>
            </a:pPr>
            <a:r>
              <a:rPr b="1" lang="fr-FR" sz="1800" spc="-1" strike="noStrike">
                <a:latin typeface="Verdana"/>
              </a:rPr>
              <a:t>Instructions/feuille de texte 21</a:t>
            </a:r>
            <a:endParaRPr b="0" lang="fr-FR" sz="1800" spc="-1" strike="noStrike">
              <a:latin typeface="Arial"/>
            </a:endParaRPr>
          </a:p>
          <a:p>
            <a:pPr marL="216000" indent="-216000" algn="just">
              <a:lnSpc>
                <a:spcPct val="107000"/>
              </a:lnSpc>
              <a:spcAft>
                <a:spcPts val="601"/>
              </a:spcAft>
              <a:tabLst>
                <a:tab algn="l" pos="0"/>
              </a:tabLst>
            </a:pPr>
            <a:endParaRPr b="0" lang="fr-FR" sz="1800" spc="-1" strike="noStrike">
              <a:latin typeface="Arial"/>
            </a:endParaRPr>
          </a:p>
          <a:p>
            <a:pPr marL="216000" indent="-216000" algn="just">
              <a:lnSpc>
                <a:spcPct val="107000"/>
              </a:lnSpc>
              <a:spcAft>
                <a:spcPts val="601"/>
              </a:spcAft>
              <a:tabLst>
                <a:tab algn="l" pos="0"/>
              </a:tabLst>
            </a:pPr>
            <a:r>
              <a:rPr b="0" lang="en-GB" sz="1800" spc="-1" strike="noStrike">
                <a:latin typeface="Calibri"/>
              </a:rPr>
              <a:t>Les principaux objectifs des parents et des entraîneurs à ce stade de développement sont de rendre possible la formation d'une identité positive, en offrant un renforcement positif et en stimulant le developpement personnel.</a:t>
            </a:r>
            <a:endParaRPr b="0" lang="fr-FR" sz="1800" spc="-1" strike="noStrike">
              <a:latin typeface="Arial"/>
            </a:endParaRPr>
          </a:p>
          <a:p>
            <a:pPr marL="216000" indent="-216000" algn="just">
              <a:lnSpc>
                <a:spcPct val="107000"/>
              </a:lnSpc>
              <a:spcAft>
                <a:spcPts val="601"/>
              </a:spcAft>
              <a:tabLst>
                <a:tab algn="l" pos="0"/>
              </a:tabLst>
            </a:pPr>
            <a:endParaRPr b="0" lang="fr-FR" sz="1800" spc="-1" strike="noStrike">
              <a:latin typeface="Arial"/>
            </a:endParaRPr>
          </a:p>
          <a:p>
            <a:pPr marL="216000" indent="-216000" algn="just">
              <a:lnSpc>
                <a:spcPct val="107000"/>
              </a:lnSpc>
              <a:spcAft>
                <a:spcPts val="601"/>
              </a:spcAft>
              <a:tabLst>
                <a:tab algn="l" pos="0"/>
              </a:tabLst>
            </a:pPr>
            <a:r>
              <a:rPr b="0" lang="en-GB" sz="1800" spc="-1" strike="noStrike">
                <a:latin typeface="Calibri"/>
              </a:rPr>
              <a:t>Les principales compétences que les adolescents doivent aborder au cours de leur processus de développement émotionnel et comportemental, dans lequel les parents et les mentors/coachs jouent un rôle important, sont les suivantes : </a:t>
            </a:r>
            <a:r>
              <a:rPr b="1" lang="en-GB" sz="1800" spc="-1" strike="noStrike">
                <a:solidFill>
                  <a:srgbClr val="000000"/>
                </a:solidFill>
                <a:latin typeface="Calibri"/>
                <a:ea typeface="Calibri"/>
              </a:rPr>
              <a:t>Reconnaître et gérer les émotions, Développer l'empathie, Développer les compétences de travail d'équipe</a:t>
            </a:r>
            <a:r>
              <a:rPr b="0" lang="en-GB" sz="1800" spc="-1" strike="noStrike">
                <a:solidFill>
                  <a:srgbClr val="000000"/>
                </a:solidFill>
                <a:latin typeface="Calibri"/>
                <a:ea typeface="Calibri"/>
              </a:rPr>
              <a:t> et </a:t>
            </a:r>
            <a:r>
              <a:rPr b="1" lang="en-GB" sz="1800" spc="-1" strike="noStrike">
                <a:solidFill>
                  <a:srgbClr val="000000"/>
                </a:solidFill>
                <a:latin typeface="Calibri"/>
                <a:ea typeface="Calibri"/>
              </a:rPr>
              <a:t>Reconnaître, éviter et arrêter les stéréotypes et la discrimination des personnes</a:t>
            </a:r>
            <a:r>
              <a:rPr b="0" lang="en-GB" sz="1800" spc="-1" strike="noStrike">
                <a:solidFill>
                  <a:srgbClr val="000000"/>
                </a:solidFill>
                <a:latin typeface="Calibri"/>
                <a:ea typeface="Calibri"/>
              </a:rPr>
              <a:t> </a:t>
            </a:r>
            <a:endParaRPr b="0" lang="fr-FR" sz="1800" spc="-1" strike="noStrike">
              <a:latin typeface="Arial"/>
            </a:endParaRPr>
          </a:p>
          <a:p>
            <a:pPr marL="216000" indent="-216000" algn="just">
              <a:lnSpc>
                <a:spcPct val="107000"/>
              </a:lnSpc>
              <a:spcAft>
                <a:spcPts val="601"/>
              </a:spcAft>
              <a:tabLst>
                <a:tab algn="l" pos="0"/>
              </a:tabLst>
            </a:pPr>
            <a:endParaRPr b="0" lang="fr-FR" sz="1800" spc="-1" strike="noStrike">
              <a:latin typeface="Arial"/>
            </a:endParaRPr>
          </a:p>
          <a:p>
            <a:pPr marL="216000" indent="-216000" algn="just">
              <a:lnSpc>
                <a:spcPct val="107000"/>
              </a:lnSpc>
              <a:spcAft>
                <a:spcPts val="601"/>
              </a:spcAft>
              <a:tabLst>
                <a:tab algn="l" pos="0"/>
              </a:tabLst>
            </a:pPr>
            <a:r>
              <a:rPr b="0" lang="en-GB" sz="1800" spc="-1" strike="noStrike">
                <a:solidFill>
                  <a:srgbClr val="000000"/>
                </a:solidFill>
                <a:latin typeface="Calibri"/>
                <a:ea typeface="Calibri"/>
              </a:rPr>
              <a:t>Le coaching et la parentalité pourraient offrir les bons outils pour consolider la résilience et la formation d'une identité positive.</a:t>
            </a:r>
            <a:endParaRPr b="0" lang="fr-FR" sz="1800" spc="-1" strike="noStrike">
              <a:latin typeface="Arial"/>
            </a:endParaRPr>
          </a:p>
          <a:p>
            <a:pPr marL="216000" indent="-216000" algn="just">
              <a:lnSpc>
                <a:spcPct val="107000"/>
              </a:lnSpc>
              <a:spcAft>
                <a:spcPts val="601"/>
              </a:spcAft>
              <a:tabLst>
                <a:tab algn="l" pos="0"/>
              </a:tabLst>
            </a:pPr>
            <a:r>
              <a:rPr b="0" lang="en-GB" sz="1800" spc="-1" strike="noStrike">
                <a:solidFill>
                  <a:srgbClr val="000000"/>
                </a:solidFill>
                <a:latin typeface="Calibri"/>
                <a:ea typeface="Calibri"/>
              </a:rPr>
              <a:t>Le counseling (suivi psychologique) et la pédagogie familiale sont deux modèles d'intervention psychoéducative relativement nouveaux, qui visent à fournir, à la fois aux pupilles et aux parents, la compréhension et les bons outils psychologiques et émotionnels pour subvenir à leurs besoins/à ceux de leurs enfants en leur donnant la capacité de gérer les émotions, d'apprécier la différenciation, de travailler avec un renforcement positif, de gérer les situations de stress, d'inclure un soutien social,</a:t>
            </a:r>
            <a:endParaRPr b="0" lang="fr-FR" sz="1800" spc="-1" strike="noStrike">
              <a:latin typeface="Arial"/>
            </a:endParaRPr>
          </a:p>
          <a:p>
            <a:pPr marL="216000" indent="-216000" algn="just">
              <a:lnSpc>
                <a:spcPct val="107000"/>
              </a:lnSpc>
              <a:spcAft>
                <a:spcPts val="601"/>
              </a:spcAft>
              <a:tabLst>
                <a:tab algn="l" pos="0"/>
              </a:tabLst>
            </a:pPr>
            <a:endParaRPr b="0" lang="fr-FR" sz="1800" spc="-1" strike="noStrike">
              <a:latin typeface="Arial"/>
            </a:endParaRPr>
          </a:p>
          <a:p>
            <a:pPr marL="216000" indent="-216000" algn="just">
              <a:lnSpc>
                <a:spcPct val="107000"/>
              </a:lnSpc>
              <a:spcAft>
                <a:spcPts val="601"/>
              </a:spcAft>
              <a:tabLst>
                <a:tab algn="l" pos="0"/>
              </a:tabLst>
            </a:pPr>
            <a:r>
              <a:rPr b="0" lang="en-GB" sz="1800" spc="-1" strike="noStrike">
                <a:solidFill>
                  <a:srgbClr val="000000"/>
                </a:solidFill>
                <a:latin typeface="Calibri"/>
                <a:ea typeface="Calibri"/>
              </a:rPr>
              <a:t>@Formateur : contexte </a:t>
            </a:r>
            <a:endParaRPr b="0" lang="fr-FR" sz="1800" spc="-1" strike="noStrike">
              <a:latin typeface="Arial"/>
            </a:endParaRPr>
          </a:p>
          <a:p>
            <a:pPr marL="216000" indent="-216000" algn="just">
              <a:lnSpc>
                <a:spcPct val="107000"/>
              </a:lnSpc>
              <a:spcAft>
                <a:spcPts val="601"/>
              </a:spcAft>
              <a:tabLst>
                <a:tab algn="l" pos="0"/>
              </a:tabLst>
            </a:pPr>
            <a:r>
              <a:rPr b="0" lang="en-GB" sz="1800" spc="-1" strike="noStrike">
                <a:solidFill>
                  <a:srgbClr val="000000"/>
                </a:solidFill>
                <a:latin typeface="Calibri"/>
                <a:ea typeface="Calibri"/>
              </a:rPr>
              <a:t>Les techniques de coaching et de parentalité sont deux instruments essentiels qui jouent un rôle important dans le processus de développement de la formation et du renforcement de l'identité des adolescents. Le recours au coaching et à la parentalité pour aborder le développement personnel et le développement des enfants n'est pas une forme de psychothérapie. Il s'agit toutefois d'une forme d'intervention psychoéducative, dans laquelle le modèle, le mentor, le coach ou le parent acquiert les compétences nécessaires pour faciliter la différenciation identitaire, le renforcement positif et l'épanouissement personnel du mentoré, de l'élève ou de l'enfant. Cette forme d'intervention crée des conditions propices à l'amélioration des cadres relationnels et engendre des changements de comportement positifs, tout en offrant un espace sûr pour l'exercice des compétences et des techniques. </a:t>
            </a:r>
            <a:endParaRPr b="0" lang="fr-FR" sz="1800" spc="-1" strike="noStrike">
              <a:latin typeface="Arial"/>
            </a:endParaRPr>
          </a:p>
          <a:p>
            <a:pPr marL="216000" indent="-216000" algn="just">
              <a:lnSpc>
                <a:spcPct val="107000"/>
              </a:lnSpc>
              <a:spcAft>
                <a:spcPts val="601"/>
              </a:spcAft>
              <a:tabLst>
                <a:tab algn="l" pos="0"/>
              </a:tabLst>
            </a:pPr>
            <a:endParaRPr b="0" lang="fr-FR" sz="1800" spc="-1" strike="noStrike">
              <a:latin typeface="Arial"/>
            </a:endParaRPr>
          </a:p>
          <a:p>
            <a:pPr marL="216000" indent="-216000" algn="just">
              <a:lnSpc>
                <a:spcPct val="115000"/>
              </a:lnSpc>
              <a:spcAft>
                <a:spcPts val="601"/>
              </a:spcAft>
              <a:tabLst>
                <a:tab algn="l" pos="0"/>
              </a:tabLst>
            </a:pPr>
            <a:r>
              <a:rPr b="0" lang="en-GB" sz="1800" spc="-1" strike="noStrike">
                <a:solidFill>
                  <a:srgbClr val="000000"/>
                </a:solidFill>
                <a:latin typeface="Calibri"/>
                <a:ea typeface="Calibri"/>
              </a:rPr>
              <a:t>Les principales compétences que les adolescents doivent aborder au cours de leur processus de développement émotionnel et comportemental, dans lequel les parents et les mentors/coachs jouent un rôle important, sont les suivantes (D3.2.1) :</a:t>
            </a:r>
            <a:endParaRPr b="0" lang="fr-FR" sz="1800" spc="-1" strike="noStrike">
              <a:latin typeface="Arial"/>
            </a:endParaRPr>
          </a:p>
          <a:p>
            <a:pPr marL="343080" indent="-342360" algn="just">
              <a:lnSpc>
                <a:spcPct val="115000"/>
              </a:lnSpc>
              <a:spcAft>
                <a:spcPts val="601"/>
              </a:spcAft>
              <a:buClr>
                <a:srgbClr val="000000"/>
              </a:buClr>
              <a:buFont typeface="Calibri"/>
              <a:buChar char="-"/>
              <a:tabLst>
                <a:tab algn="l" pos="0"/>
              </a:tabLst>
            </a:pPr>
            <a:r>
              <a:rPr b="1" lang="en-GB" sz="1800" spc="-1" strike="noStrike">
                <a:solidFill>
                  <a:srgbClr val="000000"/>
                </a:solidFill>
                <a:latin typeface="Calibri"/>
                <a:ea typeface="Calibri"/>
              </a:rPr>
              <a:t>Reconnaître et gérer les émotions</a:t>
            </a:r>
            <a:r>
              <a:rPr b="0" lang="en-GB" sz="1800" spc="-1" strike="noStrike">
                <a:solidFill>
                  <a:srgbClr val="000000"/>
                </a:solidFill>
                <a:latin typeface="Calibri"/>
                <a:ea typeface="Calibri"/>
              </a:rPr>
              <a:t> - pour être en mesure de gérer toute situation difficile qui peut apparaître, les adolescents doivent d'abord développer leur capacité à identifier la source de leurs sentiments, pour être en mesure d'étiqueter correctement le problème. Lorsque les sentiments ne sont pas étiquetés correctement, ils peuvent devenir une source de violence ou de mauvais comportement, les adolescents cherchant à gérer leurs émotions de manière non constructive, parce qu'ils ne connaissent pas la source (Goleman, 1994) ;</a:t>
            </a:r>
            <a:endParaRPr b="0" lang="fr-FR" sz="1800" spc="-1" strike="noStrike">
              <a:latin typeface="Arial"/>
            </a:endParaRPr>
          </a:p>
          <a:p>
            <a:pPr marL="343080" indent="-342360" algn="just">
              <a:lnSpc>
                <a:spcPct val="115000"/>
              </a:lnSpc>
              <a:spcAft>
                <a:spcPts val="601"/>
              </a:spcAft>
              <a:buClr>
                <a:srgbClr val="000000"/>
              </a:buClr>
              <a:buFont typeface="Calibri"/>
              <a:buChar char="-"/>
              <a:tabLst>
                <a:tab algn="l" pos="0"/>
              </a:tabLst>
            </a:pPr>
            <a:r>
              <a:rPr b="1" lang="en-GB" sz="1800" spc="-1" strike="noStrike">
                <a:solidFill>
                  <a:srgbClr val="000000"/>
                </a:solidFill>
                <a:latin typeface="Calibri"/>
                <a:ea typeface="Calibri"/>
              </a:rPr>
              <a:t>Développer l'empathie</a:t>
            </a:r>
            <a:r>
              <a:rPr b="0" lang="en-GB" sz="1800" spc="-1" strike="noStrike">
                <a:solidFill>
                  <a:srgbClr val="000000"/>
                </a:solidFill>
                <a:latin typeface="Calibri"/>
                <a:ea typeface="Calibri"/>
              </a:rPr>
              <a:t> – après avoir appris à étiqueter correctement leurs sentiments, les adolescents doivent développer leur capacité à comprendre les émotions de ceux qui les entourent, et le plus important, ils doivent apprendre à prendre ces sentiments en compte lorsqu'ils communiquent/interagissent. Par conséquent, l'empathie peut être enseignée de différentes manières, qu'il s'agisse d'aider les adolescents à sympathiser avec différents groupes culturels et religieux (éviter les attitudes discriminatoires) ou de sous-estimer les conséquences des préjugés et des hypothèses (Aronson, 2000) ;</a:t>
            </a:r>
            <a:endParaRPr b="0" lang="fr-FR" sz="1800" spc="-1" strike="noStrike">
              <a:latin typeface="Arial"/>
            </a:endParaRPr>
          </a:p>
          <a:p>
            <a:pPr marL="343080" indent="-342360" algn="just">
              <a:lnSpc>
                <a:spcPct val="115000"/>
              </a:lnSpc>
              <a:spcAft>
                <a:spcPts val="601"/>
              </a:spcAft>
              <a:buClr>
                <a:srgbClr val="000000"/>
              </a:buClr>
              <a:buFont typeface="Calibri"/>
              <a:buChar char="-"/>
              <a:tabLst>
                <a:tab algn="l" pos="0"/>
              </a:tabLst>
            </a:pPr>
            <a:r>
              <a:rPr b="1" lang="en-GB" sz="1800" spc="-1" strike="noStrike">
                <a:solidFill>
                  <a:srgbClr val="000000"/>
                </a:solidFill>
                <a:latin typeface="Calibri"/>
                <a:ea typeface="Calibri"/>
              </a:rPr>
              <a:t>Développer des compétences de travail d'équipe</a:t>
            </a:r>
            <a:r>
              <a:rPr b="0" lang="en-GB" sz="1800" spc="-1" strike="noStrike">
                <a:solidFill>
                  <a:srgbClr val="000000"/>
                </a:solidFill>
                <a:latin typeface="Calibri"/>
                <a:ea typeface="Calibri"/>
              </a:rPr>
              <a:t> – dans la société actuelle, la capacité de coopérer et de travailler ensemble pour atteindre un objectif commun ou personnel est la clé de la survie – même un jeu vidéo nécessite de coopérer avec d'autres joueurs pour atteindre un niveau supérieur. De la même manière, dans la vie réelle, travailler ensemble joue un rôle important non seulement dans l'établissement d'interactions et de liens, mais aussi dans le travail pour un bien commun (Santrock 2001) ;</a:t>
            </a:r>
            <a:endParaRPr b="0" lang="fr-FR" sz="1800" spc="-1" strike="noStrike">
              <a:latin typeface="Arial"/>
            </a:endParaRPr>
          </a:p>
          <a:p>
            <a:pPr marL="343080" indent="-342360" algn="just">
              <a:lnSpc>
                <a:spcPct val="115000"/>
              </a:lnSpc>
              <a:spcAft>
                <a:spcPts val="601"/>
              </a:spcAft>
              <a:buClr>
                <a:srgbClr val="000000"/>
              </a:buClr>
              <a:buFont typeface="Calibri"/>
              <a:buChar char="-"/>
              <a:tabLst>
                <a:tab algn="l" pos="0"/>
              </a:tabLst>
            </a:pPr>
            <a:r>
              <a:rPr b="1" lang="en-GB" sz="1800" spc="-1" strike="noStrike">
                <a:solidFill>
                  <a:srgbClr val="000000"/>
                </a:solidFill>
                <a:latin typeface="Calibri"/>
                <a:ea typeface="Calibri"/>
              </a:rPr>
              <a:t>Reconnaître, éviter et arrêter les stéréotypes et la discrimination</a:t>
            </a:r>
            <a:r>
              <a:rPr b="0" lang="en-GB" sz="1800" spc="-1" strike="noStrike">
                <a:solidFill>
                  <a:srgbClr val="000000"/>
                </a:solidFill>
                <a:latin typeface="Calibri"/>
                <a:ea typeface="Calibri"/>
              </a:rPr>
              <a:t> - après avoir appris à contrôler et à exprimer leurs sentiments envers eux-mêmes et envers les autres, les adolescents doivent développer leur compréhension de ce qui est un stéréotype et comment cela peut affecter la relation avec leurs pair</a:t>
            </a:r>
            <a:r>
              <a:rPr b="0" lang="fr-CA" sz="1800" spc="-1" strike="noStrike">
                <a:solidFill>
                  <a:srgbClr val="000000"/>
                </a:solidFill>
                <a:latin typeface="Calibri"/>
                <a:ea typeface="Calibri"/>
              </a:rPr>
              <a:t>es. En outre, l'adolescence est l'étape de la vie la plus difficile en termes d'impact des stéréotypes sur les jeunes (par exemple, les stéréotypes de sexe, l'intimidation sexuelle, etc.). </a:t>
            </a:r>
            <a:endParaRPr b="0" lang="fr-FR" sz="1800" spc="-1" strike="noStrike">
              <a:latin typeface="Arial"/>
            </a:endParaRPr>
          </a:p>
          <a:p>
            <a:pPr algn="just">
              <a:lnSpc>
                <a:spcPct val="107000"/>
              </a:lnSpc>
              <a:spcAft>
                <a:spcPts val="601"/>
              </a:spcAft>
              <a:tabLst>
                <a:tab algn="l" pos="0"/>
              </a:tabLst>
            </a:pPr>
            <a:endParaRPr b="0" lang="fr-FR" sz="1800" spc="-1" strike="noStrike">
              <a:latin typeface="Arial"/>
            </a:endParaRPr>
          </a:p>
          <a:p>
            <a:pPr algn="just">
              <a:lnSpc>
                <a:spcPct val="107000"/>
              </a:lnSpc>
              <a:spcAft>
                <a:spcPts val="601"/>
              </a:spcAft>
              <a:tabLst>
                <a:tab algn="l" pos="0"/>
              </a:tabLst>
            </a:pPr>
            <a:r>
              <a:rPr b="0" lang="en-GB" sz="1800" spc="-1" strike="noStrike">
                <a:solidFill>
                  <a:srgbClr val="000000"/>
                </a:solidFill>
                <a:latin typeface="Calibri"/>
                <a:ea typeface="Calibri"/>
              </a:rPr>
              <a:t>Comment les parents et les </a:t>
            </a:r>
            <a:r>
              <a:rPr b="0" lang="en-US" sz="1800" spc="-1" strike="noStrike">
                <a:solidFill>
                  <a:srgbClr val="000000"/>
                </a:solidFill>
                <a:latin typeface="Calibri"/>
                <a:ea typeface="Calibri"/>
              </a:rPr>
              <a:t>intervenants peuvent-ils aider les jeunes à développer ces compétences ?</a:t>
            </a:r>
            <a:endParaRPr b="0" lang="fr-FR" sz="1800" spc="-1" strike="noStrike">
              <a:latin typeface="Arial"/>
            </a:endParaRPr>
          </a:p>
          <a:p>
            <a:pPr algn="just">
              <a:lnSpc>
                <a:spcPct val="115000"/>
              </a:lnSpc>
              <a:spcAft>
                <a:spcPts val="601"/>
              </a:spcAft>
              <a:tabLst>
                <a:tab algn="l" pos="0"/>
              </a:tabLst>
            </a:pPr>
            <a:endParaRPr b="0" lang="fr-FR" sz="1800" spc="-1" strike="noStrike">
              <a:latin typeface="Arial"/>
            </a:endParaRPr>
          </a:p>
        </p:txBody>
      </p:sp>
      <p:sp>
        <p:nvSpPr>
          <p:cNvPr id="705"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A33301B-81D7-46D1-BB2B-573C9DD5D3BA}" type="slidenum">
              <a:rPr b="0" lang="en-US" sz="1200" spc="-1" strike="noStrike">
                <a:latin typeface="Times New Roman"/>
              </a:rPr>
              <a:t>&lt;numéro&gt;</a:t>
            </a:fld>
            <a:endParaRPr b="0" lang="fr-FR"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PlaceHolder 1"/>
          <p:cNvSpPr>
            <a:spLocks noGrp="1"/>
          </p:cNvSpPr>
          <p:nvPr>
            <p:ph type="sldImg"/>
          </p:nvPr>
        </p:nvSpPr>
        <p:spPr>
          <a:xfrm>
            <a:off x="1143000" y="685800"/>
            <a:ext cx="4571280" cy="3428280"/>
          </a:xfrm>
          <a:prstGeom prst="rect">
            <a:avLst/>
          </a:prstGeom>
        </p:spPr>
      </p:sp>
      <p:sp>
        <p:nvSpPr>
          <p:cNvPr id="707"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1000" spc="-1" strike="noStrike">
                <a:latin typeface="Verdana"/>
              </a:rPr>
              <a:t>Instructions /feuille de texte 22</a:t>
            </a:r>
            <a:endParaRPr b="0" lang="fr-FR" sz="1000" spc="-1" strike="noStrike">
              <a:latin typeface="Arial"/>
            </a:endParaRPr>
          </a:p>
          <a:p>
            <a:pPr marL="216000" indent="-216000">
              <a:lnSpc>
                <a:spcPct val="100000"/>
              </a:lnSpc>
              <a:tabLst>
                <a:tab algn="l" pos="0"/>
              </a:tabLst>
            </a:pPr>
            <a:endParaRPr b="0" lang="fr-FR" sz="1000" spc="-1" strike="noStrike">
              <a:latin typeface="Arial"/>
            </a:endParaRPr>
          </a:p>
          <a:p>
            <a:pPr marL="216000" indent="-216000">
              <a:lnSpc>
                <a:spcPct val="100000"/>
              </a:lnSpc>
              <a:tabLst>
                <a:tab algn="l" pos="0"/>
              </a:tabLst>
            </a:pPr>
            <a:r>
              <a:rPr b="0" lang="en-GB" sz="2000" spc="-1" strike="noStrike">
                <a:latin typeface="Verdana"/>
              </a:rPr>
              <a:t>Comment les parents et les </a:t>
            </a:r>
            <a:r>
              <a:rPr b="0" lang="en-US" sz="2000" spc="-1" strike="noStrike">
                <a:latin typeface="Verdana"/>
              </a:rPr>
              <a:t>intervenants peuvent-ils aider les jeunes à développer ces compétences ? L'atelier qui est offert dans le cadre de ce projet est supposé les aider à le faire.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Il est destiné aux figures d'autorité, comme les </a:t>
            </a:r>
            <a:r>
              <a:rPr b="0" lang="en-GB" sz="1200" spc="-1" strike="noStrike">
                <a:latin typeface="Calibri"/>
                <a:ea typeface="Calibri"/>
              </a:rPr>
              <a:t>mentors, les coachs, les parents, les tuteurs, etc. </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en-GB" sz="1200" spc="-1" strike="noStrike">
                <a:latin typeface="Calibri"/>
                <a:ea typeface="Calibri"/>
              </a:rPr>
              <a:t>Pour plus d'informations, je recommande le Guide pour les formateurs de l'atelier Gestion de la Colère (montrer le site correspondant)</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en-GB" sz="1200" spc="-1" strike="noStrike">
                <a:latin typeface="Calibri"/>
                <a:ea typeface="Calibri"/>
              </a:rPr>
              <a:t>Les exercices sont divisés en deux catégories. Un groupe se concentre sur votre rôle de parent et de coach. Le deuxième groupe propose des exercices que vous pouvez faire avec votre enfant ou la personne coachée.</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en-GB" sz="1200" spc="-1" strike="noStrike">
                <a:latin typeface="Calibri"/>
                <a:ea typeface="Calibri"/>
              </a:rPr>
              <a:t>Nous allons maintenant prendre un exemple d'exercices possibles de l'atelier</a:t>
            </a:r>
            <a:endParaRPr b="0" lang="fr-FR" sz="1200" spc="-1" strike="noStrike">
              <a:latin typeface="Arial"/>
            </a:endParaRPr>
          </a:p>
        </p:txBody>
      </p:sp>
      <p:sp>
        <p:nvSpPr>
          <p:cNvPr id="708"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9D6A898-389D-4A6D-A712-6510136BA756}" type="slidenum">
              <a:rPr b="0" lang="en-US" sz="1200" spc="-1" strike="noStrike">
                <a:latin typeface="Times New Roman"/>
              </a:rPr>
              <a:t>&lt;numéro&gt;</a:t>
            </a:fld>
            <a:endParaRPr b="0" lang="fr-FR" sz="12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PlaceHolder 1"/>
          <p:cNvSpPr>
            <a:spLocks noGrp="1"/>
          </p:cNvSpPr>
          <p:nvPr>
            <p:ph type="sldImg"/>
          </p:nvPr>
        </p:nvSpPr>
        <p:spPr>
          <a:xfrm>
            <a:off x="1143000" y="685800"/>
            <a:ext cx="4571280" cy="3428280"/>
          </a:xfrm>
          <a:prstGeom prst="rect">
            <a:avLst/>
          </a:prstGeom>
        </p:spPr>
      </p:sp>
      <p:sp>
        <p:nvSpPr>
          <p:cNvPr id="710"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1800" spc="-1" strike="noStrike">
                <a:latin typeface="Verdana"/>
              </a:rPr>
              <a:t>Instructions/feuille de texte 23</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C'est un exemple de l'un des exercices de l'atelier Coaching et Parentalité. Veuiller prendre un papier et un stylo (ou une tablette/un smartphone/un ordinateur portable). Ma suggestion est de faire d'abord l'expérience du déroulement de l'exercice, puis de discuter des objectifs</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1" lang="en-GB" sz="1800" spc="-1" strike="noStrike">
                <a:latin typeface="Calibri"/>
                <a:ea typeface="Calibri"/>
              </a:rPr>
              <a:t>@Formateur</a:t>
            </a: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Cet exercice dure environ 1 heure</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i="1" lang="en-GB" sz="1800" spc="-1" strike="noStrike">
                <a:latin typeface="Calibri"/>
                <a:ea typeface="Calibri"/>
              </a:rPr>
              <a:t>Étape 1 :</a:t>
            </a:r>
            <a:r>
              <a:rPr b="0" lang="en-GB" sz="1800" spc="-1" strike="noStrike">
                <a:latin typeface="Calibri"/>
                <a:ea typeface="Calibri"/>
              </a:rPr>
              <a:t> Le formateur demandera à chaque participant de penser à une personne qui l'</a:t>
            </a:r>
            <a:r>
              <a:rPr b="0" i="1" lang="en-GB" sz="1800" spc="-1" strike="noStrike">
                <a:latin typeface="Calibri"/>
                <a:ea typeface="Calibri"/>
              </a:rPr>
              <a:t>a le plus influencé </a:t>
            </a:r>
            <a:r>
              <a:rPr b="0" lang="en-GB" sz="1800" spc="-1" strike="noStrike">
                <a:latin typeface="Calibri"/>
                <a:ea typeface="Calibri"/>
              </a:rPr>
              <a:t>et d'écrire les principales caractéristiques de ce modèle, ainsi que sa motivation à considérer cette personne comme la plus influente dans sa vie.</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i="1" lang="en-GB" sz="1800" spc="-1" strike="noStrike">
                <a:latin typeface="Calibri"/>
                <a:ea typeface="Calibri"/>
              </a:rPr>
              <a:t>Étape 2 :</a:t>
            </a:r>
            <a:r>
              <a:rPr b="0" lang="en-GB" sz="1800" spc="-1" strike="noStrike">
                <a:latin typeface="Calibri"/>
                <a:ea typeface="Calibri"/>
              </a:rPr>
              <a:t> Les participants seront invités à réfléchir à trois inconvénients majeurs du développement personnel des jeunes aujourd'hui et à les énumérer.</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i="1" lang="en-GB" sz="1800" spc="-1" strike="noStrike">
                <a:latin typeface="Calibri"/>
                <a:ea typeface="Calibri"/>
              </a:rPr>
              <a:t>Étape 3 :</a:t>
            </a:r>
            <a:r>
              <a:rPr b="0" lang="en-GB" sz="1800" spc="-1" strike="noStrike">
                <a:latin typeface="Calibri"/>
                <a:ea typeface="Calibri"/>
              </a:rPr>
              <a:t> Les participants seront invités à réfléchir et à décrire la façon dont leur </a:t>
            </a:r>
            <a:r>
              <a:rPr b="0" lang="fr-CA" sz="1800" spc="-1" strike="noStrike">
                <a:latin typeface="Calibri"/>
                <a:ea typeface="Calibri"/>
              </a:rPr>
              <a:t>rôle modèle peut les aider à minimiser les effets des inconvénients.</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i="1" lang="en-GB" sz="1800" spc="-1" strike="noStrike">
                <a:latin typeface="Calibri"/>
                <a:ea typeface="Calibri"/>
              </a:rPr>
              <a:t>Étape 4 :</a:t>
            </a:r>
            <a:r>
              <a:rPr b="0" lang="en-GB" sz="1800" spc="-1" strike="noStrike">
                <a:latin typeface="Calibri"/>
                <a:ea typeface="Calibri"/>
              </a:rPr>
              <a:t> Les participants seront invités à réfléchir et à noter trois autres caractéristiques qu'ils considèrent qu'un modèle devrait posséder (autres que celles déjà identifiées en relation avec la personne décrite).</a:t>
            </a: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Remarque : Pour les participants qui ne savent pas écrire, le modérateur créera un petit groupe de travail pour discuter des points mentionnés ci-dessus. </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i="1" lang="en-GB" sz="1800" spc="-1" strike="noStrike">
                <a:latin typeface="Calibri"/>
                <a:ea typeface="Calibri"/>
              </a:rPr>
              <a:t>Étape 5 :</a:t>
            </a:r>
            <a:r>
              <a:rPr b="0" lang="en-GB" sz="1800" spc="-1" strike="noStrike">
                <a:latin typeface="Calibri"/>
                <a:ea typeface="Calibri"/>
              </a:rPr>
              <a:t> Le formateur invitera chaque participant à présenter son </a:t>
            </a:r>
            <a:r>
              <a:rPr b="0" lang="en-US" sz="1800" spc="-1" strike="noStrike">
                <a:latin typeface="Calibri"/>
                <a:ea typeface="Calibri"/>
              </a:rPr>
              <a:t>role modèle devant le groupe, et à dire comment cela peut aider à travailler avec les jeunes, en engageant tous les participants à commenter et à discuter. </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p:txBody>
      </p:sp>
      <p:sp>
        <p:nvSpPr>
          <p:cNvPr id="711"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5AFE3C1A-6AD2-4FAC-B2E4-726B155CE373}" type="slidenum">
              <a:rPr b="0" lang="en-US" sz="1200" spc="-1" strike="noStrike">
                <a:latin typeface="Times New Roman"/>
              </a:rPr>
              <a:t>&lt;numéro&gt;</a:t>
            </a:fld>
            <a:endParaRPr b="0" lang="fr-FR"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2" name="PlaceHolder 1"/>
          <p:cNvSpPr>
            <a:spLocks noGrp="1"/>
          </p:cNvSpPr>
          <p:nvPr>
            <p:ph type="sldImg"/>
          </p:nvPr>
        </p:nvSpPr>
        <p:spPr>
          <a:xfrm>
            <a:off x="1143000" y="685800"/>
            <a:ext cx="4571280" cy="3428280"/>
          </a:xfrm>
          <a:prstGeom prst="rect">
            <a:avLst/>
          </a:prstGeom>
        </p:spPr>
      </p:sp>
      <p:sp>
        <p:nvSpPr>
          <p:cNvPr id="713"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1800" spc="-1" strike="noStrike">
                <a:latin typeface="Verdana"/>
              </a:rPr>
              <a:t>Instructions/feuille de texte 24</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L'exercice s'appelle </a:t>
            </a:r>
            <a:r>
              <a:rPr b="0" i="1" lang="en-GB" sz="1800" spc="-1" strike="noStrike">
                <a:latin typeface="Calibri"/>
                <a:ea typeface="Calibri"/>
              </a:rPr>
              <a:t>Construire votre propre modèle </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Demander aux participants : Que pensez-vous de l'idée derrière cet exercice ?</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L'objectif est de permettre aux parents et aux coachs de réfléchir aux influences positives qu'ils ont subies dans leur vie et de traduire cela en un modèle positif pour leurs enfants / élèves</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Chaque atelier est accompagné d'un guide qui décrit l'objectif, le public cible et le temps pour chaque exercice. |||UNTRANSLATED_CONTENT_START|||Also instructions are given about the execution and materials needed for the exercise.|||UNTRANSLATED_CONTENT_END|||</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1" lang="en-GB" sz="1800" spc="-1" strike="noStrike">
                <a:latin typeface="Calibri"/>
                <a:ea typeface="Calibri"/>
              </a:rPr>
              <a:t>Objectif</a:t>
            </a: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Dans le processus de développement personnel vécu pendant l'adolescence, les jeunes ont tendance à copier dans les </a:t>
            </a:r>
            <a:br/>
            <a:r>
              <a:rPr b="0" lang="en-GB" sz="1800" spc="-1" strike="noStrike">
                <a:latin typeface="Calibri"/>
                <a:ea typeface="Calibri"/>
              </a:rPr>
              <a:t>actions et les comportements la personne qu'ils apprécient le plus (un parent, un proche, un ami plus âgé, un super-héros, une star de </a:t>
            </a:r>
            <a:br/>
            <a:r>
              <a:rPr b="0" lang="en-GB" sz="1800" spc="-1" strike="noStrike">
                <a:latin typeface="Calibri"/>
                <a:ea typeface="Calibri"/>
              </a:rPr>
              <a:t>cinéma, etc.). Ces exercices aideront les participants à construire leur propre modèle à partir de la personne </a:t>
            </a:r>
            <a:br/>
            <a:r>
              <a:rPr b="0" lang="en-GB" sz="1800" spc="-1" strike="noStrike">
                <a:latin typeface="Calibri"/>
                <a:ea typeface="Calibri"/>
              </a:rPr>
              <a:t>qu'ils considèrent comme la plus influente dans leur vie et à traduire cela en modèle positif eux-mêmes</a:t>
            </a:r>
            <a:endParaRPr b="0" lang="fr-FR" sz="1800" spc="-1" strike="noStrike">
              <a:latin typeface="Arial"/>
            </a:endParaRPr>
          </a:p>
          <a:p>
            <a:pPr marL="216000" indent="-216000">
              <a:lnSpc>
                <a:spcPct val="115000"/>
              </a:lnSpc>
              <a:spcAft>
                <a:spcPts val="601"/>
              </a:spcAft>
              <a:tabLst>
                <a:tab algn="l" pos="0"/>
              </a:tabLst>
            </a:pPr>
            <a:r>
              <a:rPr b="1" lang="en-GB" sz="1800" spc="-1" strike="noStrike">
                <a:solidFill>
                  <a:srgbClr val="000000"/>
                </a:solidFill>
                <a:latin typeface="Calibri"/>
                <a:ea typeface="Calibri"/>
              </a:rPr>
              <a:t>Public cible </a:t>
            </a:r>
            <a:endParaRPr b="0" lang="fr-FR" sz="1800" spc="-1" strike="noStrike">
              <a:latin typeface="Arial"/>
            </a:endParaRPr>
          </a:p>
          <a:p>
            <a:pPr marL="216000" indent="-216000">
              <a:lnSpc>
                <a:spcPct val="115000"/>
              </a:lnSpc>
              <a:spcAft>
                <a:spcPts val="601"/>
              </a:spcAft>
              <a:tabLst>
                <a:tab algn="l" pos="0"/>
              </a:tabLst>
            </a:pPr>
            <a:r>
              <a:rPr b="0" lang="en-GB" sz="1800" spc="-1" strike="noStrike">
                <a:solidFill>
                  <a:srgbClr val="000000"/>
                </a:solidFill>
                <a:latin typeface="Calibri"/>
                <a:ea typeface="Calibri"/>
              </a:rPr>
              <a:t>Puberté/adolescents et parents</a:t>
            </a:r>
            <a:endParaRPr b="0" lang="fr-FR" sz="1800" spc="-1" strike="noStrike">
              <a:latin typeface="Arial"/>
            </a:endParaRPr>
          </a:p>
        </p:txBody>
      </p:sp>
      <p:sp>
        <p:nvSpPr>
          <p:cNvPr id="714"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F3D0ED56-28AC-4530-B96C-5396E6D79FC5}" type="slidenum">
              <a:rPr b="0" lang="en-US" sz="1200" spc="-1" strike="noStrike">
                <a:latin typeface="Times New Roman"/>
              </a:rPr>
              <a:t>&lt;numéro&gt;</a:t>
            </a:fld>
            <a:endParaRPr b="0" lang="fr-FR" sz="12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PlaceHolder 1"/>
          <p:cNvSpPr>
            <a:spLocks noGrp="1"/>
          </p:cNvSpPr>
          <p:nvPr>
            <p:ph type="sldImg"/>
          </p:nvPr>
        </p:nvSpPr>
        <p:spPr>
          <a:xfrm>
            <a:off x="1143000" y="685800"/>
            <a:ext cx="4571280" cy="3428280"/>
          </a:xfrm>
          <a:prstGeom prst="rect">
            <a:avLst/>
          </a:prstGeom>
        </p:spPr>
      </p:sp>
      <p:sp>
        <p:nvSpPr>
          <p:cNvPr id="716"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Instructions/feuille de texte 25</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Le sujet suivant est la pensée critique. Son absence est considérée comme un facteur de risque de radicalisation.</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Demander aux participants leurs premières réflexions sur le concept de pensée critique. Qu'est-ce que c'est pour eux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Cliquer sur le dessin animé (source LIBRe) : https://www.youtube.com/watch?v=-eEBuqwY-nE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gn="just">
              <a:lnSpc>
                <a:spcPct val="115000"/>
              </a:lnSpc>
              <a:spcAft>
                <a:spcPts val="601"/>
              </a:spcAft>
              <a:tabLst>
                <a:tab algn="l" pos="0"/>
              </a:tabLst>
            </a:pPr>
            <a:r>
              <a:rPr b="1" lang="en-GB" sz="1800" spc="-1" strike="noStrike">
                <a:latin typeface="Calibri"/>
                <a:ea typeface="Calibri"/>
              </a:rPr>
              <a:t>@Formateur : contexte</a:t>
            </a:r>
            <a:endParaRPr b="0" lang="fr-FR" sz="1800" spc="-1" strike="noStrike">
              <a:latin typeface="Arial"/>
            </a:endParaRPr>
          </a:p>
          <a:p>
            <a:pPr marL="216000" indent="-216000" algn="just">
              <a:lnSpc>
                <a:spcPct val="115000"/>
              </a:lnSpc>
              <a:spcAft>
                <a:spcPts val="601"/>
              </a:spcAft>
              <a:tabLst>
                <a:tab algn="l" pos="0"/>
              </a:tabLst>
            </a:pPr>
            <a:r>
              <a:rPr b="0" lang="en-GB" sz="1800" spc="-1" strike="noStrike">
                <a:latin typeface="Calibri"/>
                <a:ea typeface="Calibri"/>
              </a:rPr>
              <a:t>La définition la plus fondamentale de la pensée est très simple et intuitive : tous les humains pensent. Mais la pensée critique commence lorsque nous commençons à penser à notre pensée en vue de l'améliorer (Paul &amp; Elder, Critical Thinking. Tools for Taking Charge of Your Professional and Personal Life// Pensée Critique, Outils pour prendre en charge votre vie professionelle et personnelle//, 2014, p. 6).</a:t>
            </a:r>
            <a:endParaRPr b="0" lang="fr-FR" sz="1800" spc="-1" strike="noStrike">
              <a:latin typeface="Arial"/>
            </a:endParaRPr>
          </a:p>
          <a:p>
            <a:pPr marL="216000" indent="-216000" algn="just">
              <a:lnSpc>
                <a:spcPct val="115000"/>
              </a:lnSpc>
              <a:spcAft>
                <a:spcPts val="601"/>
              </a:spcAft>
              <a:tabLst>
                <a:tab algn="l" pos="0"/>
              </a:tabLst>
            </a:pPr>
            <a:r>
              <a:rPr b="0" lang="en-GB" sz="1800" spc="-1" strike="noStrike">
                <a:latin typeface="Calibri"/>
                <a:ea typeface="Calibri"/>
              </a:rPr>
              <a:t>La pensée critique peut être analysée comme ayant deux composantes : (1) un ensemble de compétences de génération de convinctions et de traitement d'informations, et (2) l'habitude, basée sur l'engagement intellectuel, d'utiliser ces compétences pour guider le comportement. Elle est donc à opposer avec : (1) la simple acquisition et conservation de l'information seule, parce qu'elle implique un mode particulier de recherche et de traitement de l'information ; (2) la simple possession d'un ensemble de compétences, parce qu'elle implique leur utilisation continue ; et (3) la simple utilisation de ces compétences (« comme exercice ») sans en accepter les résultats.</a:t>
            </a:r>
            <a:endParaRPr b="0" lang="fr-FR" sz="1800" spc="-1" strike="noStrike">
              <a:latin typeface="Arial"/>
            </a:endParaRPr>
          </a:p>
          <a:p>
            <a:pPr marL="216000" indent="-216000" algn="just">
              <a:lnSpc>
                <a:spcPct val="115000"/>
              </a:lnSpc>
              <a:spcAft>
                <a:spcPts val="601"/>
              </a:spcAft>
              <a:tabLst>
                <a:tab algn="l" pos="0"/>
              </a:tabLst>
            </a:pPr>
            <a:endParaRPr b="0" lang="fr-FR" sz="1800" spc="-1" strike="noStrike">
              <a:latin typeface="Arial"/>
            </a:endParaRPr>
          </a:p>
          <a:p>
            <a:pPr marL="216000" indent="-216000" algn="just">
              <a:lnSpc>
                <a:spcPct val="115000"/>
              </a:lnSpc>
              <a:spcAft>
                <a:spcPts val="601"/>
              </a:spcAft>
              <a:tabLst>
                <a:tab algn="l" pos="0"/>
              </a:tabLst>
            </a:pPr>
            <a:r>
              <a:rPr b="0" lang="en-GB" sz="1800" spc="-1" strike="noStrike">
                <a:latin typeface="Calibri"/>
                <a:ea typeface="Calibri"/>
              </a:rPr>
              <a:t>Demander aux participants : en quoi la pensée critique est-elle importante dans le processus de radicalisation ? Discuter en binôme</a:t>
            </a:r>
            <a:endParaRPr b="0" lang="fr-FR" sz="1800" spc="-1" strike="noStrike">
              <a:latin typeface="Arial"/>
            </a:endParaRPr>
          </a:p>
          <a:p>
            <a:pPr marL="216000" indent="-216000" algn="just">
              <a:lnSpc>
                <a:spcPct val="115000"/>
              </a:lnSpc>
              <a:spcAft>
                <a:spcPts val="601"/>
              </a:spcAft>
              <a:tabLst>
                <a:tab algn="l" pos="0"/>
              </a:tabLst>
            </a:pPr>
            <a:r>
              <a:rPr b="0" lang="en-GB" sz="1800" spc="-1" strike="noStrike">
                <a:latin typeface="Calibri"/>
                <a:ea typeface="Calibri"/>
              </a:rPr>
              <a:t>Cliquer ensuite pour le deuxième bloc de texte</a:t>
            </a:r>
            <a:endParaRPr b="0" lang="fr-FR" sz="1800" spc="-1" strike="noStrike">
              <a:latin typeface="Arial"/>
            </a:endParaRPr>
          </a:p>
          <a:p>
            <a:pPr marL="216000" indent="-216000" algn="just">
              <a:lnSpc>
                <a:spcPct val="115000"/>
              </a:lnSpc>
              <a:spcAft>
                <a:spcPts val="601"/>
              </a:spcAft>
              <a:tabLst>
                <a:tab algn="l" pos="0"/>
              </a:tabLst>
            </a:pPr>
            <a:endParaRPr b="0" lang="fr-FR" sz="1800" spc="-1" strike="noStrike">
              <a:latin typeface="Arial"/>
            </a:endParaRPr>
          </a:p>
          <a:p>
            <a:pPr marL="216000" indent="-216000" algn="just">
              <a:lnSpc>
                <a:spcPct val="115000"/>
              </a:lnSpc>
              <a:spcAft>
                <a:spcPts val="601"/>
              </a:spcAft>
              <a:tabLst>
                <a:tab algn="l" pos="0"/>
              </a:tabLst>
            </a:pPr>
            <a:r>
              <a:rPr b="1" lang="en-GB" sz="1800" spc="-1" strike="noStrike">
                <a:latin typeface="Calibri"/>
                <a:ea typeface="Calibri"/>
              </a:rPr>
              <a:t>@Formateur : contexte</a:t>
            </a:r>
            <a:endParaRPr b="0" lang="fr-FR" sz="1800" spc="-1" strike="noStrike">
              <a:latin typeface="Arial"/>
            </a:endParaRPr>
          </a:p>
          <a:p>
            <a:pPr marL="216000" indent="-216000" algn="just">
              <a:lnSpc>
                <a:spcPct val="115000"/>
              </a:lnSpc>
              <a:spcAft>
                <a:spcPts val="601"/>
              </a:spcAft>
              <a:tabLst>
                <a:tab algn="l" pos="0"/>
              </a:tabLst>
            </a:pPr>
            <a:r>
              <a:rPr b="0" lang="en-GB" sz="1800" spc="-1" strike="noStrike">
                <a:latin typeface="Calibri"/>
                <a:ea typeface="Calibri"/>
              </a:rPr>
              <a:t>En apprenant à penser de manière critique, nous apprenons à rechercher la « vérité » sur nos propres préjugés, à persister dans les défis, à évaluer notre propre pensée de manière équitable et à abandonner le raisonnement erroné pour des façons de penser nouvelles et plus valides.</a:t>
            </a:r>
            <a:endParaRPr b="0" lang="fr-FR" sz="1800" spc="-1" strike="noStrike">
              <a:latin typeface="Arial"/>
            </a:endParaRPr>
          </a:p>
          <a:p>
            <a:pPr marL="216000" indent="-216000" algn="just">
              <a:lnSpc>
                <a:spcPct val="115000"/>
              </a:lnSpc>
              <a:spcAft>
                <a:spcPts val="601"/>
              </a:spcAft>
              <a:tabLst>
                <a:tab algn="l" pos="0"/>
              </a:tabLst>
            </a:pPr>
            <a:r>
              <a:rPr b="0" lang="en-GB" sz="1800" spc="-1" strike="noStrike">
                <a:latin typeface="Calibri"/>
                <a:ea typeface="Calibri"/>
              </a:rPr>
              <a:t>Pourquoi la pensée critique est-elle importante pour aborder la polarisation sociétale causée par l'adoption et la propagation d'idéologies extrémistes ? Parce qu'elle permet aux jeunes de penser de manière indépendante, de donner un sens au monde sur la base de leur expérience et de leur observation personnelles, et de prendre ainsi des décisions cruciales en connaissance de cause. À ce titre, ils acquièrent de la confiance et la capacité d'apprendre de leurs erreurs en bâtissant une vie productive et réussie.</a:t>
            </a: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Penser ou raisonner implique de relier objectivement les convictions actuelles avec des preuves afin de croire autre chose. En comparaison, la </a:t>
            </a:r>
            <a:r>
              <a:rPr b="1" lang="en-GB" sz="1800" spc="-1" strike="noStrike">
                <a:latin typeface="Calibri"/>
                <a:ea typeface="Calibri"/>
              </a:rPr>
              <a:t>pensée critique</a:t>
            </a:r>
            <a:r>
              <a:rPr b="0" lang="en-GB" sz="1800" spc="-1" strike="noStrike">
                <a:latin typeface="Calibri"/>
                <a:ea typeface="Calibri"/>
              </a:rPr>
              <a:t> est un acte délibéré méta-cognitif (penser à la pensée) et cognitif (penser) par lequel une personne réfléchit sur la qualité du processus de raisonnement simultanément tout en raisonnant à une conclusion. Le penseur a deux objectifs tout aussi importants : trouver une solution et améliorer la façon dont il raisonne (Moore, 2007, p. 2).</a:t>
            </a:r>
            <a:endParaRPr b="0" lang="fr-FR" sz="1800" spc="-1" strike="noStrike">
              <a:latin typeface="Arial"/>
            </a:endParaRPr>
          </a:p>
          <a:p>
            <a:pPr marL="216000" indent="-216000">
              <a:lnSpc>
                <a:spcPct val="100000"/>
              </a:lnSpc>
              <a:tabLst>
                <a:tab algn="l" pos="0"/>
              </a:tabLst>
            </a:pPr>
            <a:endParaRPr b="0" lang="fr-FR" sz="1800" spc="-1" strike="noStrike">
              <a:latin typeface="Arial"/>
            </a:endParaRPr>
          </a:p>
          <a:p>
            <a:pPr marL="216000" indent="-216000">
              <a:lnSpc>
                <a:spcPct val="100000"/>
              </a:lnSpc>
              <a:tabLst>
                <a:tab algn="l" pos="0"/>
              </a:tabLst>
            </a:pPr>
            <a:r>
              <a:rPr b="0" lang="en-GB" sz="2000" spc="-1" strike="noStrike">
                <a:solidFill>
                  <a:srgbClr val="000000"/>
                </a:solidFill>
                <a:latin typeface="arial"/>
                <a:ea typeface="Calibri"/>
              </a:rPr>
              <a:t>Pourquoi la pensée critique est-elle si importante ? Extrait de https://www.radicalrightanalysis.com/2018/07/26/uk-prevent-building-resilience-to-radicalisation-through-critical-tharby/</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arial"/>
                <a:ea typeface="Calibri"/>
              </a:rPr>
              <a:t>1 - parce que les extrémistes prospèrent en propageant une vision binaire, en noir et blanc du monde, en encourageant une mentalité « eux contre nous ». La plupart des références 'à Prévenir' de risque élévé que j'ai traités étaient attirés par la certitude de discours extrémistes clairs qui ne laissaient aucune place à la nuance ou au doute. Du jeune Suprématiste </a:t>
            </a:r>
            <a:r>
              <a:rPr b="1" lang="en-GB" sz="2000" spc="-1" strike="noStrike" u="sng">
                <a:solidFill>
                  <a:srgbClr val="000000"/>
                </a:solidFill>
                <a:uFillTx/>
                <a:latin typeface="arial"/>
                <a:ea typeface="Calibri"/>
                <a:hlinkClick r:id="rId1"/>
              </a:rPr>
              <a:t>blanc</a:t>
            </a:r>
            <a:r>
              <a:rPr b="1" lang="en-GB" sz="2000" spc="-1" strike="noStrike" u="sng">
                <a:solidFill>
                  <a:srgbClr val="000000"/>
                </a:solidFill>
                <a:uFillTx/>
                <a:latin typeface="arial"/>
                <a:ea typeface="Calibri"/>
                <a:hlinkClick r:id="rId2"/>
              </a:rPr>
              <a:t> de 15 </a:t>
            </a:r>
            <a:r>
              <a:rPr b="1" lang="en-GB" sz="2000" spc="-1" strike="noStrike" u="sng">
                <a:solidFill>
                  <a:srgbClr val="000000"/>
                </a:solidFill>
                <a:uFillTx/>
                <a:latin typeface="arial"/>
                <a:ea typeface="Calibri"/>
                <a:hlinkClick r:id="rId3"/>
              </a:rPr>
              <a:t>ans</a:t>
            </a:r>
            <a:r>
              <a:rPr b="1" lang="en-GB" sz="2000" spc="-1" strike="noStrike" u="sng">
                <a:solidFill>
                  <a:srgbClr val="000000"/>
                </a:solidFill>
                <a:uFillTx/>
                <a:latin typeface="arial"/>
                <a:ea typeface="Calibri"/>
                <a:hlinkClick r:id="rId4"/>
              </a:rPr>
              <a:t> </a:t>
            </a:r>
            <a:r>
              <a:rPr b="0" lang="en-GB" sz="2000" spc="-1" strike="noStrike">
                <a:solidFill>
                  <a:srgbClr val="000000"/>
                </a:solidFill>
                <a:latin typeface="arial"/>
                <a:ea typeface="Calibri"/>
              </a:rPr>
              <a:t>qui croyait que les musulmans voulaient tuer les Occidentaux et qu'une guerre raciale était à l'horizon, aux jeunes convertis à l'Islam qui croyaient que les musulmans n'étaient pas les bienvenus au Royaume-Uni et donc le seul endroit où il pouvait librement pratiquer sa foi était dans le soi-disant califat de l'État islamique.</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arial"/>
                <a:ea typeface="Calibri"/>
              </a:rPr>
              <a:t>2 - nos plateformes de médias sociaux regorgent de fausses nouvelles et de propagande et, pour que les enfants soient bien informés et en sécurité, il est important de s'interroger sur la source de presque tout ce qu'ils voient en ligne. Depuis les rumeurs apparemment anodines sur des célébrités jusqu'aux tentatives malveillantes de groupes extrémistes de répandre la peur ou de recruter des personnes vulnérables, il faut prendre soin d'éviter de tomber dans la manipulation émotionnelle. Le facteur d'attraction des idéologies et des informations manipulatrices ou fausses</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arial"/>
                <a:ea typeface="Calibri"/>
              </a:rPr>
              <a:t>3 - A cela s'ajoutent les dommages à l'intégration et à la cohésion communautaire qui peuvent résulter d'un manque de pensée critique dans les reportages, même au sein des grands médias. Considérez le langage utilisé lorsque les journaux nationaux couvrent des attentats terroristes. À quelle vitesse les délinquants musulmans sont-ils étiquetés comme terroristes et leurs crimes liés à la foi par certains ? Pendant ce temps, une vue plus nuancée est parfois prise lorsque les attaquants sont non-musulmans.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endParaRPr b="0" lang="fr-FR" sz="2000" spc="-1" strike="noStrike">
              <a:latin typeface="Arial"/>
            </a:endParaRPr>
          </a:p>
        </p:txBody>
      </p:sp>
      <p:sp>
        <p:nvSpPr>
          <p:cNvPr id="717"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2467017A-460D-4EDA-9421-73B7832C87A0}" type="slidenum">
              <a:rPr b="0" lang="en-US" sz="1200" spc="-1" strike="noStrike">
                <a:latin typeface="Times New Roman"/>
              </a:rPr>
              <a:t>&lt;numéro&gt;</a:t>
            </a:fld>
            <a:endParaRPr b="0" lang="fr-FR" sz="12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PlaceHolder 1"/>
          <p:cNvSpPr>
            <a:spLocks noGrp="1"/>
          </p:cNvSpPr>
          <p:nvPr>
            <p:ph type="sldImg"/>
          </p:nvPr>
        </p:nvSpPr>
        <p:spPr>
          <a:xfrm>
            <a:off x="1143000" y="685800"/>
            <a:ext cx="4571280" cy="3428280"/>
          </a:xfrm>
          <a:prstGeom prst="rect">
            <a:avLst/>
          </a:prstGeom>
        </p:spPr>
      </p:sp>
      <p:sp>
        <p:nvSpPr>
          <p:cNvPr id="719"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800" spc="-1" strike="noStrike">
                <a:latin typeface="Verdana"/>
              </a:rPr>
              <a:t>Instructions/feuille de texte 26</a:t>
            </a:r>
            <a:endParaRPr b="0" lang="fr-FR" sz="800" spc="-1" strike="noStrike">
              <a:latin typeface="Arial"/>
            </a:endParaRPr>
          </a:p>
          <a:p>
            <a:pPr marL="216000" indent="-216000">
              <a:lnSpc>
                <a:spcPct val="100000"/>
              </a:lnSpc>
              <a:tabLst>
                <a:tab algn="l" pos="0"/>
              </a:tabLst>
            </a:pPr>
            <a:endParaRPr b="0" lang="fr-FR" sz="800" spc="-1" strike="noStrike">
              <a:latin typeface="Arial"/>
            </a:endParaRPr>
          </a:p>
          <a:p>
            <a:pPr marL="216000" indent="-216000">
              <a:lnSpc>
                <a:spcPct val="100000"/>
              </a:lnSpc>
              <a:tabLst>
                <a:tab algn="l" pos="0"/>
              </a:tabLst>
            </a:pPr>
            <a:r>
              <a:rPr b="0" lang="en-GB" sz="1000" spc="-1" strike="noStrike">
                <a:latin typeface="Verdana"/>
              </a:rPr>
              <a:t>Comment les </a:t>
            </a:r>
            <a:r>
              <a:rPr b="0" lang="en-US" sz="1000" spc="-1" strike="noStrike">
                <a:latin typeface="Verdana"/>
              </a:rPr>
              <a:t>intervenants peuvent-ils aider les jeunes à développer des compétences de pensée critique ? L'atelier qui est offert dans le cadre de ce projet est supposé les aider à le faire.</a:t>
            </a:r>
            <a:endParaRPr b="0" lang="fr-FR" sz="1000" spc="-1" strike="noStrike">
              <a:latin typeface="Arial"/>
            </a:endParaRPr>
          </a:p>
          <a:p>
            <a:pPr marL="216000" indent="-216000">
              <a:lnSpc>
                <a:spcPct val="100000"/>
              </a:lnSpc>
              <a:tabLst>
                <a:tab algn="l" pos="0"/>
              </a:tabLst>
            </a:pPr>
            <a:endParaRPr b="0" lang="fr-FR" sz="1000" spc="-1" strike="noStrike">
              <a:latin typeface="Arial"/>
            </a:endParaRPr>
          </a:p>
          <a:p>
            <a:pPr marL="216000" indent="-216000">
              <a:lnSpc>
                <a:spcPct val="100000"/>
              </a:lnSpc>
              <a:tabLst>
                <a:tab algn="l" pos="0"/>
              </a:tabLst>
            </a:pPr>
            <a:r>
              <a:rPr b="0" lang="en-GB" sz="1000" spc="-1" strike="noStrike">
                <a:latin typeface="Verdana"/>
              </a:rPr>
              <a:t>Il est destiné aux </a:t>
            </a:r>
            <a:r>
              <a:rPr b="0" lang="en-US" sz="1000" spc="-1" strike="noStrike">
                <a:latin typeface="Verdana"/>
              </a:rPr>
              <a:t>intervenants de première ligne comme les enseignants, les travailleurs sociaux, les policiers, les </a:t>
            </a:r>
            <a:r>
              <a:rPr b="0" lang="en-US" sz="1000" spc="-1" strike="noStrike">
                <a:latin typeface="Calibri"/>
                <a:ea typeface="Calibri"/>
              </a:rPr>
              <a:t>mentors, les psychologues, etc. </a:t>
            </a:r>
            <a:endParaRPr b="0" lang="fr-FR" sz="1000" spc="-1" strike="noStrike">
              <a:latin typeface="Arial"/>
            </a:endParaRPr>
          </a:p>
          <a:p>
            <a:pPr marL="216000" indent="-216000">
              <a:lnSpc>
                <a:spcPct val="100000"/>
              </a:lnSpc>
              <a:tabLst>
                <a:tab algn="l" pos="0"/>
              </a:tabLst>
            </a:pPr>
            <a:endParaRPr b="0" lang="fr-FR" sz="1000" spc="-1" strike="noStrike">
              <a:latin typeface="Arial"/>
            </a:endParaRPr>
          </a:p>
          <a:p>
            <a:pPr marL="216000" indent="-216000">
              <a:lnSpc>
                <a:spcPct val="100000"/>
              </a:lnSpc>
              <a:tabLst>
                <a:tab algn="l" pos="0"/>
              </a:tabLst>
            </a:pPr>
            <a:r>
              <a:rPr b="1" lang="en-GB" sz="1000" spc="-1" strike="noStrike">
                <a:solidFill>
                  <a:srgbClr val="000000"/>
                </a:solidFill>
                <a:latin typeface="Calibri"/>
                <a:ea typeface="Calibri"/>
              </a:rPr>
              <a:t>« L'Atelier de Pensée Critique » </a:t>
            </a:r>
            <a:r>
              <a:rPr b="0" lang="en-GB" sz="1000" spc="-1" strike="noStrike">
                <a:solidFill>
                  <a:srgbClr val="000000"/>
                </a:solidFill>
                <a:latin typeface="Calibri"/>
                <a:ea typeface="Calibri"/>
              </a:rPr>
              <a:t>fournit un cadre, un scénario et un ensemble détaillé d'exercices et de simulations pour aider les </a:t>
            </a:r>
            <a:r>
              <a:rPr b="0" lang="en-US" sz="1000" spc="-1" strike="noStrike">
                <a:solidFill>
                  <a:srgbClr val="000000"/>
                </a:solidFill>
                <a:latin typeface="Calibri"/>
                <a:ea typeface="Calibri"/>
              </a:rPr>
              <a:t>intervenants de première ligne à apprendre à encourager le développement de compétences en pensée critique pour les enfants et les jeunes. L'objectif est de doter ensuite les enfants et les jeunes de la capacité de penser de manière autonome et autodisciplinée, en leur donnant les moyens de penser de manière indépendante, de donner un sens au monde sur la base de l'expérience et de l'observation personnelles, et de prendre des décisions critiques en connaissance de cause de la même manière. </a:t>
            </a:r>
            <a:endParaRPr b="0" lang="fr-FR" sz="1000" spc="-1" strike="noStrike">
              <a:latin typeface="Arial"/>
            </a:endParaRPr>
          </a:p>
          <a:p>
            <a:pPr marL="216000" indent="-216000">
              <a:lnSpc>
                <a:spcPct val="100000"/>
              </a:lnSpc>
              <a:tabLst>
                <a:tab algn="l" pos="0"/>
              </a:tabLst>
            </a:pPr>
            <a:endParaRPr b="0" lang="fr-FR" sz="1000" spc="-1" strike="noStrike">
              <a:latin typeface="Arial"/>
            </a:endParaRPr>
          </a:p>
          <a:p>
            <a:pPr marL="216000" indent="-216000" algn="just">
              <a:lnSpc>
                <a:spcPct val="115000"/>
              </a:lnSpc>
              <a:spcAft>
                <a:spcPts val="601"/>
              </a:spcAft>
              <a:tabLst>
                <a:tab algn="l" pos="0"/>
              </a:tabLst>
            </a:pPr>
            <a:r>
              <a:rPr b="0" lang="en-GB" sz="1000" spc="-1" strike="noStrike">
                <a:solidFill>
                  <a:srgbClr val="000000"/>
                </a:solidFill>
                <a:latin typeface="Calibri"/>
                <a:ea typeface="Calibri"/>
              </a:rPr>
              <a:t>Grâce à ces connaissances et compétences, les participants apprendront à :</a:t>
            </a:r>
            <a:endParaRPr b="0" lang="fr-FR" sz="1000" spc="-1" strike="noStrike">
              <a:latin typeface="Arial"/>
            </a:endParaRPr>
          </a:p>
          <a:p>
            <a:pPr marL="343080" indent="-342360" algn="just">
              <a:lnSpc>
                <a:spcPct val="115000"/>
              </a:lnSpc>
              <a:spcAft>
                <a:spcPts val="601"/>
              </a:spcAft>
              <a:buClr>
                <a:srgbClr val="000000"/>
              </a:buClr>
              <a:buFont typeface="Calibri"/>
              <a:buChar char="-"/>
              <a:tabLst>
                <a:tab algn="l" pos="0"/>
              </a:tabLst>
            </a:pPr>
            <a:r>
              <a:rPr b="0" lang="en-GB" sz="1000" spc="-1" strike="noStrike">
                <a:solidFill>
                  <a:srgbClr val="000000"/>
                </a:solidFill>
                <a:latin typeface="Calibri"/>
                <a:ea typeface="Calibri"/>
              </a:rPr>
              <a:t>Reconnaître les signes de la radicalisation</a:t>
            </a:r>
            <a:endParaRPr b="0" lang="fr-FR" sz="1000" spc="-1" strike="noStrike">
              <a:latin typeface="Arial"/>
            </a:endParaRPr>
          </a:p>
          <a:p>
            <a:pPr marL="343080" indent="-342360" algn="just">
              <a:lnSpc>
                <a:spcPct val="115000"/>
              </a:lnSpc>
              <a:spcAft>
                <a:spcPts val="601"/>
              </a:spcAft>
              <a:buClr>
                <a:srgbClr val="000000"/>
              </a:buClr>
              <a:buFont typeface="Calibri"/>
              <a:buChar char="-"/>
              <a:tabLst>
                <a:tab algn="l" pos="0"/>
              </a:tabLst>
            </a:pPr>
            <a:r>
              <a:rPr b="0" lang="en-GB" sz="1000" spc="-1" strike="noStrike">
                <a:solidFill>
                  <a:srgbClr val="000000"/>
                </a:solidFill>
                <a:latin typeface="Calibri"/>
                <a:ea typeface="Calibri"/>
              </a:rPr>
              <a:t>Reconnaître les signes d'une pensée simpliste et simplifiée en soi et autrui </a:t>
            </a:r>
            <a:endParaRPr b="0" lang="fr-FR" sz="1000" spc="-1" strike="noStrike">
              <a:latin typeface="Arial"/>
            </a:endParaRPr>
          </a:p>
          <a:p>
            <a:pPr marL="343080" indent="-342360" algn="just">
              <a:lnSpc>
                <a:spcPct val="115000"/>
              </a:lnSpc>
              <a:spcAft>
                <a:spcPts val="601"/>
              </a:spcAft>
              <a:buClr>
                <a:srgbClr val="000000"/>
              </a:buClr>
              <a:buFont typeface="Calibri"/>
              <a:buChar char="-"/>
              <a:tabLst>
                <a:tab algn="l" pos="0"/>
              </a:tabLst>
            </a:pPr>
            <a:r>
              <a:rPr b="0" lang="en-GB" sz="1000" spc="-1" strike="noStrike">
                <a:solidFill>
                  <a:srgbClr val="000000"/>
                </a:solidFill>
                <a:latin typeface="Calibri"/>
                <a:ea typeface="Calibri"/>
              </a:rPr>
              <a:t>Identifier les fondements psychologiques de la pensée, comment elle affecte les attitudes et les comportements de l'individu, comment elle peut être améliorée vers des expressions de pensée autodirigées, autodisciplinées, autosurveillées et auto-correctrices </a:t>
            </a:r>
            <a:endParaRPr b="0" lang="fr-FR" sz="1000" spc="-1" strike="noStrike">
              <a:latin typeface="Arial"/>
            </a:endParaRPr>
          </a:p>
          <a:p>
            <a:pPr marL="343080" indent="-342360" algn="just">
              <a:lnSpc>
                <a:spcPct val="115000"/>
              </a:lnSpc>
              <a:spcAft>
                <a:spcPts val="601"/>
              </a:spcAft>
              <a:buClr>
                <a:srgbClr val="000000"/>
              </a:buClr>
              <a:buFont typeface="Calibri"/>
              <a:buChar char="-"/>
              <a:tabLst>
                <a:tab algn="l" pos="0"/>
              </a:tabLst>
            </a:pPr>
            <a:r>
              <a:rPr b="0" lang="en-GB" sz="1000" spc="-1" strike="noStrike">
                <a:solidFill>
                  <a:srgbClr val="000000"/>
                </a:solidFill>
                <a:latin typeface="Calibri"/>
                <a:ea typeface="Calibri"/>
              </a:rPr>
              <a:t>Comprendre comment ils peuvent offrir un </a:t>
            </a:r>
            <a:r>
              <a:rPr b="0" lang="fr-CA" sz="1000" spc="-1" strike="noStrike">
                <a:solidFill>
                  <a:srgbClr val="000000"/>
                </a:solidFill>
                <a:latin typeface="Calibri"/>
                <a:ea typeface="Calibri"/>
              </a:rPr>
              <a:t>suivi à court terme et conseiller les personnes en difficulté sur le soutien psychologique dont elles pourraient avoir besoin à long terme</a:t>
            </a:r>
            <a:endParaRPr b="0" lang="fr-FR" sz="1000" spc="-1" strike="noStrike">
              <a:latin typeface="Arial"/>
            </a:endParaRPr>
          </a:p>
          <a:p>
            <a:pPr marL="343080" indent="-342360" algn="just">
              <a:lnSpc>
                <a:spcPct val="115000"/>
              </a:lnSpc>
              <a:spcAft>
                <a:spcPts val="601"/>
              </a:spcAft>
              <a:buClr>
                <a:srgbClr val="000000"/>
              </a:buClr>
              <a:buFont typeface="Calibri"/>
              <a:buChar char="-"/>
              <a:tabLst>
                <a:tab algn="l" pos="0"/>
              </a:tabLst>
            </a:pPr>
            <a:r>
              <a:rPr b="0" lang="fr-CA" sz="1000" spc="-1" strike="noStrike">
                <a:solidFill>
                  <a:srgbClr val="000000"/>
                </a:solidFill>
                <a:latin typeface="Calibri"/>
                <a:ea typeface="Calibri"/>
              </a:rPr>
              <a:t>Développer la responsabilité sociale et les compétences sociales pour aborder les individus avec une pensée stéréotypée </a:t>
            </a:r>
            <a:endParaRPr b="0" lang="fr-FR" sz="1000" spc="-1" strike="noStrike">
              <a:latin typeface="Arial"/>
            </a:endParaRPr>
          </a:p>
          <a:p>
            <a:pPr marL="343080" indent="-342360" algn="just">
              <a:lnSpc>
                <a:spcPct val="115000"/>
              </a:lnSpc>
              <a:spcAft>
                <a:spcPts val="601"/>
              </a:spcAft>
              <a:buClr>
                <a:srgbClr val="000000"/>
              </a:buClr>
              <a:buFont typeface="Calibri"/>
              <a:buChar char="-"/>
              <a:tabLst>
                <a:tab algn="l" pos="0"/>
              </a:tabLst>
            </a:pPr>
            <a:r>
              <a:rPr b="0" lang="fr-CA" sz="1000" spc="-1" strike="noStrike">
                <a:solidFill>
                  <a:srgbClr val="000000"/>
                </a:solidFill>
                <a:latin typeface="Calibri"/>
                <a:ea typeface="Calibri"/>
              </a:rPr>
              <a:t>Réfléchir à la façon dont les stratégies et les tactiques utilisées pour aborder la pensée biaisée peuvent être intégrées et adaptées à leur routine professionnelle </a:t>
            </a:r>
            <a:endParaRPr b="0" lang="fr-FR" sz="1000" spc="-1" strike="noStrike">
              <a:latin typeface="Arial"/>
            </a:endParaRPr>
          </a:p>
          <a:p>
            <a:pPr algn="just">
              <a:lnSpc>
                <a:spcPct val="115000"/>
              </a:lnSpc>
              <a:spcAft>
                <a:spcPts val="601"/>
              </a:spcAft>
              <a:tabLst>
                <a:tab algn="l" pos="0"/>
              </a:tabLst>
            </a:pPr>
            <a:r>
              <a:rPr b="0" lang="fr-CA" sz="1000" spc="-1" strike="noStrike">
                <a:solidFill>
                  <a:srgbClr val="000000"/>
                </a:solidFill>
                <a:latin typeface="Calibri"/>
                <a:ea typeface="Calibri"/>
              </a:rPr>
              <a:t> </a:t>
            </a:r>
            <a:endParaRPr b="0" lang="fr-FR" sz="1000" spc="-1" strike="noStrike">
              <a:latin typeface="Arial"/>
            </a:endParaRPr>
          </a:p>
          <a:p>
            <a:pPr>
              <a:lnSpc>
                <a:spcPct val="100000"/>
              </a:lnSpc>
              <a:tabLst>
                <a:tab algn="l" pos="0"/>
              </a:tabLst>
            </a:pPr>
            <a:r>
              <a:rPr b="0" lang="fr-CA" sz="1000" spc="-1" strike="noStrike">
                <a:solidFill>
                  <a:srgbClr val="000000"/>
                </a:solidFill>
                <a:latin typeface="Calibri"/>
                <a:ea typeface="Calibri"/>
              </a:rPr>
              <a:t>Pour plus d'informations, je recommande le Guide pour les formateurs de l'atelier Gestion de la Colère (montrer le site correspondant)</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r>
              <a:rPr b="0" lang="en-GB" sz="1000" spc="-1" strike="noStrike">
                <a:solidFill>
                  <a:srgbClr val="000000"/>
                </a:solidFill>
                <a:latin typeface="Calibri"/>
                <a:ea typeface="Calibri"/>
              </a:rPr>
              <a:t>Nous allons maintenant prendre un exemple d'exercices possibles de l'atelier</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endParaRPr b="0" lang="fr-FR" sz="1000" spc="-1" strike="noStrike">
              <a:latin typeface="Arial"/>
            </a:endParaRPr>
          </a:p>
        </p:txBody>
      </p:sp>
      <p:sp>
        <p:nvSpPr>
          <p:cNvPr id="720"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8AC1BA7-DA2D-46C9-BC1F-C848D133A148}" type="slidenum">
              <a:rPr b="0" lang="en-US" sz="1200" spc="-1" strike="noStrike">
                <a:latin typeface="Times New Roman"/>
              </a:rPr>
              <a:t>&lt;numéro&gt;</a:t>
            </a:fld>
            <a:endParaRPr b="0" lang="fr-FR" sz="12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1" name="PlaceHolder 1"/>
          <p:cNvSpPr>
            <a:spLocks noGrp="1"/>
          </p:cNvSpPr>
          <p:nvPr>
            <p:ph type="sldImg"/>
          </p:nvPr>
        </p:nvSpPr>
        <p:spPr>
          <a:xfrm>
            <a:off x="1143000" y="685800"/>
            <a:ext cx="4571280" cy="3428280"/>
          </a:xfrm>
          <a:prstGeom prst="rect">
            <a:avLst/>
          </a:prstGeom>
        </p:spPr>
      </p:sp>
      <p:sp>
        <p:nvSpPr>
          <p:cNvPr id="722"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1800" spc="-1" strike="noStrike">
                <a:latin typeface="Verdana"/>
              </a:rPr>
              <a:t>Instructions/feuille de texte 27</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C'est un exemple de l'un des exercices de l'atelier Pensée critique. Distribuer une feuille de papier (par groupe). Ma suggestion est de faire d'abord l'expérience du déroulement de l'exercice, puis de discuter des objectifs</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1" lang="en-GB" sz="1800" spc="-1" strike="noStrike">
                <a:latin typeface="Calibri"/>
                <a:ea typeface="Calibri"/>
              </a:rPr>
              <a:t>@Formateur</a:t>
            </a:r>
            <a:endParaRPr b="0" lang="fr-FR" sz="1800" spc="-1" strike="noStrike">
              <a:latin typeface="Arial"/>
            </a:endParaRPr>
          </a:p>
          <a:p>
            <a:pPr marL="285840" indent="-285120">
              <a:lnSpc>
                <a:spcPct val="115000"/>
              </a:lnSpc>
              <a:spcAft>
                <a:spcPts val="601"/>
              </a:spcAft>
              <a:buClr>
                <a:srgbClr val="000000"/>
              </a:buClr>
              <a:buFont typeface="Arial"/>
              <a:buChar char="•"/>
              <a:tabLst>
                <a:tab algn="l" pos="0"/>
              </a:tabLst>
            </a:pPr>
            <a:r>
              <a:rPr b="0" lang="en-GB" sz="1800" spc="-1" strike="noStrike">
                <a:latin typeface="Calibri"/>
                <a:ea typeface="Calibri"/>
              </a:rPr>
              <a:t>Lorsque </a:t>
            </a:r>
            <a:r>
              <a:rPr b="0" lang="fr-CA" sz="1800" spc="-1" strike="noStrike">
                <a:latin typeface="Calibri"/>
                <a:ea typeface="Calibri"/>
              </a:rPr>
              <a:t>la FdF est exécutée en ligne, cet exercice doit être ajusté : demander à tout le monde d'écrire une phrase sur la « haine » sur un morceau de papier. À votre signal, demander à tous les participants de copier cette phrase sur le tableau blanc numérique (ou des tableaux centraux similaires). Demander aux participants de réfléchir à ce qu'ils voient</a:t>
            </a:r>
            <a:endParaRPr b="0" lang="fr-FR" sz="1800" spc="-1" strike="noStrike">
              <a:latin typeface="Arial"/>
            </a:endParaRPr>
          </a:p>
          <a:p>
            <a:pPr marL="285840" indent="-285120">
              <a:lnSpc>
                <a:spcPct val="115000"/>
              </a:lnSpc>
              <a:spcAft>
                <a:spcPts val="601"/>
              </a:spcAft>
              <a:buClr>
                <a:srgbClr val="000000"/>
              </a:buClr>
              <a:buFont typeface="Arial"/>
              <a:buChar char="•"/>
              <a:tabLst>
                <a:tab algn="l" pos="0"/>
              </a:tabLst>
            </a:pPr>
            <a:r>
              <a:rPr b="0" lang="fr-CA" sz="1800" spc="-1" strike="noStrike">
                <a:latin typeface="Calibri"/>
                <a:ea typeface="Calibri"/>
              </a:rPr>
              <a:t>Cet exercice dure environ 20 à 30 minutes. Possibilité de choisir le sujet que vous préférez (haine/ gouvernement/ discrimination/ réfugiés/ corona/ …)</a:t>
            </a:r>
            <a:endParaRPr b="0" lang="fr-FR" sz="1800" spc="-1" strike="noStrike">
              <a:latin typeface="Arial"/>
            </a:endParaRPr>
          </a:p>
          <a:p>
            <a:pPr algn="just">
              <a:lnSpc>
                <a:spcPct val="115000"/>
              </a:lnSpc>
              <a:spcAft>
                <a:spcPts val="601"/>
              </a:spcAft>
              <a:tabLst>
                <a:tab algn="l" pos="0"/>
              </a:tabLst>
            </a:pPr>
            <a:endParaRPr b="0" lang="fr-FR" sz="1800" spc="-1" strike="noStrike">
              <a:latin typeface="Arial"/>
            </a:endParaRPr>
          </a:p>
          <a:p>
            <a:pPr algn="just">
              <a:lnSpc>
                <a:spcPct val="115000"/>
              </a:lnSpc>
              <a:spcAft>
                <a:spcPts val="601"/>
              </a:spcAft>
              <a:tabLst>
                <a:tab algn="l" pos="0"/>
              </a:tabLst>
            </a:pPr>
            <a:r>
              <a:rPr b="0" lang="en-GB" sz="1800" spc="-1" strike="noStrike">
                <a:latin typeface="Calibri"/>
                <a:ea typeface="Calibri"/>
              </a:rPr>
              <a:t>Ensuite, écrire :</a:t>
            </a:r>
            <a:endParaRPr b="0" lang="fr-FR" sz="1800" spc="-1" strike="noStrike">
              <a:latin typeface="Arial"/>
            </a:endParaRPr>
          </a:p>
          <a:p>
            <a:pPr algn="just">
              <a:lnSpc>
                <a:spcPct val="115000"/>
              </a:lnSpc>
              <a:spcAft>
                <a:spcPts val="601"/>
              </a:spcAft>
              <a:tabLst>
                <a:tab algn="l" pos="0"/>
              </a:tabLst>
            </a:pPr>
            <a:r>
              <a:rPr b="0" lang="en-GB" sz="1800" spc="-1" strike="noStrike">
                <a:latin typeface="Calibri"/>
                <a:ea typeface="Calibri"/>
              </a:rPr>
              <a:t>L'objectif est pour les participants de comprendre comment ajouter leur propre vision sur le sujet et comment leurs points de vue varient. </a:t>
            </a:r>
            <a:endParaRPr b="0" lang="fr-FR" sz="1800" spc="-1" strike="noStrike">
              <a:latin typeface="Arial"/>
            </a:endParaRPr>
          </a:p>
          <a:p>
            <a:pPr algn="just">
              <a:lnSpc>
                <a:spcPct val="115000"/>
              </a:lnSpc>
              <a:spcAft>
                <a:spcPts val="601"/>
              </a:spcAft>
              <a:tabLst>
                <a:tab algn="l" pos="0"/>
              </a:tabLst>
            </a:pPr>
            <a:r>
              <a:rPr b="0" lang="en-GB" sz="1800" spc="-1" strike="noStrike">
                <a:latin typeface="Calibri"/>
                <a:ea typeface="Calibri"/>
              </a:rPr>
              <a:t>De plus, ils apprennent à appliquer leurs connaissances et leur logique pour s'expliquer le plus clairement possible.</a:t>
            </a:r>
            <a:endParaRPr b="0" lang="fr-FR" sz="1800" spc="-1" strike="noStrike">
              <a:latin typeface="Arial"/>
            </a:endParaRPr>
          </a:p>
          <a:p>
            <a:pPr algn="just">
              <a:lnSpc>
                <a:spcPct val="115000"/>
              </a:lnSpc>
              <a:spcAft>
                <a:spcPts val="601"/>
              </a:spcAft>
              <a:tabLst>
                <a:tab algn="l" pos="0"/>
              </a:tabLst>
            </a:pPr>
            <a:r>
              <a:rPr b="0" lang="en-GB" sz="1800" spc="-1" strike="noStrike">
                <a:latin typeface="Calibri"/>
                <a:ea typeface="Calibri"/>
              </a:rPr>
              <a:t>À la fin, le formateur recueille les écrits et présente au groupe les définitions, expliquant l'importance d'avoir des points de vue différents lorsqu' un problème est abordé.</a:t>
            </a:r>
            <a:endParaRPr b="0" lang="fr-FR" sz="1800" spc="-1" strike="noStrike">
              <a:latin typeface="Arial"/>
            </a:endParaRPr>
          </a:p>
          <a:p>
            <a:pPr>
              <a:lnSpc>
                <a:spcPct val="115000"/>
              </a:lnSpc>
              <a:spcAft>
                <a:spcPts val="601"/>
              </a:spcAft>
              <a:tabLst>
                <a:tab algn="l" pos="0"/>
              </a:tabLst>
            </a:pPr>
            <a:endParaRPr b="0" lang="fr-FR" sz="1800" spc="-1" strike="noStrike">
              <a:latin typeface="Arial"/>
            </a:endParaRPr>
          </a:p>
          <a:p>
            <a:pPr>
              <a:lnSpc>
                <a:spcPct val="115000"/>
              </a:lnSpc>
              <a:spcAft>
                <a:spcPts val="601"/>
              </a:spcAft>
              <a:tabLst>
                <a:tab algn="l" pos="0"/>
              </a:tabLst>
            </a:pPr>
            <a:r>
              <a:rPr b="0" i="1" lang="en-GB" sz="1800" spc="-1" strike="noStrike">
                <a:latin typeface="Calibri"/>
                <a:ea typeface="Calibri"/>
              </a:rPr>
              <a:t>Étape 1 :</a:t>
            </a:r>
            <a:r>
              <a:rPr b="0" lang="en-GB" sz="1800" spc="-1" strike="noStrike">
                <a:latin typeface="Calibri"/>
                <a:ea typeface="Calibri"/>
              </a:rPr>
              <a:t> former des groupes de 6 à 8 participants. Une feuille de papier par groupe</a:t>
            </a:r>
            <a:endParaRPr b="0" lang="fr-FR" sz="1800" spc="-1" strike="noStrike">
              <a:latin typeface="Arial"/>
            </a:endParaRPr>
          </a:p>
          <a:p>
            <a:pPr>
              <a:lnSpc>
                <a:spcPct val="115000"/>
              </a:lnSpc>
              <a:spcAft>
                <a:spcPts val="601"/>
              </a:spcAft>
              <a:tabLst>
                <a:tab algn="l" pos="0"/>
              </a:tabLst>
            </a:pPr>
            <a:endParaRPr b="0" lang="fr-FR" sz="1800" spc="-1" strike="noStrike">
              <a:latin typeface="Arial"/>
            </a:endParaRPr>
          </a:p>
          <a:p>
            <a:pPr>
              <a:lnSpc>
                <a:spcPct val="115000"/>
              </a:lnSpc>
              <a:spcAft>
                <a:spcPts val="601"/>
              </a:spcAft>
              <a:tabLst>
                <a:tab algn="l" pos="0"/>
              </a:tabLst>
            </a:pPr>
            <a:r>
              <a:rPr b="0" i="1" lang="en-GB" sz="1800" spc="-1" strike="noStrike">
                <a:latin typeface="Calibri"/>
                <a:ea typeface="Calibri"/>
              </a:rPr>
              <a:t>Étape 2 :</a:t>
            </a:r>
            <a:r>
              <a:rPr b="0" lang="en-GB" sz="1800" spc="-1" strike="noStrike">
                <a:latin typeface="Calibri"/>
                <a:ea typeface="Calibri"/>
              </a:rPr>
              <a:t> demander au premier participant de chaque groupe d'écrire une phrase décrivant sur un bout de papier ce qu'est la </a:t>
            </a:r>
            <a:r>
              <a:rPr b="0" i="1" lang="en-GB" sz="1800" spc="-1" strike="noStrike">
                <a:latin typeface="Calibri"/>
                <a:ea typeface="Calibri"/>
              </a:rPr>
              <a:t>haine</a:t>
            </a:r>
            <a:r>
              <a:rPr b="0" lang="en-GB" sz="1800" spc="-1" strike="noStrike">
                <a:latin typeface="Calibri"/>
                <a:ea typeface="Calibri"/>
              </a:rPr>
              <a:t> pour lui ou elle.</a:t>
            </a:r>
            <a:endParaRPr b="0" lang="fr-FR" sz="1800" spc="-1" strike="noStrike">
              <a:latin typeface="Arial"/>
            </a:endParaRPr>
          </a:p>
          <a:p>
            <a:pPr>
              <a:lnSpc>
                <a:spcPct val="115000"/>
              </a:lnSpc>
              <a:spcAft>
                <a:spcPts val="601"/>
              </a:spcAft>
              <a:tabLst>
                <a:tab algn="l" pos="0"/>
              </a:tabLst>
            </a:pPr>
            <a:endParaRPr b="0" lang="fr-FR" sz="1800" spc="-1" strike="noStrike">
              <a:latin typeface="Arial"/>
            </a:endParaRPr>
          </a:p>
          <a:p>
            <a:pPr>
              <a:lnSpc>
                <a:spcPct val="115000"/>
              </a:lnSpc>
              <a:spcAft>
                <a:spcPts val="601"/>
              </a:spcAft>
              <a:tabLst>
                <a:tab algn="l" pos="0"/>
              </a:tabLst>
            </a:pPr>
            <a:r>
              <a:rPr b="0" i="1" lang="en-GB" sz="1800" spc="-1" strike="noStrike">
                <a:latin typeface="Calibri"/>
                <a:ea typeface="Calibri"/>
              </a:rPr>
              <a:t>Étape 3 :</a:t>
            </a:r>
            <a:r>
              <a:rPr b="0" lang="en-GB" sz="1800" spc="-1" strike="noStrike">
                <a:latin typeface="Calibri"/>
                <a:ea typeface="Calibri"/>
              </a:rPr>
              <a:t> le participant replie le papier pour couvrir la phrase reçue. Maintenant, seule leur phrase est visible, de sorte que chaque fois que les   élèves passent le papier, ils ne peuvent voir qu'une seule phrase. Le premier participant passe ensuite le document au second qui ajoute sa phrase qui illustre la compréhension du sujet, également en une seule phrase.</a:t>
            </a:r>
            <a:endParaRPr b="0" lang="fr-FR" sz="1800" spc="-1" strike="noStrike">
              <a:latin typeface="Arial"/>
            </a:endParaRPr>
          </a:p>
          <a:p>
            <a:pPr>
              <a:lnSpc>
                <a:spcPct val="115000"/>
              </a:lnSpc>
              <a:spcAft>
                <a:spcPts val="601"/>
              </a:spcAft>
              <a:tabLst>
                <a:tab algn="l" pos="0"/>
              </a:tabLst>
            </a:pPr>
            <a:endParaRPr b="0" lang="fr-FR" sz="1800" spc="-1" strike="noStrike">
              <a:latin typeface="Arial"/>
            </a:endParaRPr>
          </a:p>
          <a:p>
            <a:pPr>
              <a:lnSpc>
                <a:spcPct val="115000"/>
              </a:lnSpc>
              <a:spcAft>
                <a:spcPts val="601"/>
              </a:spcAft>
              <a:tabLst>
                <a:tab algn="l" pos="0"/>
              </a:tabLst>
            </a:pPr>
            <a:r>
              <a:rPr b="0" i="1" lang="en-GB" sz="1800" spc="-1" strike="noStrike">
                <a:latin typeface="Calibri"/>
                <a:ea typeface="Calibri"/>
              </a:rPr>
              <a:t>Étape 4 : </a:t>
            </a:r>
            <a:r>
              <a:rPr b="0" lang="en-GB" sz="1800" spc="-1" strike="noStrike">
                <a:latin typeface="Calibri"/>
                <a:ea typeface="Calibri"/>
              </a:rPr>
              <a:t>répéter le pliage et le passage jusqu'à ce que chaque personne du groupe ait écrit une phrase</a:t>
            </a:r>
            <a:endParaRPr b="0" lang="fr-FR" sz="1800" spc="-1" strike="noStrike">
              <a:latin typeface="Arial"/>
            </a:endParaRPr>
          </a:p>
          <a:p>
            <a:pPr>
              <a:lnSpc>
                <a:spcPct val="115000"/>
              </a:lnSpc>
              <a:spcAft>
                <a:spcPts val="601"/>
              </a:spcAft>
              <a:tabLst>
                <a:tab algn="l" pos="0"/>
              </a:tabLst>
            </a:pPr>
            <a:endParaRPr b="0" lang="fr-FR" sz="1800" spc="-1" strike="noStrike">
              <a:latin typeface="Arial"/>
            </a:endParaRPr>
          </a:p>
          <a:p>
            <a:pPr algn="just">
              <a:lnSpc>
                <a:spcPct val="115000"/>
              </a:lnSpc>
              <a:spcAft>
                <a:spcPts val="601"/>
              </a:spcAft>
              <a:tabLst>
                <a:tab algn="l" pos="0"/>
              </a:tabLst>
            </a:pPr>
            <a:r>
              <a:rPr b="0" lang="en-GB" sz="1800" spc="-1" strike="noStrike">
                <a:latin typeface="Calibri"/>
                <a:ea typeface="Calibri"/>
              </a:rPr>
              <a:t>|||UNTRANSLATED_CONTENT_START|||</a:t>
            </a:r>
            <a:r>
              <a:rPr b="0" i="1" lang="en-GB" sz="1800" spc="-1" strike="noStrike">
                <a:latin typeface="Calibri"/>
                <a:ea typeface="Calibri"/>
              </a:rPr>
              <a:t>Step 5:</a:t>
            </a:r>
            <a:r>
              <a:rPr b="0" lang="en-GB" sz="1800" spc="-1" strike="noStrike">
                <a:latin typeface="Calibri"/>
                <a:ea typeface="Calibri"/>
              </a:rPr>
              <a:t> 1</a:t>
            </a:r>
            <a:r>
              <a:rPr b="0" lang="en-GB" sz="1800" spc="-1" strike="noStrike" baseline="30000">
                <a:latin typeface="Calibri"/>
                <a:ea typeface="Calibri"/>
              </a:rPr>
              <a:t>st</a:t>
            </a:r>
            <a:r>
              <a:rPr b="0" lang="en-GB" sz="1800" spc="-1" strike="noStrike">
                <a:latin typeface="Calibri"/>
                <a:ea typeface="Calibri"/>
              </a:rPr>
              <a:t> person unfolds the paper and reads all definitions aloud. |||UNTRANSLATED_CONTENT_END|||Discuter de ce qui vous frappe</a:t>
            </a:r>
            <a:endParaRPr b="0" lang="fr-FR" sz="1800" spc="-1" strike="noStrike">
              <a:latin typeface="Arial"/>
            </a:endParaRPr>
          </a:p>
          <a:p>
            <a:pPr algn="just">
              <a:lnSpc>
                <a:spcPct val="115000"/>
              </a:lnSpc>
              <a:spcAft>
                <a:spcPts val="601"/>
              </a:spcAft>
              <a:tabLst>
                <a:tab algn="l" pos="0"/>
              </a:tabLst>
            </a:pPr>
            <a:endParaRPr b="0" lang="fr-FR" sz="1800" spc="-1" strike="noStrike">
              <a:latin typeface="Arial"/>
            </a:endParaRPr>
          </a:p>
          <a:p>
            <a:pPr algn="just">
              <a:lnSpc>
                <a:spcPct val="115000"/>
              </a:lnSpc>
              <a:spcAft>
                <a:spcPts val="601"/>
              </a:spcAft>
              <a:tabLst>
                <a:tab algn="l" pos="0"/>
              </a:tabLst>
            </a:pPr>
            <a:r>
              <a:rPr b="0" i="1" lang="en-GB" sz="1800" spc="-1" strike="noStrike">
                <a:latin typeface="Calibri"/>
                <a:ea typeface="Calibri"/>
              </a:rPr>
              <a:t>Étape 6</a:t>
            </a:r>
            <a:r>
              <a:rPr b="0" lang="en-GB" sz="1800" spc="-1" strike="noStrike">
                <a:latin typeface="Calibri"/>
                <a:ea typeface="Calibri"/>
              </a:rPr>
              <a:t>: rapporter la conclusion du groupe au groupe central</a:t>
            </a:r>
            <a:endParaRPr b="0" lang="fr-FR" sz="1800" spc="-1" strike="noStrike">
              <a:latin typeface="Arial"/>
            </a:endParaRPr>
          </a:p>
          <a:p>
            <a:pPr algn="just">
              <a:lnSpc>
                <a:spcPct val="115000"/>
              </a:lnSpc>
              <a:spcAft>
                <a:spcPts val="601"/>
              </a:spcAft>
              <a:tabLst>
                <a:tab algn="l" pos="0"/>
              </a:tabLst>
            </a:pPr>
            <a:endParaRPr b="0" lang="fr-FR" sz="1800" spc="-1" strike="noStrike">
              <a:latin typeface="Arial"/>
            </a:endParaRPr>
          </a:p>
          <a:p>
            <a:pPr algn="just">
              <a:lnSpc>
                <a:spcPct val="115000"/>
              </a:lnSpc>
              <a:spcAft>
                <a:spcPts val="601"/>
              </a:spcAft>
              <a:tabLst>
                <a:tab algn="l" pos="0"/>
              </a:tabLst>
            </a:pPr>
            <a:r>
              <a:rPr b="0" lang="en-GB" sz="1800" spc="-1" strike="noStrike">
                <a:latin typeface="Calibri"/>
                <a:ea typeface="Calibri"/>
              </a:rPr>
              <a:t>@formateur</a:t>
            </a:r>
            <a:endParaRPr b="0" lang="fr-FR" sz="1800" spc="-1" strike="noStrike">
              <a:latin typeface="Arial"/>
            </a:endParaRPr>
          </a:p>
          <a:p>
            <a:pPr>
              <a:lnSpc>
                <a:spcPct val="115000"/>
              </a:lnSpc>
              <a:spcAft>
                <a:spcPts val="601"/>
              </a:spcAft>
              <a:tabLst>
                <a:tab algn="l" pos="0"/>
              </a:tabLst>
            </a:pPr>
            <a:r>
              <a:rPr b="0" lang="en-GB" sz="1800" spc="-1" strike="noStrike">
                <a:latin typeface="Calibri"/>
                <a:ea typeface="Calibri"/>
              </a:rPr>
              <a:t>À la fin, expliquer l'importance d'avoir des points de vue différents lorsqu'on aborde un problème. </a:t>
            </a:r>
            <a:endParaRPr b="0" lang="fr-FR" sz="1800" spc="-1" strike="noStrike">
              <a:latin typeface="Arial"/>
            </a:endParaRPr>
          </a:p>
          <a:p>
            <a:pPr>
              <a:lnSpc>
                <a:spcPct val="115000"/>
              </a:lnSpc>
              <a:spcAft>
                <a:spcPts val="601"/>
              </a:spcAft>
              <a:tabLst>
                <a:tab algn="l" pos="0"/>
              </a:tabLst>
            </a:pPr>
            <a:r>
              <a:rPr b="0" lang="en-GB" sz="1800" spc="-1" strike="noStrike">
                <a:latin typeface="Calibri"/>
                <a:ea typeface="Calibri"/>
              </a:rPr>
              <a:t>Demander comment cela peut aider à travailler avec les jeunes, en engageant tous les participants à commenter et à discuter. </a:t>
            </a:r>
            <a:endParaRPr b="0" lang="fr-FR" sz="1800" spc="-1" strike="noStrike">
              <a:latin typeface="Arial"/>
            </a:endParaRPr>
          </a:p>
          <a:p>
            <a:pPr algn="just">
              <a:lnSpc>
                <a:spcPct val="115000"/>
              </a:lnSpc>
              <a:spcAft>
                <a:spcPts val="601"/>
              </a:spcAft>
              <a:tabLst>
                <a:tab algn="l" pos="0"/>
              </a:tabLst>
            </a:pPr>
            <a:r>
              <a:rPr b="0" lang="en-GB" sz="1800" spc="-1" strike="noStrike">
                <a:latin typeface="Calibri"/>
                <a:ea typeface="Calibri"/>
              </a:rPr>
              <a:t>|||UNTRANSLATED_CONTENT_START|||It is important to note that analysing a problem from different perspectives is helpful in finding the best way to solve it and reducing uncertainty. |||UNTRANSLATED_CONTENT_END|||</a:t>
            </a:r>
            <a:endParaRPr b="0" lang="fr-FR" sz="1800" spc="-1" strike="noStrike">
              <a:latin typeface="Arial"/>
            </a:endParaRPr>
          </a:p>
          <a:p>
            <a:pPr algn="just">
              <a:lnSpc>
                <a:spcPct val="115000"/>
              </a:lnSpc>
              <a:spcAft>
                <a:spcPts val="601"/>
              </a:spcAft>
              <a:tabLst>
                <a:tab algn="l" pos="0"/>
              </a:tabLst>
            </a:pPr>
            <a:r>
              <a:rPr b="0" lang="en-GB" sz="1800" spc="-1" strike="noStrike">
                <a:latin typeface="Calibri"/>
                <a:ea typeface="Calibri"/>
              </a:rPr>
              <a:t>De plus, en reconnaissant que les humains ont des perspectives différentes, le formateur renforce la notion de tolérance et d'acceptation de la diversité.</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15000"/>
              </a:lnSpc>
              <a:spcAft>
                <a:spcPts val="601"/>
              </a:spcAft>
              <a:tabLst>
                <a:tab algn="l" pos="0"/>
              </a:tabLst>
            </a:pPr>
            <a:endParaRPr b="0" lang="fr-FR" sz="1800" spc="-1" strike="noStrike">
              <a:latin typeface="Arial"/>
            </a:endParaRPr>
          </a:p>
          <a:p>
            <a:pPr>
              <a:lnSpc>
                <a:spcPct val="115000"/>
              </a:lnSpc>
              <a:spcAft>
                <a:spcPts val="601"/>
              </a:spcAft>
              <a:tabLst>
                <a:tab algn="l" pos="0"/>
              </a:tabLst>
            </a:pPr>
            <a:endParaRPr b="0" lang="fr-FR" sz="1800" spc="-1" strike="noStrike">
              <a:latin typeface="Arial"/>
            </a:endParaRPr>
          </a:p>
        </p:txBody>
      </p:sp>
      <p:sp>
        <p:nvSpPr>
          <p:cNvPr id="723"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E64A50F-2EE5-458D-BD35-78005BC4A9BB}" type="slidenum">
              <a:rPr b="0" lang="en-US" sz="1200" spc="-1" strike="noStrike">
                <a:latin typeface="Times New Roman"/>
              </a:rPr>
              <a:t>&lt;numéro&gt;</a:t>
            </a:fld>
            <a:endParaRPr b="0" lang="fr-FR" sz="12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4" name="PlaceHolder 1"/>
          <p:cNvSpPr>
            <a:spLocks noGrp="1"/>
          </p:cNvSpPr>
          <p:nvPr>
            <p:ph type="sldImg"/>
          </p:nvPr>
        </p:nvSpPr>
        <p:spPr>
          <a:xfrm>
            <a:off x="1143000" y="685800"/>
            <a:ext cx="4571280" cy="3428280"/>
          </a:xfrm>
          <a:prstGeom prst="rect">
            <a:avLst/>
          </a:prstGeom>
        </p:spPr>
      </p:sp>
      <p:sp>
        <p:nvSpPr>
          <p:cNvPr id="725"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1800" spc="-1" strike="noStrike">
                <a:latin typeface="Verdana"/>
              </a:rPr>
              <a:t>Instructions /feuille de texte proposé 28</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Cet exercice s'appelle </a:t>
            </a:r>
            <a:r>
              <a:rPr b="0" i="1" lang="en-GB" sz="1800" spc="-1" strike="noStrike">
                <a:latin typeface="Calibri"/>
                <a:ea typeface="Calibri"/>
              </a:rPr>
              <a:t>Essayer une phrase</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Demander aux participants : Que pensez-vous de l'idée derrière cet exercice ?</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L'objectif est de comprendre l'impact des différentes perspectives sur le même sujet</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Historique formateur :</a:t>
            </a:r>
            <a:endParaRPr b="0" lang="fr-FR" sz="1800" spc="-1" strike="noStrike">
              <a:latin typeface="Arial"/>
            </a:endParaRPr>
          </a:p>
          <a:p>
            <a:pPr marL="216000" indent="-216000">
              <a:lnSpc>
                <a:spcPct val="115000"/>
              </a:lnSpc>
              <a:spcAft>
                <a:spcPts val="601"/>
              </a:spcAft>
              <a:tabLst>
                <a:tab algn="l" pos="0"/>
              </a:tabLst>
            </a:pPr>
            <a:r>
              <a:rPr b="1" lang="en-GB" sz="1800" spc="-1" strike="noStrike">
                <a:latin typeface="Calibri"/>
                <a:ea typeface="Calibri"/>
              </a:rPr>
              <a:t>Objectif</a:t>
            </a:r>
            <a:endParaRPr b="0" lang="fr-FR" sz="1800" spc="-1" strike="noStrike">
              <a:latin typeface="Arial"/>
            </a:endParaRPr>
          </a:p>
          <a:p>
            <a:pPr marL="216000" indent="-216000">
              <a:lnSpc>
                <a:spcPct val="100000"/>
              </a:lnSpc>
              <a:tabLst>
                <a:tab algn="l" pos="0"/>
              </a:tabLst>
            </a:pPr>
            <a:r>
              <a:rPr b="0" lang="en-GB" sz="1800" spc="-1" strike="noStrike">
                <a:latin typeface="Calibri"/>
                <a:ea typeface="Calibri"/>
              </a:rPr>
              <a:t>« L'une des nombreuses façons dont notre esprit tente de faciliter la vie est de résoudre la première impression du problème qu'on envisage. Comme nos premières impressions sur les gens, notre point de vue initial sur les problèmes et les situations est susceptible d'être étroit et superficiel. Nous ne voyons pas plus que nous n'avons été conditionnés à voir — et les notions stéréotypées bloquent une vision claire et encombrent l'imagination. Cela se produit sans aucune alarme, de sorte que nous ne nous rendons jamais compte que cela se produit ».</a:t>
            </a:r>
            <a:r>
              <a:rPr b="0" lang="en-GB" sz="2800" spc="-1" strike="noStrike">
                <a:latin typeface="Calibri"/>
                <a:ea typeface="Calibri"/>
              </a:rPr>
              <a:t> Cet exercice montre qu'il existe de nombreuses perspectives sur le même sujet</a:t>
            </a:r>
            <a:endParaRPr b="0" lang="fr-FR" sz="2800" spc="-1" strike="noStrike">
              <a:latin typeface="Arial"/>
            </a:endParaRPr>
          </a:p>
        </p:txBody>
      </p:sp>
      <p:sp>
        <p:nvSpPr>
          <p:cNvPr id="726"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0F7BFE4-0C11-4BC4-BF15-3BD2201008C0}" type="slidenum">
              <a:rPr b="0" lang="en-US" sz="1200" spc="-1" strike="noStrike">
                <a:latin typeface="Times New Roman"/>
              </a:rPr>
              <a:t>&lt;numéro&gt;</a:t>
            </a:fld>
            <a:endParaRPr b="0" lang="fr-FR"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PlaceHolder 1"/>
          <p:cNvSpPr>
            <a:spLocks noGrp="1"/>
          </p:cNvSpPr>
          <p:nvPr>
            <p:ph type="sldImg"/>
          </p:nvPr>
        </p:nvSpPr>
        <p:spPr>
          <a:xfrm>
            <a:off x="1143000" y="685800"/>
            <a:ext cx="4571280" cy="3428280"/>
          </a:xfrm>
          <a:prstGeom prst="rect">
            <a:avLst/>
          </a:prstGeom>
        </p:spPr>
      </p:sp>
      <p:sp>
        <p:nvSpPr>
          <p:cNvPr id="647"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a:t>
            </a:r>
            <a:r>
              <a:rPr b="1" lang="fr-CA" sz="2000" spc="-1" strike="noStrike">
                <a:latin typeface="Verdana"/>
                <a:ea typeface="Calibri"/>
              </a:rPr>
              <a:t>2</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Pour atteindre ces objectifs, nous avons choisi la configuration suivante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Jour 1</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Introduction – le contexte de cette formation</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Radicalisation – le sujet principal est la radicalisation, conférence sur le processus de radicalisation</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Explication sur la façon dont le coaching et la parentalité peuvent augmenter ou diminuer les risques de radicalisation </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Exercices – faire l'expérience d'un ou de plusieurs exercices pour améliorer les compétences de coaching et de parentalité</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Pensée critique – explication sur la façon dont le manque de pensée critique peut augmenter les chances de radicalisation </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Exercices : faire l'expérience d'un ou plusieurs des exercices pour améliorer la pensée critique</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Commentaires – vos commentaires sur les exercices d'aujourd' hui. Très important, pour améliorer l'efficacité de la formation</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US" sz="2000" spc="-1" strike="noStrike">
                <a:latin typeface="Verdana"/>
                <a:ea typeface="Calibri"/>
              </a:rPr>
              <a:t>session 2</a:t>
            </a:r>
            <a:endParaRPr b="0" lang="fr-FR" sz="2000" spc="-1" strike="noStrike">
              <a:latin typeface="Arial"/>
            </a:endParaRPr>
          </a:p>
          <a:p>
            <a:pPr marL="216000" indent="-216000">
              <a:lnSpc>
                <a:spcPct val="100000"/>
              </a:lnSpc>
              <a:tabLst>
                <a:tab algn="l" pos="0"/>
              </a:tabLst>
            </a:pPr>
            <a:r>
              <a:rPr b="0" lang="en-US" sz="2000" spc="-1" strike="noStrike">
                <a:latin typeface="Verdana"/>
                <a:ea typeface="Calibri"/>
              </a:rPr>
              <a:t>Colère – explication de la façon dont la colère peut alimenter la radicalisation + exercices</a:t>
            </a:r>
            <a:endParaRPr b="0" lang="fr-FR" sz="2000" spc="-1" strike="noStrike">
              <a:latin typeface="Arial"/>
            </a:endParaRPr>
          </a:p>
          <a:p>
            <a:pPr marL="216000" indent="-216000">
              <a:lnSpc>
                <a:spcPct val="100000"/>
              </a:lnSpc>
              <a:tabLst>
                <a:tab algn="l" pos="0"/>
              </a:tabLst>
            </a:pPr>
            <a:r>
              <a:rPr b="0" lang="en-US" sz="2000" spc="-1" strike="noStrike">
                <a:latin typeface="Verdana"/>
                <a:ea typeface="Calibri"/>
              </a:rPr>
              <a:t>Discours– explication sur la façon dont les discours peuvent augmenter les chances de radicalisation + exercices</a:t>
            </a:r>
            <a:endParaRPr b="0" lang="fr-FR" sz="2000" spc="-1" strike="noStrike">
              <a:latin typeface="Arial"/>
            </a:endParaRPr>
          </a:p>
          <a:p>
            <a:pPr marL="216000" indent="-216000">
              <a:lnSpc>
                <a:spcPct val="100000"/>
              </a:lnSpc>
              <a:tabLst>
                <a:tab algn="l" pos="0"/>
              </a:tabLst>
            </a:pPr>
            <a:r>
              <a:rPr b="0" lang="en-US" sz="2000" spc="-1" strike="noStrike">
                <a:solidFill>
                  <a:srgbClr val="7030a0"/>
                </a:solidFill>
                <a:latin typeface="Verdana"/>
                <a:ea typeface="Calibri"/>
              </a:rPr>
              <a:t>Débat et simulation – explication sur la façon dont les stratégies de débat et de simulation peuvent aider à lutter contre la radicalisation + exercices</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US" sz="2000" spc="-1" strike="noStrike">
                <a:solidFill>
                  <a:srgbClr val="7030a0"/>
                </a:solidFill>
                <a:latin typeface="Verdana"/>
                <a:ea typeface="Calibri"/>
              </a:rPr>
              <a:t>session 3 </a:t>
            </a:r>
            <a:endParaRPr b="0" lang="fr-FR" sz="2000" spc="-1" strike="noStrike">
              <a:latin typeface="Arial"/>
            </a:endParaRPr>
          </a:p>
          <a:p>
            <a:pPr marL="216000" indent="-216000">
              <a:lnSpc>
                <a:spcPct val="100000"/>
              </a:lnSpc>
              <a:tabLst>
                <a:tab algn="l" pos="0"/>
              </a:tabLst>
            </a:pPr>
            <a:r>
              <a:rPr b="0" lang="en-US" sz="2000" spc="-1" strike="noStrike">
                <a:solidFill>
                  <a:srgbClr val="7030a0"/>
                </a:solidFill>
                <a:latin typeface="Verdana"/>
                <a:ea typeface="Calibri"/>
              </a:rPr>
              <a:t>Gestion des conflits – expliquer comment l'incapacité à gérer des situations conflictuelles peut stimuler la radicalisation + exercices</a:t>
            </a:r>
            <a:endParaRPr b="0" lang="fr-FR" sz="2000" spc="-1" strike="noStrike">
              <a:latin typeface="Arial"/>
            </a:endParaRPr>
          </a:p>
          <a:p>
            <a:pPr marL="216000" indent="-216000">
              <a:lnSpc>
                <a:spcPct val="100000"/>
              </a:lnSpc>
              <a:tabLst>
                <a:tab algn="l" pos="0"/>
              </a:tabLst>
            </a:pPr>
            <a:r>
              <a:rPr b="0" lang="en-US" sz="2000" spc="-1" strike="noStrike">
                <a:solidFill>
                  <a:srgbClr val="7030a0"/>
                </a:solidFill>
                <a:latin typeface="Verdana"/>
                <a:ea typeface="Calibri"/>
              </a:rPr>
              <a:t>Réponse de l'État – expliquer comment la manière dont le gouvernement réagit aux situations peut accroître ou réduire la radicalisation + exercices</a:t>
            </a:r>
            <a:endParaRPr b="0" lang="fr-FR" sz="2000" spc="-1" strike="noStrike">
              <a:latin typeface="Arial"/>
            </a:endParaRPr>
          </a:p>
          <a:p>
            <a:pPr marL="216000" indent="-216000">
              <a:lnSpc>
                <a:spcPct val="100000"/>
              </a:lnSpc>
              <a:tabLst>
                <a:tab algn="l" pos="0"/>
              </a:tabLst>
            </a:pPr>
            <a:r>
              <a:rPr b="0" lang="en-US" sz="2000" spc="-1" strike="noStrike">
                <a:solidFill>
                  <a:srgbClr val="7030a0"/>
                </a:solidFill>
                <a:latin typeface="Verdana"/>
                <a:ea typeface="Calibri"/>
              </a:rPr>
              <a:t>Bonnes pratiques pour prévenir la radicalisation</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endParaRPr b="0" lang="fr-FR" sz="2000" spc="-1" strike="noStrike">
              <a:latin typeface="Arial"/>
            </a:endParaRPr>
          </a:p>
        </p:txBody>
      </p:sp>
      <p:sp>
        <p:nvSpPr>
          <p:cNvPr id="648"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2E365681-4106-41D7-B431-7ECE42AE8058}" type="slidenum">
              <a:rPr b="0" lang="en-US" sz="1200" spc="-1" strike="noStrike">
                <a:latin typeface="Times New Roman"/>
              </a:rPr>
              <a:t>&lt;numéro&gt;</a:t>
            </a:fld>
            <a:endParaRPr b="0" lang="fr-FR" sz="12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PlaceHolder 1"/>
          <p:cNvSpPr>
            <a:spLocks noGrp="1"/>
          </p:cNvSpPr>
          <p:nvPr>
            <p:ph type="sldImg"/>
          </p:nvPr>
        </p:nvSpPr>
        <p:spPr>
          <a:xfrm>
            <a:off x="1143000" y="685800"/>
            <a:ext cx="4571280" cy="3428280"/>
          </a:xfrm>
          <a:prstGeom prst="rect">
            <a:avLst/>
          </a:prstGeom>
        </p:spPr>
      </p:sp>
      <p:sp>
        <p:nvSpPr>
          <p:cNvPr id="728"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1800" spc="-1" strike="noStrike">
                <a:latin typeface="Verdana"/>
              </a:rPr>
              <a:t>Instructions /feuille de texte proposé 29</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Ceci est un autre exemple d'un exercice de l'atelier Pensée critique. Veuiller prendre votre ordinateur portable (ou tablette/smartphone). Ma suggestion est de faire d'abord l'expérience du déroulement de l'exercice, puis de discuter des objectifs</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1" lang="en-GB" sz="1800" spc="-1" strike="noStrike">
                <a:latin typeface="Calibri"/>
                <a:ea typeface="Calibri"/>
              </a:rPr>
              <a:t>@Formateur</a:t>
            </a: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L'image à droite de cette diapositive peut être difficile à lire. Un polycopié face à face pourrait être une solution.</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Cet exercice prend environ 45 minutes.</a:t>
            </a:r>
            <a:endParaRPr b="0" lang="fr-FR" sz="1800" spc="-1" strike="noStrike">
              <a:latin typeface="Arial"/>
            </a:endParaRPr>
          </a:p>
          <a:p>
            <a:pPr marL="216000" indent="-216000" algn="just">
              <a:lnSpc>
                <a:spcPct val="115000"/>
              </a:lnSpc>
              <a:spcAft>
                <a:spcPts val="601"/>
              </a:spcAft>
              <a:tabLst>
                <a:tab algn="l" pos="0"/>
              </a:tabLst>
            </a:pPr>
            <a:endParaRPr b="0" lang="fr-FR" sz="1800" spc="-1" strike="noStrike">
              <a:latin typeface="Arial"/>
            </a:endParaRPr>
          </a:p>
          <a:p>
            <a:pPr marL="216000" indent="-216000" algn="just">
              <a:lnSpc>
                <a:spcPct val="115000"/>
              </a:lnSpc>
              <a:spcAft>
                <a:spcPts val="601"/>
              </a:spcAft>
              <a:tabLst>
                <a:tab algn="l" pos="0"/>
              </a:tabLst>
            </a:pPr>
            <a:r>
              <a:rPr b="0" i="1" lang="en-GB" sz="1800" spc="-1" strike="noStrike">
                <a:latin typeface="Calibri"/>
                <a:ea typeface="Calibri"/>
              </a:rPr>
              <a:t>Étape 1 : </a:t>
            </a:r>
            <a:r>
              <a:rPr b="0" lang="en-GB" sz="1800" spc="-1" strike="noStrike">
                <a:latin typeface="Calibri"/>
                <a:ea typeface="Calibri"/>
              </a:rPr>
              <a:t> Le formateur divise le groupe en </a:t>
            </a:r>
            <a:r>
              <a:rPr b="0" lang="fr-CA" sz="1800" spc="-1" strike="noStrike">
                <a:latin typeface="Calibri"/>
                <a:ea typeface="Calibri"/>
              </a:rPr>
              <a:t>binômes. </a:t>
            </a:r>
            <a:r>
              <a:rPr b="0" i="1" lang="fr-CA" sz="1800" spc="-1" strike="noStrike">
                <a:latin typeface="Calibri"/>
                <a:ea typeface="Calibri"/>
              </a:rPr>
              <a:t>[des </a:t>
            </a:r>
            <a:r>
              <a:rPr b="0" i="1" lang="en-US" sz="1800" spc="-1" strike="noStrike">
                <a:latin typeface="Calibri"/>
                <a:ea typeface="Calibri"/>
              </a:rPr>
              <a:t>sessions en petits groupes en ligne peuvent être organisées sur certaines plateformes</a:t>
            </a:r>
            <a:r>
              <a:rPr b="0" lang="en-US" sz="1800" spc="-1" strike="noStrike">
                <a:latin typeface="Calibri"/>
                <a:ea typeface="Calibri"/>
              </a:rPr>
              <a:t>]</a:t>
            </a:r>
            <a:endParaRPr b="0" lang="fr-FR" sz="1800" spc="-1" strike="noStrike">
              <a:latin typeface="Arial"/>
            </a:endParaRPr>
          </a:p>
          <a:p>
            <a:pPr marL="216000" indent="-216000" algn="just">
              <a:lnSpc>
                <a:spcPct val="115000"/>
              </a:lnSpc>
              <a:spcAft>
                <a:spcPts val="601"/>
              </a:spcAft>
              <a:tabLst>
                <a:tab algn="l" pos="0"/>
              </a:tabLst>
            </a:pPr>
            <a:r>
              <a:rPr b="0" i="1" lang="en-US" sz="1800" spc="-1" strike="noStrike">
                <a:latin typeface="Calibri"/>
                <a:ea typeface="Calibri"/>
              </a:rPr>
              <a:t>Étape 2:</a:t>
            </a:r>
            <a:r>
              <a:rPr b="0" lang="en-US" sz="1800" spc="-1" strike="noStrike">
                <a:latin typeface="Calibri"/>
                <a:ea typeface="Calibri"/>
              </a:rPr>
              <a:t>Ensuite, leur demander de choisir un article lié à un événement ou à un développement récent dans leur langue locale (par exemple, l'immigration, le réchauffement climatique ou le développement de technologies comme l'internet des objets, l'intelligence artificielle) et de le présenter au public. (Ou choisir de </a:t>
            </a:r>
            <a:r>
              <a:rPr b="0" i="1" lang="en-US" sz="1800" spc="-1" strike="noStrike">
                <a:latin typeface="Calibri"/>
                <a:ea typeface="Calibri"/>
              </a:rPr>
              <a:t>fournir des</a:t>
            </a:r>
            <a:r>
              <a:rPr b="0" lang="en-US" sz="1800" spc="-1" strike="noStrike">
                <a:latin typeface="Calibri"/>
                <a:ea typeface="Calibri"/>
              </a:rPr>
              <a:t> articles)</a:t>
            </a:r>
            <a:endParaRPr b="0" lang="fr-FR" sz="1800" spc="-1" strike="noStrike">
              <a:latin typeface="Arial"/>
            </a:endParaRPr>
          </a:p>
          <a:p>
            <a:pPr marL="216000" indent="-216000" algn="just">
              <a:lnSpc>
                <a:spcPct val="115000"/>
              </a:lnSpc>
              <a:spcAft>
                <a:spcPts val="601"/>
              </a:spcAft>
              <a:tabLst>
                <a:tab algn="l" pos="0"/>
              </a:tabLst>
            </a:pPr>
            <a:r>
              <a:rPr b="0" lang="en-US" sz="1800" spc="-1" strike="noStrike">
                <a:latin typeface="Calibri"/>
                <a:ea typeface="Calibri"/>
              </a:rPr>
              <a:t>Étape 3 : le formateur demande à chaque équipe de fournir des réponses aux 6 questions dans l'ordre présenté dans l'infographie ci-dessous. Distribuer des polycopiés</a:t>
            </a:r>
            <a:endParaRPr b="0" lang="fr-FR" sz="1800" spc="-1" strike="noStrike">
              <a:latin typeface="Arial"/>
            </a:endParaRPr>
          </a:p>
          <a:p>
            <a:pPr marL="216000" indent="-216000">
              <a:lnSpc>
                <a:spcPct val="115000"/>
              </a:lnSpc>
              <a:spcAft>
                <a:spcPts val="601"/>
              </a:spcAft>
              <a:tabLst>
                <a:tab algn="l" pos="0"/>
              </a:tabLst>
            </a:pPr>
            <a:r>
              <a:rPr b="0" lang="en-US" sz="1800" spc="-1" strike="noStrike">
                <a:latin typeface="Calibri"/>
                <a:ea typeface="Calibri"/>
              </a:rPr>
              <a:t>En fin de compte, l'entraîneur demande à chaque groupe de décider si l'article peut être digne de confiance ou non, sur la base des réponses fournies aux questions directrices, en soulignant l'importance des questions pour le processus de pensée critique.</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p:txBody>
      </p:sp>
      <p:sp>
        <p:nvSpPr>
          <p:cNvPr id="729"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2E9C471C-C6EA-4FC2-B029-2B1B42AAE816}" type="slidenum">
              <a:rPr b="0" lang="en-US" sz="1200" spc="-1" strike="noStrike">
                <a:latin typeface="Times New Roman"/>
              </a:rPr>
              <a:t>&lt;numéro&gt;</a:t>
            </a:fld>
            <a:endParaRPr b="0" lang="fr-FR"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0" name="PlaceHolder 1"/>
          <p:cNvSpPr>
            <a:spLocks noGrp="1"/>
          </p:cNvSpPr>
          <p:nvPr>
            <p:ph type="sldImg"/>
          </p:nvPr>
        </p:nvSpPr>
        <p:spPr>
          <a:xfrm>
            <a:off x="1143000" y="685800"/>
            <a:ext cx="4571280" cy="3428280"/>
          </a:xfrm>
          <a:prstGeom prst="rect">
            <a:avLst/>
          </a:prstGeom>
        </p:spPr>
      </p:sp>
      <p:sp>
        <p:nvSpPr>
          <p:cNvPr id="731"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Aft>
                <a:spcPts val="601"/>
              </a:spcAft>
              <a:tabLst>
                <a:tab algn="l" pos="0"/>
              </a:tabLst>
            </a:pPr>
            <a:r>
              <a:rPr b="1" lang="fr-FR" sz="1800" spc="-1" strike="noStrike">
                <a:latin typeface="Verdana"/>
              </a:rPr>
              <a:t>Instructions /feuille de texte 30</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Cet exercice s'intitule </a:t>
            </a:r>
            <a:r>
              <a:rPr b="0" i="1" lang="en-GB" sz="1800" spc="-1" strike="noStrike">
                <a:latin typeface="Calibri"/>
                <a:ea typeface="Calibri"/>
              </a:rPr>
              <a:t>Les six questions</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Demander aux participants : Que pensez-vous de l'idée derrière cet exercice ?</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L'objectif est de comprendre le rôle des questions pour la pensée critique</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0" lang="en-GB" sz="1800" spc="-1" strike="noStrike">
                <a:latin typeface="Calibri"/>
                <a:ea typeface="Calibri"/>
              </a:rPr>
              <a:t>Chaque atelier est accompagné d'un guide qui décrit l'objectif, le public cible et le temps pour chaque exercice. |||UNTRANSLATED_CONTENT_START|||Also instructions are given about the execution and materials needed for the exercise.|||UNTRANSLATED_CONTENT_END|||</a:t>
            </a:r>
            <a:endParaRPr b="0" lang="fr-FR" sz="1800" spc="-1" strike="noStrike">
              <a:latin typeface="Arial"/>
            </a:endParaRPr>
          </a:p>
          <a:p>
            <a:pPr marL="216000" indent="-216000">
              <a:lnSpc>
                <a:spcPct val="115000"/>
              </a:lnSpc>
              <a:spcAft>
                <a:spcPts val="601"/>
              </a:spcAft>
              <a:tabLst>
                <a:tab algn="l" pos="0"/>
              </a:tabLst>
            </a:pPr>
            <a:endParaRPr b="0" lang="fr-FR" sz="1800" spc="-1" strike="noStrike">
              <a:latin typeface="Arial"/>
            </a:endParaRPr>
          </a:p>
          <a:p>
            <a:pPr marL="216000" indent="-216000">
              <a:lnSpc>
                <a:spcPct val="115000"/>
              </a:lnSpc>
              <a:spcAft>
                <a:spcPts val="601"/>
              </a:spcAft>
              <a:tabLst>
                <a:tab algn="l" pos="0"/>
              </a:tabLst>
            </a:pPr>
            <a:r>
              <a:rPr b="1" lang="en-GB" sz="1800" spc="-1" strike="noStrike">
                <a:solidFill>
                  <a:srgbClr val="00b0f0"/>
                </a:solidFill>
                <a:latin typeface="Calibri"/>
                <a:ea typeface="Calibri"/>
              </a:rPr>
              <a:t>Les six questions</a:t>
            </a:r>
            <a:endParaRPr b="0" lang="fr-FR" sz="1800" spc="-1" strike="noStrike">
              <a:latin typeface="Arial"/>
            </a:endParaRPr>
          </a:p>
          <a:p>
            <a:pPr marL="216000" indent="-216000">
              <a:lnSpc>
                <a:spcPct val="115000"/>
              </a:lnSpc>
              <a:spcAft>
                <a:spcPts val="601"/>
              </a:spcAft>
              <a:tabLst>
                <a:tab algn="l" pos="0"/>
              </a:tabLst>
            </a:pPr>
            <a:r>
              <a:rPr b="1" lang="en-GB" sz="1800" spc="-1" strike="noStrike">
                <a:solidFill>
                  <a:srgbClr val="00b0f0"/>
                </a:solidFill>
                <a:latin typeface="Calibri"/>
                <a:ea typeface="Calibri"/>
              </a:rPr>
              <a:t>Objectif</a:t>
            </a:r>
            <a:endParaRPr b="0" lang="fr-FR" sz="1800" spc="-1" strike="noStrike">
              <a:latin typeface="Arial"/>
            </a:endParaRPr>
          </a:p>
          <a:p>
            <a:pPr marL="216000" indent="-216000">
              <a:lnSpc>
                <a:spcPct val="100000"/>
              </a:lnSpc>
              <a:tabLst>
                <a:tab algn="l" pos="0"/>
              </a:tabLst>
            </a:pPr>
            <a:r>
              <a:rPr b="0" lang="en-GB" sz="1800" spc="-1" strike="noStrike">
                <a:solidFill>
                  <a:srgbClr val="00b0f0"/>
                </a:solidFill>
                <a:latin typeface="Calibri"/>
                <a:ea typeface="Calibri"/>
              </a:rPr>
              <a:t>Comprendre le rôle des questions dans la pensée critique</a:t>
            </a:r>
            <a:endParaRPr b="0" lang="fr-FR" sz="1800" spc="-1" strike="noStrike">
              <a:latin typeface="Arial"/>
            </a:endParaRPr>
          </a:p>
        </p:txBody>
      </p:sp>
      <p:sp>
        <p:nvSpPr>
          <p:cNvPr id="732"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F8688E0F-CFA2-4FB5-87AA-2A1602004CF9}" type="slidenum">
              <a:rPr b="0" lang="en-US" sz="1200" spc="-1" strike="noStrike">
                <a:latin typeface="Times New Roman"/>
              </a:rPr>
              <a:t>&lt;numéro&gt;</a:t>
            </a:fld>
            <a:endParaRPr b="0" lang="fr-FR"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3" name="PlaceHolder 1"/>
          <p:cNvSpPr>
            <a:spLocks noGrp="1"/>
          </p:cNvSpPr>
          <p:nvPr>
            <p:ph type="sldImg"/>
          </p:nvPr>
        </p:nvSpPr>
        <p:spPr>
          <a:xfrm>
            <a:off x="1143000" y="685800"/>
            <a:ext cx="4571280" cy="3428280"/>
          </a:xfrm>
          <a:prstGeom prst="rect">
            <a:avLst/>
          </a:prstGeom>
        </p:spPr>
      </p:sp>
      <p:sp>
        <p:nvSpPr>
          <p:cNvPr id="734"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31</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Au cours de cette première session </a:t>
            </a:r>
            <a:r>
              <a:rPr b="0" lang="fr-CA" sz="2000" spc="-1" strike="noStrike">
                <a:latin typeface="Verdana"/>
              </a:rPr>
              <a:t>de la FdF, nous avons abordé le concept de radicalisation, ses manifestations et ses causes possibles. Nous avons ensuite présenté les deux premiers ateliers du projet ARMOUR, sur le coaching et la parentalité et sur la pensée critique.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Distribuer </a:t>
            </a:r>
            <a:r>
              <a:rPr b="0" i="1" lang="en-GB" sz="2000" spc="-1" strike="noStrike">
                <a:latin typeface="Verdana"/>
              </a:rPr>
              <a:t>[ou si en ligne : email] </a:t>
            </a:r>
            <a:r>
              <a:rPr b="0" lang="en-GB" sz="2000" spc="-1" strike="noStrike">
                <a:latin typeface="Verdana"/>
              </a:rPr>
              <a:t>l'enquête T2 jour 1. </a:t>
            </a:r>
            <a:endParaRPr b="0" lang="fr-FR" sz="2000" spc="-1" strike="noStrike">
              <a:latin typeface="Arial"/>
            </a:endParaRPr>
          </a:p>
          <a:p>
            <a:pPr marL="216000" indent="-216000">
              <a:lnSpc>
                <a:spcPct val="100000"/>
              </a:lnSpc>
              <a:tabLst>
                <a:tab algn="l" pos="0"/>
              </a:tabLst>
            </a:pPr>
            <a:r>
              <a:rPr b="0" lang="en-GB" sz="2000" spc="-1" strike="noStrike">
                <a:latin typeface="Verdana"/>
              </a:rPr>
              <a:t>Expliquer que les participants peuvent utiliser le numéro de l'exercice comme indiqué pour ajouter des commentaires sur un exercice spécifique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Est-ce qu'ils vous ont aidé à vous familiariser avec les concepts ?</a:t>
            </a:r>
            <a:endParaRPr b="0" lang="fr-FR" sz="2000" spc="-1" strike="noStrike">
              <a:latin typeface="Arial"/>
            </a:endParaRPr>
          </a:p>
          <a:p>
            <a:pPr marL="216000" indent="-216000">
              <a:lnSpc>
                <a:spcPct val="100000"/>
              </a:lnSpc>
              <a:tabLst>
                <a:tab algn="l" pos="0"/>
              </a:tabLst>
            </a:pPr>
            <a:r>
              <a:rPr b="0" lang="en-GB" sz="2000" spc="-1" strike="noStrike">
                <a:latin typeface="Verdana"/>
              </a:rPr>
              <a:t>Sont-ils pratiques pour les utiliser avec les jeunes ?</a:t>
            </a:r>
            <a:endParaRPr b="0" lang="fr-FR" sz="2000" spc="-1" strike="noStrike">
              <a:latin typeface="Arial"/>
            </a:endParaRPr>
          </a:p>
          <a:p>
            <a:pPr marL="216000" indent="-216000">
              <a:lnSpc>
                <a:spcPct val="100000"/>
              </a:lnSpc>
              <a:tabLst>
                <a:tab algn="l" pos="0"/>
              </a:tabLst>
            </a:pPr>
            <a:r>
              <a:rPr b="0" lang="en-GB" sz="2000" spc="-1" strike="noStrike">
                <a:latin typeface="Verdana"/>
              </a:rPr>
              <a:t>Lesquels pouvez-vous utiliser dans votre travail (ou en vie privée)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La prochaine fois, nous considérerons la colère et les discours comme des facteurs contribuant à la radicalisation</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endParaRPr b="0" lang="fr-FR" sz="2000" spc="-1" strike="noStrike">
              <a:latin typeface="Arial"/>
            </a:endParaRPr>
          </a:p>
        </p:txBody>
      </p:sp>
      <p:sp>
        <p:nvSpPr>
          <p:cNvPr id="735" name="Tijdelijke aanduiding voor dianumm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44744F5-2009-48EC-BA11-E8F3B49E6B5E}" type="slidenum">
              <a:rPr b="0" lang="en-US" sz="1200" spc="-1" strike="noStrike">
                <a:latin typeface="Times New Roman"/>
              </a:rPr>
              <a:t>&lt;numéro&gt;</a:t>
            </a:fld>
            <a:endParaRPr b="0" lang="fr-FR" sz="12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6" name="PlaceHolder 1"/>
          <p:cNvSpPr>
            <a:spLocks noGrp="1"/>
          </p:cNvSpPr>
          <p:nvPr>
            <p:ph type="sldImg"/>
          </p:nvPr>
        </p:nvSpPr>
        <p:spPr>
          <a:xfrm>
            <a:off x="1143000" y="685800"/>
            <a:ext cx="4571280" cy="3428280"/>
          </a:xfrm>
          <a:prstGeom prst="rect">
            <a:avLst/>
          </a:prstGeom>
        </p:spPr>
      </p:sp>
      <p:sp>
        <p:nvSpPr>
          <p:cNvPr id="737"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Instructions/feuille de texte 32</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Pour le lendemain, j'aimerais que vous réfléchissiez à ce dont vous avez besoin dans votre contexte de travail</a:t>
            </a:r>
            <a:endParaRPr b="0" lang="fr-FR" sz="2000" spc="-1" strike="noStrike">
              <a:latin typeface="Arial"/>
            </a:endParaRPr>
          </a:p>
        </p:txBody>
      </p:sp>
      <p:sp>
        <p:nvSpPr>
          <p:cNvPr id="738"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979F9425-1690-4445-8E09-5AE0E5DA1CE2}" type="slidenum">
              <a:rPr b="0" lang="en-US" sz="1200" spc="-1" strike="noStrike">
                <a:latin typeface="Times New Roman"/>
              </a:rPr>
              <a:t>&lt;numéro&gt;</a:t>
            </a:fld>
            <a:endParaRPr b="0" lang="fr-FR"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PlaceHolder 1"/>
          <p:cNvSpPr>
            <a:spLocks noGrp="1"/>
          </p:cNvSpPr>
          <p:nvPr>
            <p:ph type="sldImg"/>
          </p:nvPr>
        </p:nvSpPr>
        <p:spPr>
          <a:xfrm>
            <a:off x="1143000" y="685800"/>
            <a:ext cx="4571280" cy="3428280"/>
          </a:xfrm>
          <a:prstGeom prst="rect">
            <a:avLst/>
          </a:prstGeom>
        </p:spPr>
      </p:sp>
      <p:sp>
        <p:nvSpPr>
          <p:cNvPr id="740"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 /feuille de texte 33</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rPr>
              <a:t>@Formateur : Faire un tour et recueillir les points saillants</a:t>
            </a:r>
            <a:endParaRPr b="0" lang="fr-FR" sz="2000" spc="-1" strike="noStrike">
              <a:latin typeface="Arial"/>
            </a:endParaRPr>
          </a:p>
          <a:p>
            <a:pPr marL="216000" indent="-216000">
              <a:lnSpc>
                <a:spcPct val="100000"/>
              </a:lnSpc>
              <a:tabLst>
                <a:tab algn="l" pos="0"/>
              </a:tabLst>
            </a:pPr>
            <a:r>
              <a:rPr b="0" lang="en-GB" sz="2000" spc="-1" strike="noStrike">
                <a:latin typeface="Verdana"/>
              </a:rPr>
              <a:t>La logique derrière cela est de finir en étant positif et de renforcer ces sujets particuliers</a:t>
            </a:r>
            <a:endParaRPr b="0" lang="fr-FR" sz="2000" spc="-1" strike="noStrike">
              <a:latin typeface="Arial"/>
            </a:endParaRPr>
          </a:p>
        </p:txBody>
      </p:sp>
      <p:sp>
        <p:nvSpPr>
          <p:cNvPr id="741" name="Slide Number Placeholder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380D132B-9003-4B07-97D1-F5EE6748222F}" type="slidenum">
              <a:rPr b="0" lang="en-US" sz="1200" spc="-1" strike="noStrike">
                <a:solidFill>
                  <a:srgbClr val="000000"/>
                </a:solidFill>
                <a:latin typeface="+mn-lt"/>
                <a:ea typeface="+mn-ea"/>
              </a:rPr>
              <a:t>&lt;numéro&gt;</a:t>
            </a:fld>
            <a:endParaRPr b="0" lang="fr-FR"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PlaceHolder 1"/>
          <p:cNvSpPr>
            <a:spLocks noGrp="1"/>
          </p:cNvSpPr>
          <p:nvPr>
            <p:ph type="sldImg"/>
          </p:nvPr>
        </p:nvSpPr>
        <p:spPr>
          <a:xfrm>
            <a:off x="1143000" y="685800"/>
            <a:ext cx="4571280" cy="3428280"/>
          </a:xfrm>
          <a:prstGeom prst="rect">
            <a:avLst/>
          </a:prstGeom>
        </p:spPr>
      </p:sp>
      <p:sp>
        <p:nvSpPr>
          <p:cNvPr id="650"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3</a:t>
            </a:r>
            <a:endParaRPr b="0" lang="fr-FR" sz="2000" spc="-1" strike="noStrike">
              <a:latin typeface="Arial"/>
            </a:endParaRPr>
          </a:p>
          <a:p>
            <a:pPr marL="216000" indent="-216000">
              <a:lnSpc>
                <a:spcPct val="100000"/>
              </a:lnSpc>
              <a:tabLst>
                <a:tab algn="l" pos="0"/>
              </a:tabLst>
            </a:pPr>
            <a:r>
              <a:rPr b="0" lang="fr-CA" sz="2000" spc="-1" strike="noStrike">
                <a:latin typeface="Verdana"/>
                <a:ea typeface="Calibri"/>
              </a:rPr>
              <a:t>Images des sources : </a:t>
            </a:r>
            <a:endParaRPr b="0" lang="fr-FR" sz="2000" spc="-1" strike="noStrike">
              <a:latin typeface="Arial"/>
            </a:endParaRPr>
          </a:p>
          <a:p>
            <a:pPr marL="228600" indent="-227880">
              <a:lnSpc>
                <a:spcPct val="100000"/>
              </a:lnSpc>
              <a:buClr>
                <a:srgbClr val="7030a0"/>
              </a:buClr>
              <a:buFont typeface="StarSymbol"/>
              <a:buAutoNum type="arabicPeriod"/>
              <a:tabLst>
                <a:tab algn="l" pos="0"/>
              </a:tabLst>
            </a:pPr>
            <a:r>
              <a:rPr b="0" lang="fr-CA" sz="1800" spc="-1" strike="noStrike">
                <a:solidFill>
                  <a:srgbClr val="7030a0"/>
                </a:solidFill>
                <a:latin typeface="Calibri"/>
                <a:ea typeface="Calibri"/>
              </a:rPr>
              <a:t>https://www.shutterstock.com/nl/image-photo/washington-dc-usa-dec-12-2020-1873617571 (12 Dec 2020, Proud Boys in Washington)</a:t>
            </a:r>
            <a:endParaRPr b="0" lang="fr-FR" sz="1800" spc="-1" strike="noStrike">
              <a:latin typeface="Arial"/>
            </a:endParaRPr>
          </a:p>
          <a:p>
            <a:pPr marL="228600" indent="-227880">
              <a:lnSpc>
                <a:spcPct val="100000"/>
              </a:lnSpc>
              <a:buClr>
                <a:srgbClr val="7030a0"/>
              </a:buClr>
              <a:buFont typeface="StarSymbol"/>
              <a:buAutoNum type="arabicPeriod"/>
              <a:tabLst>
                <a:tab algn="l" pos="0"/>
              </a:tabLst>
            </a:pPr>
            <a:r>
              <a:rPr b="0" lang="fr-CA" sz="1800" spc="-1" strike="noStrike">
                <a:solidFill>
                  <a:srgbClr val="7030a0"/>
                </a:solidFill>
                <a:latin typeface="Calibri"/>
                <a:ea typeface="Calibri"/>
              </a:rPr>
              <a:t>https://www.shutterstock.com/nl/image-photo/denver-co-usa-june-10-2017-1472772446 Masked Antifa l</a:t>
            </a:r>
            <a:r>
              <a:rPr b="0" lang="fr-CA" sz="2000" spc="-1" strike="noStrike">
                <a:solidFill>
                  <a:srgbClr val="7030a0"/>
                </a:solidFill>
                <a:latin typeface="Calibri"/>
                <a:ea typeface="Calibri"/>
              </a:rPr>
              <a:t>eft-wing militants protesting at Trump rally </a:t>
            </a:r>
            <a:r>
              <a:rPr b="0" lang="fr-CA" sz="2000" spc="-1" strike="noStrike">
                <a:solidFill>
                  <a:srgbClr val="7030a0"/>
                </a:solidFill>
                <a:latin typeface="Roboto"/>
                <a:ea typeface="Calibri"/>
              </a:rPr>
              <a:t>Denver, CO, USA. 10 juin 2017</a:t>
            </a:r>
            <a:endParaRPr b="0" lang="fr-FR" sz="2000" spc="-1" strike="noStrike">
              <a:latin typeface="Arial"/>
            </a:endParaRPr>
          </a:p>
          <a:p>
            <a:pPr marL="228600" indent="-227880">
              <a:lnSpc>
                <a:spcPct val="100000"/>
              </a:lnSpc>
              <a:buClr>
                <a:srgbClr val="333333"/>
              </a:buClr>
              <a:buFont typeface="StarSymbol"/>
              <a:buAutoNum type="arabicPeriod"/>
              <a:tabLst>
                <a:tab algn="l" pos="0"/>
              </a:tabLst>
            </a:pPr>
            <a:r>
              <a:rPr b="0" lang="fr-CA" sz="2000" spc="-1" strike="noStrike">
                <a:solidFill>
                  <a:srgbClr val="333333"/>
                </a:solidFill>
                <a:latin typeface="TimesDigitalW04-Regular"/>
                <a:ea typeface="Calibri"/>
              </a:rPr>
              <a:t>https://www.hiclipart.com/free-transparent-background-png-clipart-ybpcm, extrémiste islamique </a:t>
            </a:r>
            <a:endParaRPr b="0" lang="fr-FR" sz="2000" spc="-1" strike="noStrike">
              <a:latin typeface="Arial"/>
            </a:endParaRPr>
          </a:p>
          <a:p>
            <a:pPr marL="228600" indent="-227880">
              <a:lnSpc>
                <a:spcPct val="100000"/>
              </a:lnSpc>
              <a:buClr>
                <a:srgbClr val="7030a0"/>
              </a:buClr>
              <a:buFont typeface="StarSymbol"/>
              <a:buAutoNum type="arabicPeriod"/>
              <a:tabLst>
                <a:tab algn="l" pos="0"/>
              </a:tabLst>
            </a:pPr>
            <a:r>
              <a:rPr b="0" lang="fr-CA" sz="1800" spc="-1" strike="noStrike">
                <a:solidFill>
                  <a:srgbClr val="7030a0"/>
                </a:solidFill>
                <a:latin typeface="Calibri"/>
                <a:ea typeface="Calibri"/>
              </a:rPr>
              <a:t>https://www.shutterstock.com/nl/image-photo/mexico-city-03082020-woman-belonging-radical-1669444774 </a:t>
            </a:r>
            <a:r>
              <a:rPr b="0" lang="fr-CA" sz="2800" spc="-1" strike="noStrike">
                <a:solidFill>
                  <a:srgbClr val="7030a0"/>
                </a:solidFill>
                <a:latin typeface="Roboto"/>
                <a:ea typeface="Calibri"/>
              </a:rPr>
              <a:t>Mexico, Mexique, 03/08/2020 : une femme appartenant à un groupe féministe radical est vue détruire une fenêtre de verre pendant la manifestation de la journée des femmes</a:t>
            </a:r>
            <a:endParaRPr b="0" lang="fr-FR" sz="2800" spc="-1" strike="noStrike">
              <a:latin typeface="Arial"/>
            </a:endParaRPr>
          </a:p>
          <a:p>
            <a:pPr>
              <a:lnSpc>
                <a:spcPct val="100000"/>
              </a:lnSpc>
              <a:tabLst>
                <a:tab algn="l" pos="0"/>
              </a:tabLst>
            </a:pPr>
            <a:endParaRPr b="0" lang="fr-FR" sz="2800" spc="-1" strike="noStrike">
              <a:latin typeface="Arial"/>
            </a:endParaRPr>
          </a:p>
          <a:p>
            <a:pPr>
              <a:lnSpc>
                <a:spcPct val="100000"/>
              </a:lnSpc>
              <a:tabLst>
                <a:tab algn="l" pos="0"/>
              </a:tabLst>
            </a:pPr>
            <a:endParaRPr b="0" lang="fr-FR" sz="2800" spc="-1" strike="noStrike">
              <a:latin typeface="Arial"/>
            </a:endParaRPr>
          </a:p>
          <a:p>
            <a:pPr>
              <a:lnSpc>
                <a:spcPct val="100000"/>
              </a:lnSpc>
              <a:tabLst>
                <a:tab algn="l" pos="0"/>
              </a:tabLst>
            </a:pPr>
            <a:r>
              <a:rPr b="0" lang="en-GB" sz="2000" spc="-1" strike="noStrike">
                <a:solidFill>
                  <a:srgbClr val="7030a0"/>
                </a:solidFill>
                <a:latin typeface="Calibri"/>
                <a:ea typeface="Calibri"/>
              </a:rPr>
              <a:t>Clip derrière « Pourquoi ? »</a:t>
            </a:r>
            <a:endParaRPr b="0" lang="fr-FR" sz="2000" spc="-1" strike="noStrike">
              <a:latin typeface="Arial"/>
            </a:endParaRPr>
          </a:p>
          <a:p>
            <a:pPr>
              <a:lnSpc>
                <a:spcPct val="100000"/>
              </a:lnSpc>
              <a:tabLst>
                <a:tab algn="l" pos="0"/>
              </a:tabLst>
            </a:pPr>
            <a:r>
              <a:rPr b="0" lang="en-GB" sz="2000" spc="-1" strike="noStrike" u="sng">
                <a:solidFill>
                  <a:srgbClr val="000000"/>
                </a:solidFill>
                <a:uFillTx/>
                <a:latin typeface="Calibri"/>
                <a:ea typeface="Calibri"/>
                <a:hlinkClick r:id="rId1"/>
              </a:rPr>
              <a:t>https://www.youtube.com/watch?v=NFrU9egvhbs</a:t>
            </a:r>
            <a:r>
              <a:rPr b="0" lang="en-GB" sz="2000" spc="-1" strike="noStrike">
                <a:solidFill>
                  <a:srgbClr val="000000"/>
                </a:solidFill>
                <a:latin typeface="Calibri"/>
                <a:ea typeface="Calibri"/>
              </a:rPr>
              <a:t> (3,53 m extrait de Fast - Familles contre le stress et les traumatismes, sur les jeunes britanniques qui se sont rendus en Syrie; inattendu pour leurs familles)</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Clip derrière « Comment ? »</a:t>
            </a:r>
            <a:endParaRPr b="0" lang="fr-FR" sz="2000" spc="-1" strike="noStrike">
              <a:latin typeface="Arial"/>
            </a:endParaRPr>
          </a:p>
          <a:p>
            <a:pPr>
              <a:lnSpc>
                <a:spcPct val="100000"/>
              </a:lnSpc>
              <a:tabLst>
                <a:tab algn="l" pos="0"/>
              </a:tabLst>
            </a:pPr>
            <a:r>
              <a:rPr b="0" lang="en-GB" sz="2000" spc="-1" strike="noStrike" u="sng">
                <a:solidFill>
                  <a:srgbClr val="000000"/>
                </a:solidFill>
                <a:uFillTx/>
                <a:latin typeface="Calibri"/>
                <a:ea typeface="Calibri"/>
                <a:hlinkClick r:id="rId2"/>
              </a:rPr>
              <a:t>https://www.youtube.com/watch?v=fVaFmcT7ssg</a:t>
            </a:r>
            <a:r>
              <a:rPr b="0" lang="en-GB" sz="2000" spc="-1" strike="noStrike">
                <a:solidFill>
                  <a:srgbClr val="000000"/>
                </a:solidFill>
                <a:latin typeface="Calibri"/>
                <a:ea typeface="Calibri"/>
              </a:rPr>
              <a:t> (clip de 4,57 m du Centre canadien pour la prévention de la radicalisation conduisant à la violence, sur un possible chemin vers la radicalisation).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L'une des questions centrales que les gens se posent est la suivante : pourquoi les gens se radicalisent-ils ? Comment cela prend-il forme ?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Cliquer sur + Demander aux participants de noter ce qui les frappe dans ces deux clips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Cliquer sur « Pourquoi ? »</a:t>
            </a:r>
            <a:endParaRPr b="0" lang="fr-FR" sz="2000" spc="-1" strike="noStrike">
              <a:latin typeface="Arial"/>
            </a:endParaRPr>
          </a:p>
          <a:p>
            <a:pPr>
              <a:lnSpc>
                <a:spcPct val="100000"/>
              </a:lnSpc>
              <a:tabLst>
                <a:tab algn="l" pos="0"/>
              </a:tabLst>
            </a:pPr>
            <a:r>
              <a:rPr b="0" lang="en-GB" sz="2000" spc="-1" strike="noStrike" u="sng">
                <a:solidFill>
                  <a:srgbClr val="000000"/>
                </a:solidFill>
                <a:uFillTx/>
                <a:latin typeface="Calibri"/>
                <a:ea typeface="Calibri"/>
                <a:hlinkClick r:id="rId3"/>
              </a:rPr>
              <a:t>https://www.youtube.com/watch?v=NFrU9egvhbs</a:t>
            </a:r>
            <a:r>
              <a:rPr b="0" lang="en-GB" sz="2000" spc="-1" strike="noStrike">
                <a:solidFill>
                  <a:srgbClr val="000000"/>
                </a:solidFill>
                <a:latin typeface="Calibri"/>
                <a:ea typeface="Calibri"/>
              </a:rPr>
              <a:t> (3,53 m extrait de Fast - Familles contre le stress et les traumatismes, sur les jeunes britanniques qui se sont rendus en Syrie; inattendu pour leurs familles)</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Cliquez sur « Comment ? »</a:t>
            </a:r>
            <a:endParaRPr b="0" lang="fr-FR" sz="2000" spc="-1" strike="noStrike">
              <a:latin typeface="Arial"/>
            </a:endParaRPr>
          </a:p>
          <a:p>
            <a:pPr>
              <a:lnSpc>
                <a:spcPct val="100000"/>
              </a:lnSpc>
              <a:tabLst>
                <a:tab algn="l" pos="0"/>
              </a:tabLst>
            </a:pPr>
            <a:r>
              <a:rPr b="0" lang="en-GB" sz="2000" spc="-1" strike="noStrike" u="sng">
                <a:solidFill>
                  <a:srgbClr val="000000"/>
                </a:solidFill>
                <a:uFillTx/>
                <a:latin typeface="Calibri"/>
                <a:ea typeface="Calibri"/>
                <a:hlinkClick r:id="rId4"/>
              </a:rPr>
              <a:t>https://www.youtube.com/watch?v=fVaFmcT7ssg</a:t>
            </a:r>
            <a:r>
              <a:rPr b="0" lang="en-GB" sz="2000" spc="-1" strike="noStrike">
                <a:solidFill>
                  <a:srgbClr val="000000"/>
                </a:solidFill>
                <a:latin typeface="Calibri"/>
                <a:ea typeface="Calibri"/>
              </a:rPr>
              <a:t> (clip de 4,57 m du Centre canadien pour la prévention de la radicalisation conduisant à la violence, sur un possible chemin vers la radicalisation).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Demandez ensuite ce qu'ils ont noté (le connecter plus tard à la diapositive suivante)</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@Formateur :</a:t>
            </a: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Chauffer le public sur le sujet de la radicalisation et le sensibiliser aux nombreuses idéologies et facteurs contributifs</a:t>
            </a: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Cet exercice dure environ 15 à 20 minutes.</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p:txBody>
      </p:sp>
      <p:sp>
        <p:nvSpPr>
          <p:cNvPr id="651"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D8DCDBAA-E44F-4C93-8EC1-3561026920AD}" type="slidenum">
              <a:rPr b="0" lang="en-US" sz="1200" spc="-1" strike="noStrike">
                <a:latin typeface="Times New Roman"/>
              </a:rPr>
              <a:t>&lt;numéro&gt;</a:t>
            </a:fld>
            <a:endParaRPr b="0" lang="fr-FR"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PlaceHolder 1"/>
          <p:cNvSpPr>
            <a:spLocks noGrp="1"/>
          </p:cNvSpPr>
          <p:nvPr>
            <p:ph type="sldImg"/>
          </p:nvPr>
        </p:nvSpPr>
        <p:spPr>
          <a:xfrm>
            <a:off x="1143000" y="685800"/>
            <a:ext cx="4571280" cy="3428280"/>
          </a:xfrm>
          <a:prstGeom prst="rect">
            <a:avLst/>
          </a:prstGeom>
        </p:spPr>
      </p:sp>
      <p:sp>
        <p:nvSpPr>
          <p:cNvPr id="653"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4</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Bon nombre des sujets qui viennent d'être mentionnés dans les deux extraits sont abordés dans ce cours. Ces sujets ont été choisis parce qu'ils sont pertinents dans le processus de radicalisation. (comme vous venez de le voir dans les exemples des clips).</a:t>
            </a: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Cela a été confirmé par des entrevues et des groupes de discussion avec des professionnels. En conséquence, 7 ateliers ont été créés et testés dans des ateliers expérimentaux.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171360" indent="-170640">
              <a:lnSpc>
                <a:spcPct val="100000"/>
              </a:lnSpc>
              <a:buClr>
                <a:srgbClr val="000000"/>
              </a:buClr>
              <a:buFont typeface="Arial"/>
              <a:buChar char="•"/>
              <a:tabLst>
                <a:tab algn="l" pos="0"/>
              </a:tabLst>
            </a:pPr>
            <a:r>
              <a:rPr b="0" lang="en-GB" sz="2000" spc="-1" strike="noStrike">
                <a:latin typeface="Verdana"/>
                <a:ea typeface="Calibri"/>
              </a:rPr>
              <a:t>Les trois premiers travaillent sur les compétences</a:t>
            </a:r>
            <a:r>
              <a:rPr b="0" lang="en-GB" sz="1200" spc="-1" strike="noStrike">
                <a:solidFill>
                  <a:srgbClr val="000000"/>
                </a:solidFill>
                <a:latin typeface="Calibri"/>
                <a:ea typeface="Calibri"/>
              </a:rPr>
              <a:t> individuelles (renforcement des capacités individuelles face aux conditions défavorables)</a:t>
            </a:r>
            <a:r>
              <a:rPr b="0" lang="en-GB" sz="2000" spc="-1" strike="noStrike">
                <a:solidFill>
                  <a:srgbClr val="000000"/>
                </a:solidFill>
                <a:latin typeface="Calibri"/>
                <a:ea typeface="Calibri"/>
              </a:rPr>
              <a:t>,</a:t>
            </a:r>
            <a:endParaRPr b="0" lang="fr-FR" sz="2000" spc="-1" strike="noStrike">
              <a:latin typeface="Arial"/>
            </a:endParaRPr>
          </a:p>
          <a:p>
            <a:pPr marL="171360" indent="-170640">
              <a:lnSpc>
                <a:spcPct val="100000"/>
              </a:lnSpc>
              <a:buClr>
                <a:srgbClr val="000000"/>
              </a:buClr>
              <a:buFont typeface="Arial"/>
              <a:buChar char="•"/>
              <a:tabLst>
                <a:tab algn="l" pos="0"/>
              </a:tabLst>
            </a:pPr>
            <a:r>
              <a:rPr b="0" lang="en-GB" sz="2000" spc="-1" strike="noStrike">
                <a:solidFill>
                  <a:srgbClr val="000000"/>
                </a:solidFill>
                <a:latin typeface="Calibri"/>
                <a:ea typeface="Calibri"/>
              </a:rPr>
              <a:t>Le deuxième groupe vise à autonomiser l'environnement des jeunes  (</a:t>
            </a:r>
            <a:r>
              <a:rPr b="0" lang="en-GB" sz="1200" spc="-1" strike="noStrike">
                <a:solidFill>
                  <a:srgbClr val="000000"/>
                </a:solidFill>
                <a:latin typeface="Calibri"/>
                <a:ea typeface="Calibri"/>
              </a:rPr>
              <a:t>autonomisation de la communauté et résilience à la polarisation sociale, à la radicalisation et à l'extrémisme violent) </a:t>
            </a:r>
            <a:r>
              <a:rPr b="0" lang="en-GB" sz="2000" spc="-1" strike="noStrike">
                <a:solidFill>
                  <a:srgbClr val="000000"/>
                </a:solidFill>
                <a:latin typeface="Calibri"/>
                <a:ea typeface="Calibri"/>
              </a:rPr>
              <a:t>et </a:t>
            </a:r>
            <a:endParaRPr b="0" lang="fr-FR" sz="2000" spc="-1" strike="noStrike">
              <a:latin typeface="Arial"/>
            </a:endParaRPr>
          </a:p>
          <a:p>
            <a:pPr marL="171360" indent="-170640">
              <a:lnSpc>
                <a:spcPct val="100000"/>
              </a:lnSpc>
              <a:buClr>
                <a:srgbClr val="000000"/>
              </a:buClr>
              <a:buFont typeface="Arial"/>
              <a:buChar char="•"/>
              <a:tabLst>
                <a:tab algn="l" pos="0"/>
              </a:tabLst>
            </a:pPr>
            <a:r>
              <a:rPr b="0" lang="en-GB" sz="2000" spc="-1" strike="noStrike">
                <a:solidFill>
                  <a:srgbClr val="000000"/>
                </a:solidFill>
                <a:latin typeface="Calibri"/>
                <a:ea typeface="Calibri"/>
              </a:rPr>
              <a:t>Le dernier atelier porte sur la réponse efficace de l'État. (</a:t>
            </a:r>
            <a:r>
              <a:rPr b="0" lang="en-GB" sz="1200" spc="-1" strike="noStrike">
                <a:solidFill>
                  <a:srgbClr val="000000"/>
                </a:solidFill>
                <a:latin typeface="Calibri"/>
                <a:ea typeface="Calibri"/>
              </a:rPr>
              <a:t>réponse modérée et proportionnée des institutions gouvernementales et de sécurité contre les provocations et les conflits latents)</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en-GB" sz="1800" spc="-1" strike="noStrike">
                <a:solidFill>
                  <a:srgbClr val="000000"/>
                </a:solidFill>
                <a:latin typeface="Calibri"/>
                <a:ea typeface="Calibri"/>
              </a:rPr>
              <a:t>Ce cours vous montrera des informations et des exemples de chacun des 7 ateliers. Ils visent à internaliser et à reproduire davantage les stratégies pratiques et concrètes et les compétences personnelles en matière de résolution des conflits, de consolidation de la paix, de pensée critique, de gestion de la colère et de réaction proportionnée. </a:t>
            </a:r>
            <a:endParaRPr b="0" lang="fr-FR" sz="1800" spc="-1" strike="noStrike">
              <a:latin typeface="Arial"/>
            </a:endParaRPr>
          </a:p>
          <a:p>
            <a:pPr>
              <a:lnSpc>
                <a:spcPct val="100000"/>
              </a:lnSpc>
              <a:tabLst>
                <a:tab algn="l" pos="0"/>
              </a:tabLst>
            </a:pPr>
            <a:r>
              <a:rPr b="0" lang="en-GB" sz="2000" spc="-1" strike="noStrike">
                <a:solidFill>
                  <a:srgbClr val="000000"/>
                </a:solidFill>
                <a:latin typeface="Calibri"/>
                <a:ea typeface="Calibri"/>
              </a:rPr>
              <a:t>Nous vous montrerons des informations et des exemples d'exercices sur chaque sujet. L'idée de base est qu'en suivant ce</a:t>
            </a:r>
            <a:r>
              <a:rPr b="0" lang="fr-CA" sz="2000" spc="-1" strike="noStrike">
                <a:solidFill>
                  <a:srgbClr val="000000"/>
                </a:solidFill>
                <a:latin typeface="Calibri"/>
                <a:ea typeface="Calibri"/>
              </a:rPr>
              <a:t>tte FdF, vous serez en mesure de livrer chacun des 7 ateliers</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p:txBody>
      </p:sp>
      <p:sp>
        <p:nvSpPr>
          <p:cNvPr id="654"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91CABEF-B6BF-477D-9A3A-1EBF059A0F94}" type="slidenum">
              <a:rPr b="0" lang="en-US" sz="1200" spc="-1" strike="noStrike">
                <a:latin typeface="Times New Roman"/>
              </a:rPr>
              <a:t>&lt;numéro&gt;</a:t>
            </a:fld>
            <a:endParaRPr b="0" lang="fr-FR"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PlaceHolder 1"/>
          <p:cNvSpPr>
            <a:spLocks noGrp="1"/>
          </p:cNvSpPr>
          <p:nvPr>
            <p:ph type="sldImg"/>
          </p:nvPr>
        </p:nvSpPr>
        <p:spPr>
          <a:xfrm>
            <a:off x="1143000" y="685800"/>
            <a:ext cx="4571280" cy="3428280"/>
          </a:xfrm>
          <a:prstGeom prst="rect">
            <a:avLst/>
          </a:prstGeom>
        </p:spPr>
      </p:sp>
      <p:sp>
        <p:nvSpPr>
          <p:cNvPr id="656"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5</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Les ateliers visent à doter les </a:t>
            </a:r>
            <a:r>
              <a:rPr b="0" lang="en-US" sz="2000" spc="-1" strike="noStrike">
                <a:latin typeface="Verdana"/>
                <a:ea typeface="Calibri"/>
              </a:rPr>
              <a:t>intervenants de première ligne de connaissances et d'outils pour aider les jeunes à devenir plus résistants à la radicalisation. Les compétences clés à renforcer chez les jeunes comprennent :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solidFill>
                  <a:srgbClr val="778eed"/>
                </a:solidFill>
                <a:latin typeface="Verdana"/>
                <a:ea typeface="Calibri"/>
              </a:rPr>
              <a:t>compétence sociale </a:t>
            </a:r>
            <a:br/>
            <a:r>
              <a:rPr b="0" lang="en-GB" sz="2000" spc="-1" strike="noStrike">
                <a:solidFill>
                  <a:srgbClr val="778eed"/>
                </a:solidFill>
                <a:latin typeface="Verdana"/>
                <a:ea typeface="Calibri"/>
              </a:rPr>
              <a:t>réactivité à l'autre, flexibilité conceptuelle et intellectuelle, prise en charge des autres, bonnes aptitudes à la communication, sens de l'humour</a:t>
            </a:r>
            <a:r>
              <a:rPr b="1" lang="en-GB" sz="2000" spc="-1" strike="noStrike">
                <a:solidFill>
                  <a:srgbClr val="778eed"/>
                </a:solidFill>
                <a:latin typeface="Verdana"/>
                <a:ea typeface="Calibri"/>
              </a:rPr>
              <a:t> </a:t>
            </a:r>
            <a:r>
              <a:rPr b="0" lang="en-GB" sz="2000" spc="-1" strike="noStrike">
                <a:solidFill>
                  <a:srgbClr val="778eed"/>
                </a:solidFill>
                <a:latin typeface="Verdana"/>
                <a:ea typeface="Calibri"/>
              </a:rPr>
              <a:t>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2000" spc="-1" strike="noStrike">
                <a:solidFill>
                  <a:srgbClr val="ff3847"/>
                </a:solidFill>
                <a:latin typeface="Verdana"/>
                <a:ea typeface="Calibri"/>
              </a:rPr>
              <a:t>compétence</a:t>
            </a:r>
            <a:r>
              <a:rPr b="1" lang="fr-CA" sz="2000" spc="-1" strike="noStrike">
                <a:solidFill>
                  <a:srgbClr val="ff3847"/>
                </a:solidFill>
                <a:latin typeface="Verdana"/>
                <a:ea typeface="Calibri"/>
              </a:rPr>
              <a:t>s émotionnelles et développement de l’autonomie. </a:t>
            </a:r>
            <a:endParaRPr b="0" lang="fr-FR" sz="2000" spc="-1" strike="noStrike">
              <a:latin typeface="Arial"/>
            </a:endParaRPr>
          </a:p>
          <a:p>
            <a:pPr marL="216000" indent="-216000">
              <a:lnSpc>
                <a:spcPct val="100000"/>
              </a:lnSpc>
              <a:tabLst>
                <a:tab algn="l" pos="0"/>
              </a:tabLst>
            </a:pPr>
            <a:r>
              <a:rPr b="0" lang="fr-CA" sz="1100" spc="-1" strike="noStrike">
                <a:solidFill>
                  <a:srgbClr val="ff3847"/>
                </a:solidFill>
                <a:latin typeface="Verdana"/>
                <a:ea typeface="Calibri"/>
              </a:rPr>
              <a:t>Sentiment positif d'indépendance, sentiments émergents d'efficacité, estime de soi élevée, contrôle impulsif, planification et définition d'objectifs, croyance en l'avenir</a:t>
            </a:r>
            <a:endParaRPr b="0" lang="fr-FR" sz="1100" spc="-1" strike="noStrike">
              <a:latin typeface="Arial"/>
            </a:endParaRPr>
          </a:p>
          <a:p>
            <a:pPr marL="216000" indent="-216000">
              <a:lnSpc>
                <a:spcPct val="100000"/>
              </a:lnSpc>
              <a:tabLst>
                <a:tab algn="l" pos="0"/>
              </a:tabLst>
            </a:pPr>
            <a:endParaRPr b="0" lang="fr-FR" sz="1100" spc="-1" strike="noStrike">
              <a:latin typeface="Arial"/>
            </a:endParaRPr>
          </a:p>
          <a:p>
            <a:pPr marL="216000" indent="-216000">
              <a:lnSpc>
                <a:spcPct val="100000"/>
              </a:lnSpc>
              <a:tabLst>
                <a:tab algn="l" pos="0"/>
              </a:tabLst>
            </a:pPr>
            <a:r>
              <a:rPr b="0" lang="en-GB" sz="2000" spc="-1" strike="noStrike">
                <a:solidFill>
                  <a:srgbClr val="ff3847"/>
                </a:solidFill>
                <a:latin typeface="Verdana"/>
                <a:ea typeface="Calibri"/>
              </a:rPr>
              <a:t>groupe </a:t>
            </a:r>
            <a:r>
              <a:rPr b="1" lang="en-GB" sz="2000" spc="-1" strike="noStrike">
                <a:solidFill>
                  <a:srgbClr val="3ac001"/>
                </a:solidFill>
                <a:latin typeface="Verdana"/>
                <a:ea typeface="Calibri"/>
              </a:rPr>
              <a:t>de médiation et de négociation résolution de problèmes et consensus, groupes de base, s'arrêter et réfléchir avant d'agir à la provocation </a:t>
            </a:r>
            <a:b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solidFill>
                  <a:srgbClr val="3ac001"/>
                </a:solidFill>
                <a:latin typeface="Verdana"/>
                <a:ea typeface="Calibri"/>
              </a:rPr>
              <a:t>capacité de résolution de</a:t>
            </a:r>
            <a:r>
              <a:rPr b="1" lang="en-GB" sz="2000" spc="-1" strike="noStrike">
                <a:solidFill>
                  <a:srgbClr val="ff035d"/>
                </a:solidFill>
                <a:latin typeface="Verdana"/>
                <a:ea typeface="Calibri"/>
              </a:rPr>
              <a:t> problèmes à appliquer la pensée abstraite, capacité à s'engager dans une pensée réfléchie, capacités de raisonnement critique, capacité à développer des solutions alternatives dans des situations frustrantes </a:t>
            </a:r>
            <a:b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1200" spc="-1" strike="noStrike">
                <a:solidFill>
                  <a:srgbClr val="ff035d"/>
                </a:solidFill>
                <a:latin typeface="Verdana"/>
                <a:ea typeface="Calibri"/>
              </a:rPr>
              <a:t>     </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endParaRPr b="0" lang="fr-FR" sz="1200" spc="-1" strike="noStrike">
              <a:latin typeface="Arial"/>
            </a:endParaRPr>
          </a:p>
        </p:txBody>
      </p:sp>
      <p:sp>
        <p:nvSpPr>
          <p:cNvPr id="657"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A0560589-A99E-4A44-87F6-5D50593CEB0E}" type="slidenum">
              <a:rPr b="0" lang="en-US" sz="1200" spc="-1" strike="noStrike">
                <a:latin typeface="Times New Roman"/>
              </a:rPr>
              <a:t>&lt;numéro&gt;</a:t>
            </a:fld>
            <a:endParaRPr b="0" lang="fr-FR"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PlaceHolder 1"/>
          <p:cNvSpPr>
            <a:spLocks noGrp="1"/>
          </p:cNvSpPr>
          <p:nvPr>
            <p:ph type="sldImg"/>
          </p:nvPr>
        </p:nvSpPr>
        <p:spPr>
          <a:xfrm>
            <a:off x="1143000" y="685800"/>
            <a:ext cx="4571280" cy="3428280"/>
          </a:xfrm>
          <a:prstGeom prst="rect">
            <a:avLst/>
          </a:prstGeom>
        </p:spPr>
      </p:sp>
      <p:sp>
        <p:nvSpPr>
          <p:cNvPr id="659"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6</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La mise en place de chaque atelier est la suivante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1200" spc="-1" strike="noStrike">
                <a:solidFill>
                  <a:srgbClr val="000000"/>
                </a:solidFill>
                <a:latin typeface="Calibri"/>
                <a:ea typeface="Calibri"/>
              </a:rPr>
              <a:t>Les ateliers offrent des informations et des exercices pour : </a:t>
            </a:r>
            <a:endParaRPr b="0" lang="fr-FR" sz="1200" spc="-1" strike="noStrike">
              <a:latin typeface="Arial"/>
            </a:endParaRPr>
          </a:p>
          <a:p>
            <a:pPr marL="285840" indent="-285120">
              <a:lnSpc>
                <a:spcPct val="100000"/>
              </a:lnSpc>
              <a:buClr>
                <a:srgbClr val="000000"/>
              </a:buClr>
              <a:buFont typeface="StarSymbol"/>
              <a:buChar char="-"/>
              <a:tabLst>
                <a:tab algn="l" pos="0"/>
              </a:tabLst>
            </a:pPr>
            <a:r>
              <a:rPr b="1" lang="en-GB" sz="1200" spc="-1" strike="noStrike">
                <a:solidFill>
                  <a:srgbClr val="000000"/>
                </a:solidFill>
                <a:latin typeface="Verdana"/>
                <a:ea typeface="Calibri"/>
              </a:rPr>
              <a:t>une bonne compréhension des concepts</a:t>
            </a:r>
            <a:r>
              <a:rPr b="0" lang="en-GB" sz="1200" spc="-1" strike="noStrike">
                <a:solidFill>
                  <a:srgbClr val="000000"/>
                </a:solidFill>
                <a:latin typeface="Verdana"/>
                <a:ea typeface="Calibri"/>
              </a:rPr>
              <a:t>; </a:t>
            </a:r>
            <a:endParaRPr b="0" lang="fr-FR" sz="1200" spc="-1" strike="noStrike">
              <a:latin typeface="Arial"/>
            </a:endParaRPr>
          </a:p>
          <a:p>
            <a:pPr>
              <a:lnSpc>
                <a:spcPct val="100000"/>
              </a:lnSpc>
              <a:tabLst>
                <a:tab algn="l" pos="0"/>
              </a:tabLst>
            </a:pPr>
            <a:r>
              <a:rPr b="0" lang="en-GB" sz="1200" spc="-1" strike="noStrike">
                <a:solidFill>
                  <a:srgbClr val="000000"/>
                </a:solidFill>
                <a:latin typeface="Verdana"/>
                <a:ea typeface="Calibri"/>
              </a:rPr>
              <a:t>En gros : la radicalisation en général, la relation entre la radicalisation et le sujet de l'atelier (l'une des 7 options)</a:t>
            </a:r>
            <a:endParaRPr b="0" lang="fr-FR" sz="1200" spc="-1" strike="noStrike">
              <a:latin typeface="Arial"/>
            </a:endParaRPr>
          </a:p>
          <a:p>
            <a:pPr>
              <a:lnSpc>
                <a:spcPct val="100000"/>
              </a:lnSpc>
              <a:tabLst>
                <a:tab algn="l" pos="0"/>
              </a:tabLst>
            </a:pPr>
            <a:r>
              <a:rPr b="0" lang="en-GB" sz="2000" spc="-1" strike="noStrike">
                <a:solidFill>
                  <a:srgbClr val="000000"/>
                </a:solidFill>
                <a:latin typeface="Calibri"/>
                <a:ea typeface="Calibri"/>
              </a:rPr>
              <a:t>Chaque atelier commence par une explication générale du concept de radicalisation (comme nous le ferons aujourd'hui), puis il sera expliqué comment, par exemple, la capacité à gérer votre colère contribuera à la radicalisation.</a:t>
            </a:r>
            <a:endParaRPr b="0" lang="fr-FR" sz="2000" spc="-1" strike="noStrike">
              <a:latin typeface="Arial"/>
            </a:endParaRPr>
          </a:p>
          <a:p>
            <a:pPr>
              <a:lnSpc>
                <a:spcPct val="100000"/>
              </a:lnSpc>
              <a:tabLst>
                <a:tab algn="l" pos="0"/>
              </a:tabLst>
            </a:pPr>
            <a:endParaRPr b="0" lang="fr-FR" sz="2000" spc="-1" strike="noStrike">
              <a:latin typeface="Arial"/>
            </a:endParaRPr>
          </a:p>
          <a:p>
            <a:pPr marL="285840" indent="-285120">
              <a:lnSpc>
                <a:spcPct val="100000"/>
              </a:lnSpc>
              <a:buClr>
                <a:srgbClr val="000000"/>
              </a:buClr>
              <a:buFont typeface="StarSymbol"/>
              <a:buChar char="-"/>
              <a:tabLst>
                <a:tab algn="l" pos="0"/>
              </a:tabLst>
            </a:pPr>
            <a:r>
              <a:rPr b="0" lang="en-GB" sz="1200" spc="-1" strike="noStrike">
                <a:solidFill>
                  <a:srgbClr val="000000"/>
                </a:solidFill>
                <a:latin typeface="Calibri"/>
                <a:ea typeface="+mn-ea"/>
              </a:rPr>
              <a:t>l' </a:t>
            </a:r>
            <a:r>
              <a:rPr b="1" lang="en-GB" sz="1200" spc="-1" strike="noStrike">
                <a:solidFill>
                  <a:srgbClr val="000000"/>
                </a:solidFill>
                <a:latin typeface="Calibri"/>
                <a:ea typeface="+mn-ea"/>
              </a:rPr>
              <a:t>internalisation des compétences, des stratégies </a:t>
            </a:r>
            <a:r>
              <a:rPr b="0" lang="en-GB" sz="1200" spc="-1" strike="noStrike">
                <a:solidFill>
                  <a:srgbClr val="000000"/>
                </a:solidFill>
                <a:latin typeface="Calibri"/>
                <a:ea typeface="+mn-ea"/>
              </a:rPr>
              <a:t>et </a:t>
            </a:r>
            <a:r>
              <a:rPr b="1" lang="en-GB" sz="1200" spc="-1" strike="noStrike">
                <a:solidFill>
                  <a:srgbClr val="000000"/>
                </a:solidFill>
                <a:latin typeface="Calibri"/>
                <a:ea typeface="+mn-ea"/>
              </a:rPr>
              <a:t>des techniques </a:t>
            </a:r>
            <a:r>
              <a:rPr b="0" lang="en-GB" sz="1200" spc="-1" strike="noStrike">
                <a:solidFill>
                  <a:srgbClr val="000000"/>
                </a:solidFill>
                <a:latin typeface="Calibri"/>
                <a:ea typeface="+mn-ea"/>
              </a:rPr>
              <a:t>à utiliser auprès des jeunes. Pratiqué dans l'environnement sûr fourni par l'atelier. </a:t>
            </a:r>
            <a:endParaRPr b="0" lang="fr-FR" sz="1200" spc="-1" strike="noStrike">
              <a:latin typeface="Arial"/>
            </a:endParaRPr>
          </a:p>
          <a:p>
            <a:pPr>
              <a:lnSpc>
                <a:spcPct val="100000"/>
              </a:lnSpc>
              <a:tabLst>
                <a:tab algn="l" pos="0"/>
              </a:tabLst>
            </a:pPr>
            <a:r>
              <a:rPr b="0" lang="en-GB" sz="1200" spc="-1" strike="noStrike">
                <a:solidFill>
                  <a:srgbClr val="000000"/>
                </a:solidFill>
                <a:latin typeface="Calibri"/>
                <a:ea typeface="+mn-ea"/>
              </a:rPr>
              <a:t>Les ateliers proposent des techniques qui aident à enseigner aux jeunes à réagir à des situations dysfonctionnelles qui pourraient déclencher une voie de radicalisation. </a:t>
            </a:r>
            <a:r>
              <a:rPr b="0" lang="fr-FR" sz="1200" spc="-1" strike="noStrike">
                <a:solidFill>
                  <a:srgbClr val="000000"/>
                </a:solidFill>
                <a:latin typeface="Calibri"/>
                <a:ea typeface="+mn-ea"/>
              </a:rPr>
              <a:t>Ils offrent aux professionnels impliqués dans l'interaction avec les jeunes des solutions pour les encourager à contrôler leur comportement en faisant des choix qui répondent à leurs besoins de manière non destructive et à résoudre les conflits de manière fondée sur des principes.</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en-GB" sz="2000" spc="-1" strike="noStrike">
                <a:solidFill>
                  <a:srgbClr val="000000"/>
                </a:solidFill>
                <a:latin typeface="Calibri"/>
                <a:ea typeface="+mn-ea"/>
              </a:rPr>
              <a:t>Les exercices visent des résultats différents, certains vous apprennent à comprendre les sujets, d'autres à identifier/cartographier les problèmes et d'autres encore aident à résoudre le problème. C'est pourquoi vous devez les utiliser en combinaison pour qu'ils soient plus efficaces et non comme un tout.</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1000" spc="-1" strike="noStrike">
                <a:solidFill>
                  <a:srgbClr val="000000"/>
                </a:solidFill>
                <a:latin typeface="Calibri"/>
                <a:ea typeface="+mn-ea"/>
              </a:rPr>
              <a:t>En outre, les stratégies pratiques et les compétences enseignées au cours des ateliers aborderont à la fois les facteurs de risque et les facteurs de protection pour la radicalisation </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r>
              <a:rPr b="0" lang="en-GB" sz="1000" spc="-1" strike="noStrike">
                <a:solidFill>
                  <a:srgbClr val="000000"/>
                </a:solidFill>
                <a:latin typeface="Calibri"/>
                <a:ea typeface="+mn-ea"/>
              </a:rPr>
              <a:t>Chaque atelier se termine par une évaluation. Améliorer l'exécution et la rendre plus pertinente.</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r>
              <a:rPr b="0" lang="en-GB" sz="2000" spc="-1" strike="noStrike">
                <a:solidFill>
                  <a:srgbClr val="000000"/>
                </a:solidFill>
                <a:latin typeface="Calibri"/>
                <a:ea typeface="+mn-ea"/>
              </a:rPr>
              <a:t>@Formateur : </a:t>
            </a:r>
            <a:endParaRPr b="0" lang="fr-FR" sz="2000" spc="-1" strike="noStrike">
              <a:latin typeface="Arial"/>
            </a:endParaRPr>
          </a:p>
          <a:p>
            <a:pPr>
              <a:lnSpc>
                <a:spcPct val="100000"/>
              </a:lnSpc>
              <a:tabLst>
                <a:tab algn="l" pos="0"/>
              </a:tabLst>
            </a:pPr>
            <a:r>
              <a:rPr b="0" lang="en-GB" sz="1000" spc="-1" strike="noStrike">
                <a:solidFill>
                  <a:srgbClr val="000000"/>
                </a:solidFill>
                <a:latin typeface="Calibri"/>
                <a:ea typeface="Calibri"/>
              </a:rPr>
              <a:t>La conception des systèmes de suivi et d'évaluation est fondamentale pour encourager la réflexion approfondie, la réflexion permanente et, idéalement, l'apprentissage, de la conception globale, de l'approche et de la stratégie d'un programme, ainsi que de son adéquation à un certain contexte. </a:t>
            </a:r>
            <a:r>
              <a:rPr b="0" lang="en-GB" sz="1000" spc="-1" strike="noStrike">
                <a:solidFill>
                  <a:srgbClr val="7f7f7f"/>
                </a:solidFill>
                <a:latin typeface="Calibri"/>
                <a:ea typeface="Arial"/>
              </a:rPr>
              <a:t>Ris, L. et Ernstofer, A. (2017).</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r>
              <a:rPr b="0" lang="en-GB" sz="1200" spc="-1" strike="noStrike">
                <a:solidFill>
                  <a:srgbClr val="000000"/>
                </a:solidFill>
                <a:latin typeface="Calibri"/>
                <a:ea typeface="Arial"/>
              </a:rPr>
              <a:t>Aborder à la fois les facteurs de risque et les facteurs de protection de la radicalisation.</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en-GB" sz="1200" spc="-1" strike="noStrike">
                <a:solidFill>
                  <a:srgbClr val="000000"/>
                </a:solidFill>
                <a:latin typeface="Calibri"/>
                <a:ea typeface="Arial"/>
              </a:rPr>
              <a:t>Chaque atelier se termine par une évaluation. Améliorer l'exécution et la rendre plus pertinente.</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en-GB" sz="2000" spc="-1" strike="noStrike">
                <a:solidFill>
                  <a:srgbClr val="000000"/>
                </a:solidFill>
                <a:latin typeface="Calibri"/>
                <a:ea typeface="Arial"/>
              </a:rPr>
              <a:t>@Formateur : </a:t>
            </a:r>
            <a:endParaRPr b="0" lang="fr-FR" sz="2000" spc="-1" strike="noStrike">
              <a:latin typeface="Arial"/>
            </a:endParaRPr>
          </a:p>
          <a:p>
            <a:pPr>
              <a:lnSpc>
                <a:spcPct val="100000"/>
              </a:lnSpc>
              <a:tabLst>
                <a:tab algn="l" pos="0"/>
              </a:tabLst>
            </a:pPr>
            <a:r>
              <a:rPr b="0" lang="en-GB" sz="2000" spc="-1" strike="noStrike">
                <a:solidFill>
                  <a:srgbClr val="000000"/>
                </a:solidFill>
                <a:latin typeface="Calibri"/>
                <a:ea typeface="Calibri"/>
              </a:rPr>
              <a:t>La conception des systèmes de suivi et d'évaluation est fondamentale pour encourager la réflexion approfondie, la réflexion permanente et, idéalement, l'apprentissage, de la conception globale, de l'approche et de la stratégie d'un programme, ainsi que de son adéquation à un certain contexte. </a:t>
            </a:r>
            <a:r>
              <a:rPr b="0" lang="en-GB" sz="2000" spc="-1" strike="noStrike">
                <a:solidFill>
                  <a:srgbClr val="7f7f7f"/>
                </a:solidFill>
                <a:latin typeface="Calibri"/>
                <a:ea typeface="Arial"/>
              </a:rPr>
              <a:t>Ris, L. et Ernstofer, A. (2017).</a:t>
            </a:r>
            <a:endParaRPr b="0" lang="fr-FR" sz="2000" spc="-1" strike="noStrike">
              <a:latin typeface="Arial"/>
            </a:endParaRPr>
          </a:p>
          <a:p>
            <a:pPr>
              <a:lnSpc>
                <a:spcPct val="100000"/>
              </a:lnSpc>
              <a:tabLst>
                <a:tab algn="l" pos="0"/>
              </a:tabLst>
            </a:pPr>
            <a:endParaRPr b="0" lang="fr-FR" sz="2000" spc="-1" strike="noStrike">
              <a:latin typeface="Arial"/>
            </a:endParaRPr>
          </a:p>
        </p:txBody>
      </p:sp>
      <p:sp>
        <p:nvSpPr>
          <p:cNvPr id="660"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D410B7A5-3038-4256-8370-B21661135110}" type="slidenum">
              <a:rPr b="0" lang="en-US" sz="1200" spc="-1" strike="noStrike">
                <a:latin typeface="Times New Roman"/>
              </a:rPr>
              <a:t>&lt;numéro&gt;</a:t>
            </a:fld>
            <a:endParaRPr b="0" lang="fr-FR"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PlaceHolder 1"/>
          <p:cNvSpPr>
            <a:spLocks noGrp="1"/>
          </p:cNvSpPr>
          <p:nvPr>
            <p:ph type="sldImg"/>
          </p:nvPr>
        </p:nvSpPr>
        <p:spPr>
          <a:xfrm>
            <a:off x="1143000" y="685800"/>
            <a:ext cx="4571280" cy="3428280"/>
          </a:xfrm>
          <a:prstGeom prst="rect">
            <a:avLst/>
          </a:prstGeom>
        </p:spPr>
      </p:sp>
      <p:sp>
        <p:nvSpPr>
          <p:cNvPr id="662"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1000" spc="-1" strike="noStrike">
                <a:latin typeface="Verdana"/>
              </a:rPr>
              <a:t>Instructions/</a:t>
            </a:r>
            <a:r>
              <a:rPr b="1" lang="fr-CA" sz="1800" spc="-1" strike="noStrike">
                <a:latin typeface="Calibri"/>
                <a:ea typeface="Calibri"/>
              </a:rPr>
              <a:t>feuille de texte </a:t>
            </a:r>
            <a:r>
              <a:rPr b="1" lang="fr-CA" sz="1000" spc="-1" strike="noStrike">
                <a:latin typeface="Verdana"/>
                <a:ea typeface="Calibri"/>
              </a:rPr>
              <a:t>7</a:t>
            </a:r>
            <a:endParaRPr b="0" lang="fr-FR" sz="1000" spc="-1" strike="noStrike">
              <a:latin typeface="Arial"/>
            </a:endParaRPr>
          </a:p>
          <a:p>
            <a:pPr marL="216000" indent="-216000">
              <a:lnSpc>
                <a:spcPct val="100000"/>
              </a:lnSpc>
              <a:tabLst>
                <a:tab algn="l" pos="0"/>
              </a:tabLst>
            </a:pPr>
            <a:endParaRPr b="0" lang="fr-FR" sz="1000" spc="-1" strike="noStrike">
              <a:latin typeface="Arial"/>
            </a:endParaRPr>
          </a:p>
          <a:p>
            <a:pPr marL="216000" indent="-216000">
              <a:lnSpc>
                <a:spcPct val="100000"/>
              </a:lnSpc>
              <a:tabLst>
                <a:tab algn="l" pos="0"/>
              </a:tabLst>
            </a:pPr>
            <a:r>
              <a:rPr b="0" lang="en-GB" sz="2000" spc="-1" strike="noStrike">
                <a:latin typeface="Verdana"/>
                <a:ea typeface="Calibri"/>
              </a:rPr>
              <a:t>En ce qui concerne la deuxième partie du programme d'aujourd' hui, nous passons maintenant à la radicalisation. Qu'est-ce que c'est ?</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2000" spc="-1" strike="noStrike">
                <a:latin typeface="Verdana"/>
                <a:ea typeface="Calibri"/>
              </a:rPr>
              <a:t>Il existe de nombreuses définitions de la radicalisation, celle-ci est utilisée par </a:t>
            </a:r>
            <a:endParaRPr b="0" lang="fr-FR" sz="2000" spc="-1" strike="noStrike">
              <a:latin typeface="Arial"/>
            </a:endParaRPr>
          </a:p>
          <a:p>
            <a:pPr marL="216000" indent="-216000">
              <a:lnSpc>
                <a:spcPct val="100000"/>
              </a:lnSpc>
              <a:tabLst>
                <a:tab algn="l" pos="0"/>
              </a:tabLst>
            </a:pPr>
            <a:r>
              <a:rPr b="0" lang="en-GB" sz="2000" spc="-1" strike="noStrike">
                <a:latin typeface="Calibri"/>
                <a:ea typeface="Calibri"/>
              </a:rPr>
              <a:t>la Commission européenne, (2020). Prévention de la radicalisation. Extrait le 27 mai 2020 de </a:t>
            </a:r>
            <a:r>
              <a:rPr b="0" lang="en-GB" sz="2000" spc="-1" strike="noStrike" u="sng">
                <a:solidFill>
                  <a:srgbClr val="000000"/>
                </a:solidFill>
                <a:uFillTx/>
                <a:latin typeface="Calibri"/>
                <a:ea typeface="Calibri"/>
                <a:hlinkClick r:id="rId1"/>
              </a:rPr>
              <a:t>https://ec.europa.eu/home-affairs/what-we-do/policies/crisis-and-terrorism/radicalisation_fr</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endParaRPr b="0" lang="fr-FR" sz="2000" spc="-1" strike="noStrike">
              <a:latin typeface="Arial"/>
            </a:endParaRPr>
          </a:p>
        </p:txBody>
      </p:sp>
      <p:sp>
        <p:nvSpPr>
          <p:cNvPr id="663"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3F481FCD-D876-4B0D-9C0A-C20B911D1319}" type="slidenum">
              <a:rPr b="0" lang="en-US" sz="1200" spc="-1" strike="noStrike">
                <a:latin typeface="Times New Roman"/>
              </a:rPr>
              <a:t>&lt;numéro&gt;</a:t>
            </a:fld>
            <a:endParaRPr b="0" lang="fr-FR"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PlaceHolder 1"/>
          <p:cNvSpPr>
            <a:spLocks noGrp="1"/>
          </p:cNvSpPr>
          <p:nvPr>
            <p:ph type="sldImg"/>
          </p:nvPr>
        </p:nvSpPr>
        <p:spPr>
          <a:xfrm>
            <a:off x="1143000" y="685800"/>
            <a:ext cx="4571280" cy="3428280"/>
          </a:xfrm>
          <a:prstGeom prst="rect">
            <a:avLst/>
          </a:prstGeom>
        </p:spPr>
      </p:sp>
      <p:sp>
        <p:nvSpPr>
          <p:cNvPr id="665"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1" lang="fr-FR" sz="2000" spc="-1" strike="noStrike">
                <a:latin typeface="Verdana"/>
              </a:rPr>
              <a:t>Instructions/</a:t>
            </a:r>
            <a:r>
              <a:rPr b="1" lang="fr-CA" sz="1800" spc="-1" strike="noStrike">
                <a:latin typeface="Calibri"/>
                <a:ea typeface="Calibri"/>
              </a:rPr>
              <a:t>feuille de texte </a:t>
            </a:r>
            <a:r>
              <a:rPr b="1" lang="fr-CA" sz="2000" spc="-1" strike="noStrike">
                <a:latin typeface="Verdana"/>
                <a:ea typeface="Calibri"/>
              </a:rPr>
              <a:t>8</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0" lang="en-GB" sz="1200" spc="-1" strike="noStrike">
                <a:solidFill>
                  <a:srgbClr val="000000"/>
                </a:solidFill>
                <a:latin typeface="+mn-lt"/>
                <a:ea typeface="+mn-ea"/>
              </a:rPr>
              <a:t>Commencer par décrire l'aspect de la radicalisation à l'extérieur. </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nl-NL" sz="1200" spc="-1" strike="noStrike">
                <a:solidFill>
                  <a:srgbClr val="000000"/>
                </a:solidFill>
                <a:latin typeface="+mn-lt"/>
                <a:ea typeface="+mn-ea"/>
              </a:rPr>
              <a:t>Certaines appellations qui sont souvent utilisées de façon interchangeable sont l'activisme, l'extrémisme et le terrorisme. </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0" lang="nl-NL" sz="1200" spc="-1" strike="noStrike">
                <a:solidFill>
                  <a:srgbClr val="000000"/>
                </a:solidFill>
                <a:latin typeface="+mn-lt"/>
                <a:ea typeface="+mn-ea"/>
              </a:rPr>
              <a:t>En </a:t>
            </a:r>
            <a:r>
              <a:rPr b="0" lang="fr-CA" sz="1200" spc="-1" strike="noStrike">
                <a:solidFill>
                  <a:srgbClr val="000000"/>
                </a:solidFill>
                <a:latin typeface="+mn-lt"/>
                <a:ea typeface="+mn-ea"/>
              </a:rPr>
              <a:t>binômes : penser à un exemple pour chacun d'eux.</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1" lang="nl-NL" sz="1200" spc="-1" strike="noStrike">
                <a:solidFill>
                  <a:srgbClr val="000000"/>
                </a:solidFill>
                <a:latin typeface="+mn-lt"/>
                <a:ea typeface="+mn-ea"/>
              </a:rPr>
              <a:t>Formateur : contexte</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1" lang="nl-NL" sz="1200" spc="-1" strike="noStrike">
                <a:solidFill>
                  <a:srgbClr val="000000"/>
                </a:solidFill>
                <a:latin typeface="+mn-lt"/>
                <a:ea typeface="+mn-ea"/>
              </a:rPr>
              <a:t>Activisme, extrémisme, extrémisme violent et terrorisme</a:t>
            </a:r>
            <a:endParaRPr b="0" lang="fr-FR" sz="1200" spc="-1" strike="noStrike">
              <a:latin typeface="Arial"/>
            </a:endParaRPr>
          </a:p>
          <a:p>
            <a:pPr marL="216000" indent="-216000">
              <a:lnSpc>
                <a:spcPct val="100000"/>
              </a:lnSpc>
              <a:tabLst>
                <a:tab algn="l" pos="0"/>
              </a:tabLst>
            </a:pPr>
            <a:r>
              <a:rPr b="0" lang="nl-NL" sz="1200" spc="-1" strike="noStrike">
                <a:solidFill>
                  <a:srgbClr val="000000"/>
                </a:solidFill>
                <a:latin typeface="+mn-lt"/>
                <a:ea typeface="+mn-ea"/>
              </a:rPr>
              <a:t>Les partis ou organisations d '(ultra)droite ou d' (ultra)gauche qui opèrent dans le cadre de l'ordre juridique démocratique ne relèvent évidemment pas de la définition de l'extrémisme. Les services de renseignement n'enquêtent pas non plus sur le militantisme, car celui-ci ne poursuit pas d'objectifs antidémocratiques et n'utilise pas de méthodes antidémocratiques. L'activisme s'inscrit dans le cadre de l'ordre juridique démocratique. Les activistes qui ont tendance à se radicaliser en extrémistes peuvent attirer l'attention des services de renseignement. L'extrémisme, dans sa forme finale, peut conduire au terrorisme si des dommages socialement perturbateurs sont causés et/ou si de grands groupes de personnes sont effrayés.</a:t>
            </a:r>
            <a:endParaRPr b="0" lang="fr-FR" sz="1200" spc="-1" strike="noStrike">
              <a:latin typeface="Arial"/>
            </a:endParaRPr>
          </a:p>
          <a:p>
            <a:pPr marL="216000" indent="-216000">
              <a:lnSpc>
                <a:spcPct val="100000"/>
              </a:lnSpc>
              <a:tabLst>
                <a:tab algn="l" pos="0"/>
              </a:tabLst>
            </a:pPr>
            <a:r>
              <a:rPr b="0" lang="nl-NL" sz="2000" spc="-1" strike="noStrike">
                <a:solidFill>
                  <a:srgbClr val="000000"/>
                </a:solidFill>
                <a:latin typeface="+mn-lt"/>
                <a:ea typeface="+mn-ea"/>
              </a:rPr>
              <a:t>https://www.aivd.nl/onderwerpen/extremisme/</a:t>
            </a:r>
            <a:endParaRPr b="0" lang="fr-FR" sz="2000" spc="-1" strike="noStrike">
              <a:latin typeface="Arial"/>
            </a:endParaRPr>
          </a:p>
          <a:p>
            <a:pPr marL="216000" indent="-216000">
              <a:lnSpc>
                <a:spcPct val="100000"/>
              </a:lnSpc>
              <a:tabLst>
                <a:tab algn="l" pos="0"/>
              </a:tabLst>
            </a:pPr>
            <a:endParaRPr b="0" lang="fr-FR" sz="2000" spc="-1" strike="noStrike">
              <a:latin typeface="Arial"/>
            </a:endParaRPr>
          </a:p>
          <a:p>
            <a:pPr marL="216000" indent="-216000">
              <a:lnSpc>
                <a:spcPct val="100000"/>
              </a:lnSpc>
              <a:tabLst>
                <a:tab algn="l" pos="0"/>
              </a:tabLst>
            </a:pPr>
            <a:r>
              <a:rPr b="1" lang="en-GB" sz="1200" spc="-1" strike="noStrike">
                <a:solidFill>
                  <a:srgbClr val="000000"/>
                </a:solidFill>
                <a:latin typeface="+mn-lt"/>
                <a:ea typeface="+mn-ea"/>
              </a:rPr>
              <a:t>Extrémisme violent et non violent</a:t>
            </a:r>
            <a:endParaRPr b="0" lang="fr-FR" sz="1200" spc="-1" strike="noStrike">
              <a:latin typeface="Arial"/>
            </a:endParaRPr>
          </a:p>
          <a:p>
            <a:pPr marL="216000" indent="-216000">
              <a:lnSpc>
                <a:spcPct val="100000"/>
              </a:lnSpc>
              <a:tabLst>
                <a:tab algn="l" pos="0"/>
              </a:tabLst>
            </a:pPr>
            <a:r>
              <a:rPr b="0" lang="en-GB" sz="1200" spc="-1" strike="noStrike">
                <a:solidFill>
                  <a:srgbClr val="000000"/>
                </a:solidFill>
                <a:latin typeface="+mn-lt"/>
                <a:ea typeface="+mn-ea"/>
              </a:rPr>
              <a:t>Le service de renseignement considère l'extrémisme comme la poursuite active et/ou le soutien de changements profonds dans la société qui peuvent mettre en danger (l'existence continue de) l'ordre juridique démocratique, éventuellement par l'utilisation de méthodes non démocratiques qui peuvent nuire au fonctionnement de l'ordre juridique démocratique. Les méthodes antidémocratiques utilisées peuvent être à la fois violentes et non violentes. Des exemples de méthodes non violentes et antidémocratiques sont le discours de haine systématique, la propagation de la peur, la diffusion de la désinformation, la diabolisation et l'intimidation. Des exemples de méthodes violentes sont les agressions, attaque ou formes de violence encore plus graves.</a:t>
            </a:r>
            <a:endParaRPr b="0" lang="fr-FR" sz="1200" spc="-1" strike="noStrike">
              <a:latin typeface="Arial"/>
            </a:endParaRPr>
          </a:p>
          <a:p>
            <a:pPr marL="216000" indent="-216000">
              <a:lnSpc>
                <a:spcPct val="100000"/>
              </a:lnSpc>
              <a:tabLst>
                <a:tab algn="l" pos="0"/>
              </a:tabLst>
            </a:pPr>
            <a:endParaRPr b="0" lang="fr-FR" sz="1200" spc="-1" strike="noStrike">
              <a:latin typeface="Arial"/>
            </a:endParaRPr>
          </a:p>
          <a:p>
            <a:pPr marL="216000" indent="-216000">
              <a:lnSpc>
                <a:spcPct val="100000"/>
              </a:lnSpc>
              <a:tabLst>
                <a:tab algn="l" pos="0"/>
              </a:tabLst>
            </a:pPr>
            <a:r>
              <a:rPr b="1" lang="en-GB" sz="1200" spc="-1" strike="noStrike">
                <a:solidFill>
                  <a:srgbClr val="000000"/>
                </a:solidFill>
                <a:latin typeface="+mn-lt"/>
                <a:ea typeface="+mn-ea"/>
              </a:rPr>
              <a:t>Polarisation</a:t>
            </a:r>
            <a:endParaRPr b="0" lang="fr-FR" sz="1200" spc="-1" strike="noStrike">
              <a:latin typeface="Arial"/>
            </a:endParaRPr>
          </a:p>
          <a:p>
            <a:pPr marL="216000" indent="-216000">
              <a:lnSpc>
                <a:spcPct val="100000"/>
              </a:lnSpc>
              <a:tabLst>
                <a:tab algn="l" pos="0"/>
              </a:tabLst>
            </a:pPr>
            <a:r>
              <a:rPr b="0" lang="en-GB" sz="2000" spc="-1" strike="noStrike">
                <a:solidFill>
                  <a:srgbClr val="000000"/>
                </a:solidFill>
                <a:latin typeface="+mn-lt"/>
                <a:ea typeface="+mn-ea"/>
              </a:rPr>
              <a:t>La polarisation peut être considérée comme une caractéristique du contexte sociétal dans lequel se déroule ce processus. Plus une société est polarisée, plus on s'attend à ce qu'elle accélère le passage du militantisme au terrorisme.</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mn-lt"/>
                <a:ea typeface="+mn-ea"/>
              </a:rPr>
              <a:t>« La polarisation se réfère au processus par lequel des relations sociales complexes arrivent à être représentées et perçues en termes manichéens ‘noir et blanc’, comme résultant d'un conflit essentiel entre deux groupes sociaux différents (migrants/autochtones, élites/peuple. Nous utilisons le terme de polarisation dans un sens descriptif, comme la divination d'un contexte dans lequel des facteurs d'extrémisme sont donnés un plus grand élan pour se produire. Bien qu'il ne soit ni nécessaire ni suffisant pour l'extrémisme violent, qui peut se produire de manière indépendante, la polarisation peut fournir un contexte politique favorable et renforçant. »</a:t>
            </a:r>
            <a:endParaRPr b="0" lang="fr-FR" sz="2000" spc="-1" strike="noStrike">
              <a:latin typeface="Arial"/>
            </a:endParaRPr>
          </a:p>
          <a:p>
            <a:pPr marL="216000" indent="-216000">
              <a:lnSpc>
                <a:spcPct val="100000"/>
              </a:lnSpc>
              <a:tabLst>
                <a:tab algn="l" pos="0"/>
              </a:tabLst>
            </a:pPr>
            <a:r>
              <a:rPr b="0" lang="en-GB" sz="2000" spc="-1" strike="noStrike">
                <a:solidFill>
                  <a:srgbClr val="000000"/>
                </a:solidFill>
                <a:latin typeface="+mn-lt"/>
                <a:ea typeface="+mn-ea"/>
              </a:rPr>
              <a:t>(De : Polarisation, Extrémisme violent et Résilience en Europe aujourd'hui : Un cadre analytique Richard McNeil-Willson, Vivian Gerrand, Francesca Scrinzi, Anna Triandafyllidou Décembre 2019)</a:t>
            </a:r>
            <a:endParaRPr b="0" lang="fr-FR" sz="2000" spc="-1" strike="noStrike">
              <a:latin typeface="Arial"/>
            </a:endParaRPr>
          </a:p>
        </p:txBody>
      </p:sp>
      <p:sp>
        <p:nvSpPr>
          <p:cNvPr id="666" name="Контейнер за номер на слайда 3"/>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CE3A97A-57A3-4EBB-AF25-5CC5214D738D}" type="slidenum">
              <a:rPr b="0" lang="en-US" sz="1200" spc="-1" strike="noStrike">
                <a:latin typeface="Times New Roman"/>
              </a:rPr>
              <a:t>&lt;numéro&gt;</a:t>
            </a:fld>
            <a:endParaRPr b="0" lang="fr-F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9"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40"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42"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4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44"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45"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47"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48"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49"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50"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51"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52"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5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60"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63"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68"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71"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73"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7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76"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77"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79"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80"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82"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8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84"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85"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87"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88"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89"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90"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91"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92"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9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01"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03"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0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0"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0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0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1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12"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1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14"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1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1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18"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20"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121"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2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2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2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126"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28"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129"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130"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131"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132"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133"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4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42"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23"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44"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45"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49"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50"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51"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53"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5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55"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5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5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59"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61"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162"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6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6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66"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167"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69"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170"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171"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172"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173"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174"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8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83"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85"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86"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9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91"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92"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94"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9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96"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9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9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00"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02"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203"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0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06"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07"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208"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10"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211"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212"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213"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214"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215"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1"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36"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37"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slideLayout" Target="../slideLayouts/slideLayout1.xml"/><Relationship Id="rId15" Type="http://schemas.openxmlformats.org/officeDocument/2006/relationships/slideLayout" Target="../slideLayouts/slideLayout2.xml"/><Relationship Id="rId16" Type="http://schemas.openxmlformats.org/officeDocument/2006/relationships/slideLayout" Target="../slideLayouts/slideLayout3.xml"/><Relationship Id="rId17" Type="http://schemas.openxmlformats.org/officeDocument/2006/relationships/slideLayout" Target="../slideLayouts/slideLayout4.xml"/><Relationship Id="rId18" Type="http://schemas.openxmlformats.org/officeDocument/2006/relationships/slideLayout" Target="../slideLayouts/slideLayout5.xml"/><Relationship Id="rId19" Type="http://schemas.openxmlformats.org/officeDocument/2006/relationships/slideLayout" Target="../slideLayouts/slideLayout6.xml"/><Relationship Id="rId20" Type="http://schemas.openxmlformats.org/officeDocument/2006/relationships/slideLayout" Target="../slideLayouts/slideLayout7.xml"/><Relationship Id="rId21" Type="http://schemas.openxmlformats.org/officeDocument/2006/relationships/slideLayout" Target="../slideLayouts/slideLayout8.xml"/><Relationship Id="rId22" Type="http://schemas.openxmlformats.org/officeDocument/2006/relationships/slideLayout" Target="../slideLayouts/slideLayout9.xml"/><Relationship Id="rId23" Type="http://schemas.openxmlformats.org/officeDocument/2006/relationships/slideLayout" Target="../slideLayouts/slideLayout10.xml"/><Relationship Id="rId24" Type="http://schemas.openxmlformats.org/officeDocument/2006/relationships/slideLayout" Target="../slideLayouts/slideLayout11.xml"/><Relationship Id="rId2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2" descr=""/>
          <p:cNvPicPr/>
          <p:nvPr/>
        </p:nvPicPr>
        <p:blipFill>
          <a:blip r:embed="rId2"/>
          <a:stretch/>
        </p:blipFill>
        <p:spPr>
          <a:xfrm>
            <a:off x="5562720" y="0"/>
            <a:ext cx="3575160" cy="1923480"/>
          </a:xfrm>
          <a:prstGeom prst="rect">
            <a:avLst/>
          </a:prstGeom>
          <a:ln w="0">
            <a:noFill/>
          </a:ln>
        </p:spPr>
      </p:pic>
      <p:pic>
        <p:nvPicPr>
          <p:cNvPr id="1" name="Picture 13" descr=""/>
          <p:cNvPicPr/>
          <p:nvPr/>
        </p:nvPicPr>
        <p:blipFill>
          <a:blip r:embed="rId3"/>
          <a:stretch/>
        </p:blipFill>
        <p:spPr>
          <a:xfrm>
            <a:off x="609480" y="120240"/>
            <a:ext cx="1440720" cy="1098360"/>
          </a:xfrm>
          <a:prstGeom prst="rect">
            <a:avLst/>
          </a:prstGeom>
          <a:ln w="0">
            <a:noFill/>
          </a:ln>
        </p:spPr>
      </p:pic>
      <p:grpSp>
        <p:nvGrpSpPr>
          <p:cNvPr id="2" name="Group 11"/>
          <p:cNvGrpSpPr/>
          <p:nvPr/>
        </p:nvGrpSpPr>
        <p:grpSpPr>
          <a:xfrm>
            <a:off x="685800" y="1371600"/>
            <a:ext cx="3123360" cy="637560"/>
            <a:chOff x="685800" y="1371600"/>
            <a:chExt cx="3123360" cy="637560"/>
          </a:xfrm>
        </p:grpSpPr>
        <p:pic>
          <p:nvPicPr>
            <p:cNvPr id="3" name="Picture 14" descr=""/>
            <p:cNvPicPr/>
            <p:nvPr/>
          </p:nvPicPr>
          <p:blipFill>
            <a:blip r:embed="rId4"/>
            <a:stretch/>
          </p:blipFill>
          <p:spPr>
            <a:xfrm>
              <a:off x="685800" y="1401840"/>
              <a:ext cx="896400" cy="597600"/>
            </a:xfrm>
            <a:prstGeom prst="rect">
              <a:avLst/>
            </a:prstGeom>
            <a:ln w="0">
              <a:noFill/>
            </a:ln>
          </p:spPr>
        </p:pic>
        <p:sp>
          <p:nvSpPr>
            <p:cNvPr id="4" name="TextBox 15"/>
            <p:cNvSpPr/>
            <p:nvPr/>
          </p:nvSpPr>
          <p:spPr>
            <a:xfrm>
              <a:off x="1659240" y="1371600"/>
              <a:ext cx="2149920" cy="637560"/>
            </a:xfrm>
            <a:prstGeom prst="rect">
              <a:avLst/>
            </a:prstGeom>
            <a:noFill/>
            <a:ln w="0">
              <a:noFill/>
            </a:ln>
          </p:spPr>
          <p:style>
            <a:lnRef idx="0"/>
            <a:fillRef idx="0"/>
            <a:effectRef idx="0"/>
            <a:fontRef idx="minor"/>
          </p:style>
          <p:txBody>
            <a:bodyPr lIns="0" rIns="0" tIns="45000" bIns="45000">
              <a:spAutoFit/>
            </a:bodyPr>
            <a:p>
              <a:pPr algn="just">
                <a:lnSpc>
                  <a:spcPct val="120000"/>
                </a:lnSpc>
                <a:spcBef>
                  <a:spcPts val="1199"/>
                </a:spcBef>
                <a:spcAft>
                  <a:spcPts val="1199"/>
                </a:spcAft>
              </a:pPr>
              <a:r>
                <a:rPr b="0" lang="en-US" sz="1000" spc="-1" strike="noStrike">
                  <a:solidFill>
                    <a:srgbClr val="808080"/>
                  </a:solidFill>
                  <a:latin typeface="Calibri"/>
                  <a:ea typeface="DejaVu Sans"/>
                </a:rPr>
                <a:t>This project was funded by the European Union’s Internal Security Fund — Police,  under Grant Agreement No. 823683.</a:t>
              </a:r>
              <a:endParaRPr b="0" lang="fr-FR" sz="1000" spc="-1" strike="noStrike">
                <a:latin typeface="Arial"/>
              </a:endParaRPr>
            </a:p>
          </p:txBody>
        </p:sp>
      </p:grpSp>
      <p:sp>
        <p:nvSpPr>
          <p:cNvPr id="5" name="Straight Connector 16"/>
          <p:cNvSpPr/>
          <p:nvPr/>
        </p:nvSpPr>
        <p:spPr>
          <a:xfrm>
            <a:off x="685800" y="1295280"/>
            <a:ext cx="3124080" cy="0"/>
          </a:xfrm>
          <a:prstGeom prst="line">
            <a:avLst/>
          </a:prstGeom>
          <a:ln>
            <a:solidFill>
              <a:srgbClr val="bfbfbf"/>
            </a:solidFill>
            <a:round/>
          </a:ln>
        </p:spPr>
        <p:style>
          <a:lnRef idx="1">
            <a:schemeClr val="accent1"/>
          </a:lnRef>
          <a:fillRef idx="0">
            <a:schemeClr val="accent1"/>
          </a:fillRef>
          <a:effectRef idx="0">
            <a:schemeClr val="accent1"/>
          </a:effectRef>
          <a:fontRef idx="minor"/>
        </p:style>
      </p:sp>
      <p:pic>
        <p:nvPicPr>
          <p:cNvPr id="6" name="Picture 6" descr="D:\Disk D\Work\projects n\Libre\ARMOuR\partners\partner-synyo-877-450x0.png"/>
          <p:cNvPicPr/>
          <p:nvPr/>
        </p:nvPicPr>
        <p:blipFill>
          <a:blip r:embed="rId5"/>
          <a:stretch/>
        </p:blipFill>
        <p:spPr>
          <a:xfrm>
            <a:off x="3138840" y="5263200"/>
            <a:ext cx="631080" cy="631080"/>
          </a:xfrm>
          <a:prstGeom prst="rect">
            <a:avLst/>
          </a:prstGeom>
          <a:ln w="0">
            <a:noFill/>
          </a:ln>
        </p:spPr>
      </p:pic>
      <p:pic>
        <p:nvPicPr>
          <p:cNvPr id="7" name="Picture 7" descr="D:\Disk D\Work\projects n\Libre\ARMOuR\partners\partner-uom-879-450x0.png"/>
          <p:cNvPicPr/>
          <p:nvPr/>
        </p:nvPicPr>
        <p:blipFill>
          <a:blip r:embed="rId6"/>
          <a:stretch/>
        </p:blipFill>
        <p:spPr>
          <a:xfrm>
            <a:off x="6487200" y="5148360"/>
            <a:ext cx="868680" cy="868680"/>
          </a:xfrm>
          <a:prstGeom prst="rect">
            <a:avLst/>
          </a:prstGeom>
          <a:ln w="0">
            <a:noFill/>
          </a:ln>
        </p:spPr>
      </p:pic>
      <p:pic>
        <p:nvPicPr>
          <p:cNvPr id="8" name="Picture 8" descr="D:\Disk D\Work\projects n\Libre\ARMOuR\partners\rug-web-49-450x0.jpg"/>
          <p:cNvPicPr/>
          <p:nvPr/>
        </p:nvPicPr>
        <p:blipFill>
          <a:blip r:embed="rId7"/>
          <a:stretch/>
        </p:blipFill>
        <p:spPr>
          <a:xfrm>
            <a:off x="7513920" y="5149800"/>
            <a:ext cx="943560" cy="943560"/>
          </a:xfrm>
          <a:prstGeom prst="rect">
            <a:avLst/>
          </a:prstGeom>
          <a:ln w="0">
            <a:noFill/>
          </a:ln>
        </p:spPr>
      </p:pic>
      <p:pic>
        <p:nvPicPr>
          <p:cNvPr id="9" name="Picture 9" descr="D:\Disk D\Work\projects n\Libre\ARMOuR\partners\ministero-della-giustizia-577-450x0.png"/>
          <p:cNvPicPr/>
          <p:nvPr/>
        </p:nvPicPr>
        <p:blipFill>
          <a:blip r:embed="rId8"/>
          <a:stretch/>
        </p:blipFill>
        <p:spPr>
          <a:xfrm>
            <a:off x="4587480" y="5250960"/>
            <a:ext cx="913680" cy="913680"/>
          </a:xfrm>
          <a:prstGeom prst="rect">
            <a:avLst/>
          </a:prstGeom>
          <a:ln w="0">
            <a:noFill/>
          </a:ln>
        </p:spPr>
      </p:pic>
      <p:pic>
        <p:nvPicPr>
          <p:cNvPr id="10" name="Picture 10" descr="D:\Disk D\Work\projects n\Libre\ARMOuR\partners\mnvia-112-450x0.png"/>
          <p:cNvPicPr/>
          <p:nvPr/>
        </p:nvPicPr>
        <p:blipFill>
          <a:blip r:embed="rId9"/>
          <a:stretch/>
        </p:blipFill>
        <p:spPr>
          <a:xfrm>
            <a:off x="2332440" y="5181480"/>
            <a:ext cx="790920" cy="790920"/>
          </a:xfrm>
          <a:prstGeom prst="rect">
            <a:avLst/>
          </a:prstGeom>
          <a:ln w="0">
            <a:noFill/>
          </a:ln>
        </p:spPr>
      </p:pic>
      <p:pic>
        <p:nvPicPr>
          <p:cNvPr id="11" name="Picture 11" descr="D:\Disk D\Work\projects n\Libre\ARMOuR\partners\partner-agenfor-878-450x0.png"/>
          <p:cNvPicPr/>
          <p:nvPr/>
        </p:nvPicPr>
        <p:blipFill>
          <a:blip r:embed="rId10"/>
          <a:stretch/>
        </p:blipFill>
        <p:spPr>
          <a:xfrm>
            <a:off x="3817440" y="5259960"/>
            <a:ext cx="759240" cy="759240"/>
          </a:xfrm>
          <a:prstGeom prst="rect">
            <a:avLst/>
          </a:prstGeom>
          <a:ln w="0">
            <a:noFill/>
          </a:ln>
        </p:spPr>
      </p:pic>
      <p:pic>
        <p:nvPicPr>
          <p:cNvPr id="12" name="Picture 12" descr="D:\Disk D\Work\projects n\Libre\ARMOuR\partners\partner-fundea-875-450x0.png"/>
          <p:cNvPicPr/>
          <p:nvPr/>
        </p:nvPicPr>
        <p:blipFill>
          <a:blip r:embed="rId11"/>
          <a:stretch/>
        </p:blipFill>
        <p:spPr>
          <a:xfrm>
            <a:off x="700200" y="5228280"/>
            <a:ext cx="759240" cy="759240"/>
          </a:xfrm>
          <a:prstGeom prst="rect">
            <a:avLst/>
          </a:prstGeom>
          <a:ln w="0">
            <a:noFill/>
          </a:ln>
        </p:spPr>
      </p:pic>
      <p:pic>
        <p:nvPicPr>
          <p:cNvPr id="13" name="Picture 13" descr="D:\Disk D\Work\projects n\Libre\ARMOuR\partners\partner-kemea-876-450x0.png"/>
          <p:cNvPicPr/>
          <p:nvPr/>
        </p:nvPicPr>
        <p:blipFill>
          <a:blip r:embed="rId12"/>
          <a:stretch/>
        </p:blipFill>
        <p:spPr>
          <a:xfrm>
            <a:off x="1572840" y="5228280"/>
            <a:ext cx="759240" cy="759240"/>
          </a:xfrm>
          <a:prstGeom prst="rect">
            <a:avLst/>
          </a:prstGeom>
          <a:ln w="0">
            <a:noFill/>
          </a:ln>
        </p:spPr>
      </p:pic>
      <p:pic>
        <p:nvPicPr>
          <p:cNvPr id="14" name="Picture 8" descr=""/>
          <p:cNvPicPr/>
          <p:nvPr/>
        </p:nvPicPr>
        <p:blipFill>
          <a:blip r:embed="rId13"/>
          <a:stretch/>
        </p:blipFill>
        <p:spPr>
          <a:xfrm>
            <a:off x="5605200" y="5228280"/>
            <a:ext cx="762480" cy="762480"/>
          </a:xfrm>
          <a:prstGeom prst="rect">
            <a:avLst/>
          </a:prstGeom>
          <a:ln w="0">
            <a:noFill/>
          </a:ln>
        </p:spPr>
      </p:pic>
      <p:sp>
        <p:nvSpPr>
          <p:cNvPr id="15" name="PlaceHolder 1"/>
          <p:cNvSpPr>
            <a:spLocks noGrp="1"/>
          </p:cNvSpPr>
          <p:nvPr>
            <p:ph type="title"/>
          </p:nvPr>
        </p:nvSpPr>
        <p:spPr>
          <a:xfrm>
            <a:off x="457200" y="273600"/>
            <a:ext cx="8228880" cy="1144440"/>
          </a:xfrm>
          <a:prstGeom prst="rect">
            <a:avLst/>
          </a:prstGeom>
        </p:spPr>
        <p:txBody>
          <a:bodyPr lIns="0" rIns="0" tIns="0" bIns="0" anchor="ctr">
            <a:noAutofit/>
          </a:bodyPr>
          <a:p>
            <a:r>
              <a:rPr b="0" lang="fr-FR" sz="1800" spc="-1" strike="noStrike">
                <a:latin typeface="Arial"/>
              </a:rPr>
              <a:t>Cliquez pour éditer le format du texte-titre</a:t>
            </a:r>
            <a:endParaRPr b="0" lang="fr-FR" sz="1800" spc="-1" strike="noStrike">
              <a:latin typeface="Arial"/>
            </a:endParaRPr>
          </a:p>
        </p:txBody>
      </p:sp>
      <p:sp>
        <p:nvSpPr>
          <p:cNvPr id="16"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14"/>
    <p:sldLayoutId id="2147483650"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 id="2147483660" r:id="rId2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3" name="Picture 2" descr=""/>
          <p:cNvPicPr/>
          <p:nvPr/>
        </p:nvPicPr>
        <p:blipFill>
          <a:blip r:embed="rId2"/>
          <a:stretch/>
        </p:blipFill>
        <p:spPr>
          <a:xfrm>
            <a:off x="5562720" y="0"/>
            <a:ext cx="3575160" cy="1923480"/>
          </a:xfrm>
          <a:prstGeom prst="rect">
            <a:avLst/>
          </a:prstGeom>
          <a:ln w="0">
            <a:noFill/>
          </a:ln>
        </p:spPr>
      </p:pic>
      <p:pic>
        <p:nvPicPr>
          <p:cNvPr id="54" name="Picture 14" descr=""/>
          <p:cNvPicPr/>
          <p:nvPr/>
        </p:nvPicPr>
        <p:blipFill>
          <a:blip r:embed="rId3"/>
          <a:stretch/>
        </p:blipFill>
        <p:spPr>
          <a:xfrm>
            <a:off x="685800" y="241200"/>
            <a:ext cx="1281960" cy="977040"/>
          </a:xfrm>
          <a:prstGeom prst="rect">
            <a:avLst/>
          </a:prstGeom>
          <a:ln w="0">
            <a:noFill/>
          </a:ln>
        </p:spPr>
      </p:pic>
      <p:sp>
        <p:nvSpPr>
          <p:cNvPr id="5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56"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3" name="Picture 2" descr=""/>
          <p:cNvPicPr/>
          <p:nvPr/>
        </p:nvPicPr>
        <p:blipFill>
          <a:blip r:embed="rId2"/>
          <a:stretch/>
        </p:blipFill>
        <p:spPr>
          <a:xfrm>
            <a:off x="5562720" y="0"/>
            <a:ext cx="3575160" cy="1923480"/>
          </a:xfrm>
          <a:prstGeom prst="rect">
            <a:avLst/>
          </a:prstGeom>
          <a:ln w="0">
            <a:noFill/>
          </a:ln>
        </p:spPr>
      </p:pic>
      <p:pic>
        <p:nvPicPr>
          <p:cNvPr id="94" name="Picture 10" descr=""/>
          <p:cNvPicPr/>
          <p:nvPr/>
        </p:nvPicPr>
        <p:blipFill>
          <a:blip r:embed="rId3"/>
          <a:stretch/>
        </p:blipFill>
        <p:spPr>
          <a:xfrm>
            <a:off x="685800" y="241200"/>
            <a:ext cx="1281960" cy="977040"/>
          </a:xfrm>
          <a:prstGeom prst="rect">
            <a:avLst/>
          </a:prstGeom>
          <a:ln w="0">
            <a:noFill/>
          </a:ln>
        </p:spPr>
      </p:pic>
      <p:sp>
        <p:nvSpPr>
          <p:cNvPr id="95" name="Straight Connector 13"/>
          <p:cNvSpPr/>
          <p:nvPr/>
        </p:nvSpPr>
        <p:spPr>
          <a:xfrm>
            <a:off x="685800" y="2514600"/>
            <a:ext cx="2743200" cy="0"/>
          </a:xfrm>
          <a:prstGeom prst="line">
            <a:avLst/>
          </a:prstGeom>
          <a:ln>
            <a:solidFill>
              <a:srgbClr val="0ba7df"/>
            </a:solidFill>
            <a:round/>
          </a:ln>
        </p:spPr>
        <p:style>
          <a:lnRef idx="1">
            <a:schemeClr val="accent1"/>
          </a:lnRef>
          <a:fillRef idx="0">
            <a:schemeClr val="accent1"/>
          </a:fillRef>
          <a:effectRef idx="0">
            <a:schemeClr val="accent1"/>
          </a:effectRef>
          <a:fontRef idx="minor"/>
        </p:style>
      </p:sp>
      <p:sp>
        <p:nvSpPr>
          <p:cNvPr id="9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9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4" name="Picture 2" descr=""/>
          <p:cNvPicPr/>
          <p:nvPr/>
        </p:nvPicPr>
        <p:blipFill>
          <a:blip r:embed="rId2"/>
          <a:stretch/>
        </p:blipFill>
        <p:spPr>
          <a:xfrm>
            <a:off x="5562720" y="0"/>
            <a:ext cx="3575160" cy="1923480"/>
          </a:xfrm>
          <a:prstGeom prst="rect">
            <a:avLst/>
          </a:prstGeom>
          <a:ln w="0">
            <a:noFill/>
          </a:ln>
        </p:spPr>
      </p:pic>
      <p:pic>
        <p:nvPicPr>
          <p:cNvPr id="135" name="Picture 8" descr=""/>
          <p:cNvPicPr/>
          <p:nvPr/>
        </p:nvPicPr>
        <p:blipFill>
          <a:blip r:embed="rId3"/>
          <a:stretch/>
        </p:blipFill>
        <p:spPr>
          <a:xfrm>
            <a:off x="685800" y="241200"/>
            <a:ext cx="1281960" cy="977040"/>
          </a:xfrm>
          <a:prstGeom prst="rect">
            <a:avLst/>
          </a:prstGeom>
          <a:ln w="0">
            <a:noFill/>
          </a:ln>
        </p:spPr>
      </p:pic>
      <p:sp>
        <p:nvSpPr>
          <p:cNvPr id="136" name="Straight Connector 16"/>
          <p:cNvSpPr/>
          <p:nvPr/>
        </p:nvSpPr>
        <p:spPr>
          <a:xfrm>
            <a:off x="685800" y="2133360"/>
            <a:ext cx="7772400" cy="0"/>
          </a:xfrm>
          <a:prstGeom prst="line">
            <a:avLst/>
          </a:prstGeom>
          <a:ln>
            <a:solidFill>
              <a:srgbClr val="0ba7df"/>
            </a:solidFill>
            <a:round/>
          </a:ln>
        </p:spPr>
        <p:style>
          <a:lnRef idx="1">
            <a:schemeClr val="accent1"/>
          </a:lnRef>
          <a:fillRef idx="0">
            <a:schemeClr val="accent1"/>
          </a:fillRef>
          <a:effectRef idx="0">
            <a:schemeClr val="accent1"/>
          </a:effectRef>
          <a:fontRef idx="minor"/>
        </p:style>
      </p:sp>
      <p:sp>
        <p:nvSpPr>
          <p:cNvPr id="13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3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5" name="Picture 8" descr=""/>
          <p:cNvPicPr/>
          <p:nvPr/>
        </p:nvPicPr>
        <p:blipFill>
          <a:blip r:embed="rId2"/>
          <a:stretch/>
        </p:blipFill>
        <p:spPr>
          <a:xfrm>
            <a:off x="3886200" y="1676520"/>
            <a:ext cx="1617480" cy="1233000"/>
          </a:xfrm>
          <a:prstGeom prst="rect">
            <a:avLst/>
          </a:prstGeom>
          <a:ln w="0">
            <a:noFill/>
          </a:ln>
        </p:spPr>
      </p:pic>
      <p:pic>
        <p:nvPicPr>
          <p:cNvPr id="176" name="Picture 2" descr=""/>
          <p:cNvPicPr/>
          <p:nvPr/>
        </p:nvPicPr>
        <p:blipFill>
          <a:blip r:embed="rId3"/>
          <a:stretch/>
        </p:blipFill>
        <p:spPr>
          <a:xfrm>
            <a:off x="5562720" y="0"/>
            <a:ext cx="3575160" cy="1923480"/>
          </a:xfrm>
          <a:prstGeom prst="rect">
            <a:avLst/>
          </a:prstGeom>
          <a:ln w="0">
            <a:noFill/>
          </a:ln>
        </p:spPr>
      </p:pic>
      <p:pic>
        <p:nvPicPr>
          <p:cNvPr id="177" name="Picture 2" descr=""/>
          <p:cNvPicPr/>
          <p:nvPr/>
        </p:nvPicPr>
        <p:blipFill>
          <a:blip r:embed="rId4"/>
          <a:stretch/>
        </p:blipFill>
        <p:spPr>
          <a:xfrm>
            <a:off x="0" y="4933800"/>
            <a:ext cx="3575160" cy="1923480"/>
          </a:xfrm>
          <a:prstGeom prst="rect">
            <a:avLst/>
          </a:prstGeom>
          <a:ln w="0">
            <a:noFill/>
          </a:ln>
        </p:spPr>
      </p:pic>
      <p:sp>
        <p:nvSpPr>
          <p:cNvPr id="17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7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diagramData" Target="../diagrams/data5.xml"/><Relationship Id="rId2" Type="http://schemas.openxmlformats.org/officeDocument/2006/relationships/diagramLayout" Target="../diagrams/layout5.xml"/><Relationship Id="rId3" Type="http://schemas.openxmlformats.org/officeDocument/2006/relationships/diagramQuickStyle" Target="../diagrams/quickStyle5.xml"/><Relationship Id="rId4" Type="http://schemas.openxmlformats.org/officeDocument/2006/relationships/diagramColors" Target="../diagrams/colors5.xml"/><Relationship Id="rId5" Type="http://schemas.microsoft.com/office/2007/relationships/diagramDrawing" Target="../diagrams/drawing5.xml"/><Relationship Id="rId6" Type="http://schemas.openxmlformats.org/officeDocument/2006/relationships/slideLayout" Target="../slideLayouts/slideLayout37.xml"/><Relationship Id="rId7"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diagramData" Target="../diagrams/data6.xml"/><Relationship Id="rId2" Type="http://schemas.openxmlformats.org/officeDocument/2006/relationships/diagramLayout" Target="../diagrams/layout6.xml"/><Relationship Id="rId3" Type="http://schemas.openxmlformats.org/officeDocument/2006/relationships/diagramQuickStyle" Target="../diagrams/quickStyle6.xml"/><Relationship Id="rId4" Type="http://schemas.openxmlformats.org/officeDocument/2006/relationships/diagramColors" Target="../diagrams/colors6.xml"/><Relationship Id="rId5" Type="http://schemas.microsoft.com/office/2007/relationships/diagramDrawing" Target="../diagrams/drawing6.xml"/><Relationship Id="rId6" Type="http://schemas.openxmlformats.org/officeDocument/2006/relationships/slideLayout" Target="../slideLayouts/slideLayout37.xml"/><Relationship Id="rId7"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hyperlink" Target="https://www.dcfp.org.uk/child-abuse/radicalisation-and-extremism/" TargetMode="External"/><Relationship Id="rId2" Type="http://schemas.openxmlformats.org/officeDocument/2006/relationships/slideLayout" Target="../slideLayouts/slideLayout3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diagramData" Target="../diagrams/data7.xml"/><Relationship Id="rId2" Type="http://schemas.openxmlformats.org/officeDocument/2006/relationships/diagramLayout" Target="../diagrams/layout7.xml"/><Relationship Id="rId3" Type="http://schemas.openxmlformats.org/officeDocument/2006/relationships/diagramQuickStyle" Target="../diagrams/quickStyle7.xml"/><Relationship Id="rId4" Type="http://schemas.openxmlformats.org/officeDocument/2006/relationships/diagramColors" Target="../diagrams/colors7.xml"/><Relationship Id="rId5" Type="http://schemas.microsoft.com/office/2007/relationships/diagramDrawing" Target="../diagrams/drawing7.xml"/><Relationship Id="rId6" Type="http://schemas.openxmlformats.org/officeDocument/2006/relationships/slideLayout" Target="../slideLayouts/slideLayout37.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slideLayout" Target="../slideLayouts/slideLayout13.xml"/><Relationship Id="rId9"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diagramData" Target="../diagrams/data8.xml"/><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slideLayout" Target="../slideLayouts/slideLayout37.xml"/><Relationship Id="rId8"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diagramData" Target="../diagrams/data9.xml"/><Relationship Id="rId2" Type="http://schemas.openxmlformats.org/officeDocument/2006/relationships/diagramLayout" Target="../diagrams/layout9.xml"/><Relationship Id="rId3" Type="http://schemas.openxmlformats.org/officeDocument/2006/relationships/diagramQuickStyle" Target="../diagrams/quickStyle9.xml"/><Relationship Id="rId4" Type="http://schemas.openxmlformats.org/officeDocument/2006/relationships/diagramColors" Target="../diagrams/colors9.xml"/><Relationship Id="rId5" Type="http://schemas.microsoft.com/office/2007/relationships/diagramDrawing" Target="../diagrams/drawing9.xml"/><Relationship Id="rId6" Type="http://schemas.openxmlformats.org/officeDocument/2006/relationships/image" Target="../media/image36.jpeg"/><Relationship Id="rId7" Type="http://schemas.openxmlformats.org/officeDocument/2006/relationships/slideLayout" Target="../slideLayouts/slideLayout37.xml"/><Relationship Id="rId8"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37.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slideLayout" Target="../slideLayouts/slideLayout37.xml"/><Relationship Id="rId11"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diagramData" Target="../diagrams/data10.xml"/><Relationship Id="rId2" Type="http://schemas.openxmlformats.org/officeDocument/2006/relationships/diagramLayout" Target="../diagrams/layout10.xml"/><Relationship Id="rId3" Type="http://schemas.openxmlformats.org/officeDocument/2006/relationships/diagramQuickStyle" Target="../diagrams/quickStyle10.xml"/><Relationship Id="rId4" Type="http://schemas.openxmlformats.org/officeDocument/2006/relationships/diagramColors" Target="../diagrams/colors10.xml"/><Relationship Id="rId5" Type="http://schemas.microsoft.com/office/2007/relationships/diagramDrawing" Target="../diagrams/drawing10.xml"/><Relationship Id="rId6" Type="http://schemas.openxmlformats.org/officeDocument/2006/relationships/slideLayout" Target="../slideLayouts/slideLayout37.xml"/><Relationship Id="rId7"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5.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37.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5.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37.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slideLayout" Target="../slideLayouts/slideLayout37.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25.xml"/><Relationship Id="rId7"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diagramData" Target="../diagrams/data3.xml"/><Relationship Id="rId7" Type="http://schemas.openxmlformats.org/officeDocument/2006/relationships/diagramLayout" Target="../diagrams/layout3.xml"/><Relationship Id="rId8" Type="http://schemas.openxmlformats.org/officeDocument/2006/relationships/diagramQuickStyle" Target="../diagrams/quickStyle3.xml"/><Relationship Id="rId9" Type="http://schemas.openxmlformats.org/officeDocument/2006/relationships/diagramColors" Target="../diagrams/colors3.xml"/><Relationship Id="rId10" Type="http://schemas.microsoft.com/office/2007/relationships/diagramDrawing" Target="../diagrams/drawing3.xml"/><Relationship Id="rId11" Type="http://schemas.openxmlformats.org/officeDocument/2006/relationships/slideLayout" Target="../slideLayouts/slideLayout37.xml"/><Relationship Id="rId12" Type="http://schemas.openxmlformats.org/officeDocument/2006/relationships/comments" Target="../comments/comment7.xml"/><Relationship Id="rId1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microsoft.com/office/2007/relationships/diagramDrawing" Target="../diagrams/drawing4.xml"/><Relationship Id="rId6" Type="http://schemas.openxmlformats.org/officeDocument/2006/relationships/slideLayout" Target="../slideLayouts/slideLayout37.xml"/><Relationship Id="rId7" Type="http://schemas.openxmlformats.org/officeDocument/2006/relationships/comments" Target="../comments/comment9.xml"/><Relationship Id="rId8"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itle 1"/>
          <p:cNvSpPr/>
          <p:nvPr/>
        </p:nvSpPr>
        <p:spPr>
          <a:xfrm>
            <a:off x="685800" y="2209680"/>
            <a:ext cx="7771680" cy="1469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200" spc="-1" strike="noStrike">
                <a:solidFill>
                  <a:srgbClr val="0ba7df"/>
                </a:solidFill>
                <a:latin typeface="Calibri"/>
                <a:ea typeface="Verdana"/>
              </a:rPr>
              <a:t>Formation de formateur</a:t>
            </a:r>
            <a:endParaRPr b="0" lang="fr-FR" sz="3200" spc="-1" strike="noStrike">
              <a:latin typeface="Arial"/>
            </a:endParaRPr>
          </a:p>
        </p:txBody>
      </p:sp>
      <p:sp>
        <p:nvSpPr>
          <p:cNvPr id="223" name="Subtitle 2"/>
          <p:cNvSpPr/>
          <p:nvPr/>
        </p:nvSpPr>
        <p:spPr>
          <a:xfrm>
            <a:off x="685800" y="3832200"/>
            <a:ext cx="7771680" cy="1119960"/>
          </a:xfrm>
          <a:prstGeom prst="rect">
            <a:avLst/>
          </a:prstGeom>
          <a:solidFill>
            <a:srgbClr val="ffffff">
              <a:alpha val="90000"/>
            </a:srgbClr>
          </a:solidFill>
          <a:ln w="0">
            <a:noFill/>
          </a:ln>
        </p:spPr>
        <p:style>
          <a:lnRef idx="0"/>
          <a:fillRef idx="0"/>
          <a:effectRef idx="0"/>
          <a:fontRef idx="minor"/>
        </p:style>
        <p:txBody>
          <a:bodyPr lIns="90000" rIns="90000" tIns="45000" bIns="45000">
            <a:normAutofit/>
          </a:bodyPr>
          <a:p>
            <a:pPr algn="ctr">
              <a:lnSpc>
                <a:spcPct val="100000"/>
              </a:lnSpc>
              <a:spcBef>
                <a:spcPts val="561"/>
              </a:spcBef>
              <a:tabLst>
                <a:tab algn="l" pos="0"/>
              </a:tabLst>
            </a:pPr>
            <a:r>
              <a:rPr b="0" lang="fr-FR" sz="2800" spc="-1" strike="noStrike">
                <a:solidFill>
                  <a:srgbClr val="000000"/>
                </a:solidFill>
                <a:latin typeface="Calibri"/>
              </a:rPr>
              <a:t>Jour 1 : Prévenir la radicalisation des jeunes</a:t>
            </a:r>
            <a:endParaRPr b="0" lang="fr-FR" sz="2800" spc="-1" strike="noStrike">
              <a:latin typeface="Arial"/>
            </a:endParaRPr>
          </a:p>
        </p:txBody>
      </p:sp>
      <p:sp>
        <p:nvSpPr>
          <p:cNvPr id="224" name="Footer Placeholder 4"/>
          <p:cNvSpPr/>
          <p:nvPr/>
        </p:nvSpPr>
        <p:spPr>
          <a:xfrm>
            <a:off x="3505320" y="6356520"/>
            <a:ext cx="2133000" cy="364320"/>
          </a:xfrm>
          <a:prstGeom prst="rect">
            <a:avLst/>
          </a:prstGeom>
          <a:noFill/>
          <a:ln w="6480">
            <a:noFill/>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770b1"/>
                </a:solidFill>
                <a:latin typeface="Calibri"/>
              </a:rPr>
              <a:t>www.armourproject.eu</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Заглавие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Des idéologies différentes</a:t>
            </a:r>
            <a:endParaRPr b="0" lang="fr-FR" sz="3200" spc="-1" strike="noStrike">
              <a:latin typeface="Arial"/>
            </a:endParaRPr>
          </a:p>
        </p:txBody>
      </p:sp>
      <p:sp>
        <p:nvSpPr>
          <p:cNvPr id="296"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5FC3CE49-E33F-4A1A-A40D-925350DD3BDC}" type="slidenum">
              <a:rPr b="0" lang="en-US" sz="1200" spc="-1" strike="noStrike">
                <a:solidFill>
                  <a:srgbClr val="0770b1"/>
                </a:solidFill>
                <a:latin typeface="Calibri"/>
              </a:rPr>
              <a:t>8</a:t>
            </a:fld>
            <a:endParaRPr b="0" lang="fr-FR" sz="1200" spc="-1" strike="noStrike">
              <a:latin typeface="Arial"/>
            </a:endParaRPr>
          </a:p>
        </p:txBody>
      </p:sp>
      <p:graphicFrame>
        <p:nvGraphicFramePr>
          <p:cNvPr id="5" name="Diagram5"/>
          <p:cNvGraphicFramePr/>
          <p:nvPr>
            <p:extLst>
              <p:ext uri="{D42A27DB-BD31-4B8C-83A1-F6EECF244321}">
                <p14:modId xmlns:p14="http://schemas.microsoft.com/office/powerpoint/2010/main" val="2837332995"/>
              </p:ext>
            </p:extLst>
          </p:nvPr>
        </p:nvGraphicFramePr>
        <p:xfrm>
          <a:off x="304920" y="2363760"/>
          <a:ext cx="8533800" cy="4155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97" name="Текстово поле 9"/>
          <p:cNvSpPr/>
          <p:nvPr/>
        </p:nvSpPr>
        <p:spPr>
          <a:xfrm>
            <a:off x="8612640" y="380880"/>
            <a:ext cx="296640" cy="364320"/>
          </a:xfrm>
          <a:prstGeom prst="rect">
            <a:avLst/>
          </a:prstGeom>
          <a:noFill/>
          <a:ln w="0">
            <a:noFill/>
          </a:ln>
        </p:spPr>
        <p:style>
          <a:lnRef idx="1"/>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Заглавие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Types de personnes radicalisées</a:t>
            </a:r>
            <a:endParaRPr b="0" lang="fr-FR" sz="3200" spc="-1" strike="noStrike">
              <a:latin typeface="Arial"/>
            </a:endParaRPr>
          </a:p>
        </p:txBody>
      </p:sp>
      <p:sp>
        <p:nvSpPr>
          <p:cNvPr id="299"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62504B39-628B-4E43-9432-FEEC43FE9438}" type="slidenum">
              <a:rPr b="0" lang="en-US" sz="1200" spc="-1" strike="noStrike">
                <a:solidFill>
                  <a:srgbClr val="0770b1"/>
                </a:solidFill>
                <a:latin typeface="Calibri"/>
              </a:rPr>
              <a:t>8</a:t>
            </a:fld>
            <a:endParaRPr b="0" lang="fr-FR" sz="1200" spc="-1" strike="noStrike">
              <a:latin typeface="Arial"/>
            </a:endParaRPr>
          </a:p>
        </p:txBody>
      </p:sp>
      <p:grpSp>
        <p:nvGrpSpPr>
          <p:cNvPr id="300" name="Diagram 6"/>
          <p:cNvGrpSpPr/>
          <p:nvPr/>
        </p:nvGrpSpPr>
        <p:grpSpPr>
          <a:xfrm>
            <a:off x="1295280" y="2429280"/>
            <a:ext cx="6705000" cy="3580560"/>
            <a:chOff x="1295280" y="2429280"/>
            <a:chExt cx="6705000" cy="3580560"/>
          </a:xfrm>
        </p:grpSpPr>
        <p:sp>
          <p:nvSpPr>
            <p:cNvPr id="301" name=""/>
            <p:cNvSpPr/>
            <p:nvPr/>
          </p:nvSpPr>
          <p:spPr>
            <a:xfrm>
              <a:off x="1295280" y="2429280"/>
              <a:ext cx="6705000" cy="3580560"/>
            </a:xfrm>
            <a:prstGeom prst="rect">
              <a:avLst/>
            </a:prstGeom>
            <a:noFill/>
            <a:ln w="0">
              <a:noFill/>
            </a:ln>
          </p:spPr>
          <p:style>
            <a:lnRef idx="0"/>
            <a:fillRef idx="0"/>
            <a:effectRef idx="0"/>
            <a:fontRef idx="minor"/>
          </p:style>
        </p:sp>
        <p:sp>
          <p:nvSpPr>
            <p:cNvPr id="302" name=""/>
            <p:cNvSpPr/>
            <p:nvPr/>
          </p:nvSpPr>
          <p:spPr>
            <a:xfrm>
              <a:off x="3655080" y="3226680"/>
              <a:ext cx="1985760" cy="1985760"/>
            </a:xfrm>
            <a:prstGeom prst="ellipse">
              <a:avLst/>
            </a:prstGeom>
            <a:solidFill>
              <a:schemeClr val="accent2">
                <a:alpha val="50000"/>
                <a:hueOff val="0"/>
                <a:satOff val="0"/>
                <a:lumOff val="0"/>
                <a:alphaOff val="0"/>
              </a:schemeClr>
            </a:solidFill>
            <a:ln>
              <a:solidFill>
                <a:srgbClr val="ffffff"/>
              </a:solidFill>
              <a:round/>
            </a:ln>
          </p:spPr>
          <p:style>
            <a:lnRef idx="2"/>
            <a:fillRef idx="0"/>
            <a:effectRef idx="0"/>
            <a:fontRef idx="minor"/>
          </p:style>
          <p:txBody>
            <a:bodyPr lIns="40680" rIns="40680" tIns="331560" bIns="331560" anchor="ctr">
              <a:noAutofit/>
            </a:bodyPr>
            <a:p>
              <a:pPr algn="ctr">
                <a:lnSpc>
                  <a:spcPct val="90000"/>
                </a:lnSpc>
                <a:spcAft>
                  <a:spcPts val="1120"/>
                </a:spcAft>
                <a:tabLst>
                  <a:tab algn="l" pos="0"/>
                </a:tabLst>
              </a:pPr>
              <a:r>
                <a:rPr b="0" lang="en-US" sz="3200" spc="-1" strike="noStrike">
                  <a:solidFill>
                    <a:srgbClr val="000000"/>
                  </a:solidFill>
                  <a:latin typeface="Calibri"/>
                  <a:ea typeface="DejaVu Sans"/>
                </a:rPr>
                <a:t>Type</a:t>
              </a:r>
              <a:endParaRPr b="0" lang="fr-FR" sz="3200" spc="-1" strike="noStrike">
                <a:latin typeface="Arial"/>
              </a:endParaRPr>
            </a:p>
          </p:txBody>
        </p:sp>
        <p:sp>
          <p:nvSpPr>
            <p:cNvPr id="303" name=""/>
            <p:cNvSpPr/>
            <p:nvPr/>
          </p:nvSpPr>
          <p:spPr>
            <a:xfrm>
              <a:off x="3516840" y="2429640"/>
              <a:ext cx="2261880" cy="992520"/>
            </a:xfrm>
            <a:prstGeom prst="ellipse">
              <a:avLst/>
            </a:prstGeom>
            <a:solidFill>
              <a:schemeClr val="accent3">
                <a:alpha val="50000"/>
                <a:hueOff val="0"/>
                <a:satOff val="0"/>
                <a:lumOff val="0"/>
                <a:alphaOff val="0"/>
              </a:schemeClr>
            </a:solidFill>
            <a:ln>
              <a:solidFill>
                <a:srgbClr val="ffffff"/>
              </a:solidFill>
              <a:round/>
            </a:ln>
          </p:spPr>
          <p:style>
            <a:lnRef idx="2"/>
            <a:fillRef idx="0"/>
            <a:effectRef idx="0"/>
            <a:fontRef idx="minor"/>
          </p:style>
          <p:txBody>
            <a:bodyPr lIns="23040" rIns="23040" tIns="168480" bIns="168480" anchor="ctr">
              <a:noAutofit/>
            </a:bodyPr>
            <a:p>
              <a:pPr algn="ctr">
                <a:lnSpc>
                  <a:spcPct val="90000"/>
                </a:lnSpc>
                <a:spcAft>
                  <a:spcPts val="629"/>
                </a:spcAft>
                <a:tabLst>
                  <a:tab algn="l" pos="0"/>
                </a:tabLst>
              </a:pPr>
              <a:r>
                <a:rPr b="0" lang="fr-FR" sz="1800" spc="-1" strike="noStrike">
                  <a:latin typeface="Arial"/>
                  <a:ea typeface="DejaVu Sans"/>
                </a:rPr>
                <a:t>Personnes en recherche d'identité</a:t>
              </a:r>
              <a:endParaRPr b="0" lang="fr-FR" sz="1800" spc="-1" strike="noStrike">
                <a:latin typeface="Arial"/>
              </a:endParaRPr>
            </a:p>
          </p:txBody>
        </p:sp>
        <p:sp>
          <p:nvSpPr>
            <p:cNvPr id="304" name=""/>
            <p:cNvSpPr/>
            <p:nvPr/>
          </p:nvSpPr>
          <p:spPr>
            <a:xfrm>
              <a:off x="5353200" y="3727440"/>
              <a:ext cx="2261880" cy="992520"/>
            </a:xfrm>
            <a:prstGeom prst="ellipse">
              <a:avLst/>
            </a:prstGeom>
            <a:solidFill>
              <a:schemeClr val="accent4">
                <a:alpha val="50000"/>
                <a:hueOff val="0"/>
                <a:satOff val="0"/>
                <a:lumOff val="0"/>
                <a:alphaOff val="0"/>
              </a:schemeClr>
            </a:solidFill>
            <a:ln>
              <a:solidFill>
                <a:srgbClr val="ffffff"/>
              </a:solidFill>
              <a:round/>
            </a:ln>
          </p:spPr>
          <p:style>
            <a:lnRef idx="2"/>
            <a:fillRef idx="0"/>
            <a:effectRef idx="0"/>
            <a:fontRef idx="minor"/>
          </p:style>
          <p:txBody>
            <a:bodyPr lIns="23040" rIns="23040" tIns="168480" bIns="168480" anchor="ctr">
              <a:noAutofit/>
            </a:bodyPr>
            <a:p>
              <a:pPr algn="ctr">
                <a:lnSpc>
                  <a:spcPct val="90000"/>
                </a:lnSpc>
                <a:spcAft>
                  <a:spcPts val="629"/>
                </a:spcAft>
                <a:tabLst>
                  <a:tab algn="l" pos="0"/>
                </a:tabLst>
              </a:pPr>
              <a:r>
                <a:rPr b="0" lang="en-US" sz="1800" spc="-1" strike="noStrike">
                  <a:solidFill>
                    <a:srgbClr val="000000"/>
                  </a:solidFill>
                  <a:latin typeface="Calibri"/>
                  <a:ea typeface="DejaVu Sans"/>
                </a:rPr>
                <a:t>Personnes en quête de justice</a:t>
              </a:r>
              <a:endParaRPr b="0" lang="fr-FR" sz="1800" spc="-1" strike="noStrike">
                <a:latin typeface="Arial"/>
              </a:endParaRPr>
            </a:p>
          </p:txBody>
        </p:sp>
        <p:sp>
          <p:nvSpPr>
            <p:cNvPr id="305" name=""/>
            <p:cNvSpPr/>
            <p:nvPr/>
          </p:nvSpPr>
          <p:spPr>
            <a:xfrm>
              <a:off x="3516840" y="5016960"/>
              <a:ext cx="2261880" cy="992520"/>
            </a:xfrm>
            <a:prstGeom prst="ellipse">
              <a:avLst/>
            </a:prstGeom>
            <a:solidFill>
              <a:schemeClr val="accent5">
                <a:alpha val="50000"/>
                <a:hueOff val="0"/>
                <a:satOff val="0"/>
                <a:lumOff val="0"/>
                <a:alphaOff val="0"/>
              </a:schemeClr>
            </a:solidFill>
            <a:ln>
              <a:solidFill>
                <a:srgbClr val="ffffff"/>
              </a:solidFill>
              <a:round/>
            </a:ln>
          </p:spPr>
          <p:style>
            <a:lnRef idx="2"/>
            <a:fillRef idx="0"/>
            <a:effectRef idx="0"/>
            <a:fontRef idx="minor"/>
          </p:style>
          <p:txBody>
            <a:bodyPr lIns="23040" rIns="23040" tIns="168480" bIns="168480" anchor="ctr">
              <a:noAutofit/>
            </a:bodyPr>
            <a:p>
              <a:pPr algn="ctr">
                <a:lnSpc>
                  <a:spcPct val="90000"/>
                </a:lnSpc>
                <a:spcAft>
                  <a:spcPts val="629"/>
                </a:spcAft>
                <a:tabLst>
                  <a:tab algn="l" pos="0"/>
                </a:tabLst>
              </a:pPr>
              <a:r>
                <a:rPr b="0" lang="fr-FR" sz="1800" spc="-1" strike="noStrike">
                  <a:latin typeface="Arial"/>
                  <a:ea typeface="DejaVu Sans"/>
                </a:rPr>
                <a:t>Personnes en recherche de sensations</a:t>
              </a:r>
              <a:endParaRPr b="0" lang="fr-FR" sz="1800" spc="-1" strike="noStrike">
                <a:latin typeface="Arial"/>
              </a:endParaRPr>
            </a:p>
          </p:txBody>
        </p:sp>
        <p:sp>
          <p:nvSpPr>
            <p:cNvPr id="306" name=""/>
            <p:cNvSpPr/>
            <p:nvPr/>
          </p:nvSpPr>
          <p:spPr>
            <a:xfrm>
              <a:off x="1699920" y="3727440"/>
              <a:ext cx="2261880" cy="992520"/>
            </a:xfrm>
            <a:prstGeom prst="ellipse">
              <a:avLst/>
            </a:prstGeom>
            <a:solidFill>
              <a:schemeClr val="accent6">
                <a:alpha val="50000"/>
                <a:hueOff val="0"/>
                <a:satOff val="0"/>
                <a:lumOff val="0"/>
                <a:alphaOff val="0"/>
              </a:schemeClr>
            </a:solidFill>
            <a:ln>
              <a:solidFill>
                <a:srgbClr val="ffffff"/>
              </a:solidFill>
              <a:round/>
            </a:ln>
          </p:spPr>
          <p:style>
            <a:lnRef idx="2"/>
            <a:fillRef idx="0"/>
            <a:effectRef idx="0"/>
            <a:fontRef idx="minor"/>
          </p:style>
          <p:txBody>
            <a:bodyPr lIns="23040" rIns="23040" tIns="168480" bIns="168480" anchor="ctr">
              <a:noAutofit/>
            </a:bodyPr>
            <a:p>
              <a:pPr algn="ctr">
                <a:lnSpc>
                  <a:spcPct val="90000"/>
                </a:lnSpc>
                <a:spcAft>
                  <a:spcPts val="629"/>
                </a:spcAft>
                <a:tabLst>
                  <a:tab algn="l" pos="0"/>
                </a:tabLst>
              </a:pPr>
              <a:r>
                <a:rPr b="0" lang="en-US" sz="1800" spc="-1" strike="noStrike">
                  <a:solidFill>
                    <a:srgbClr val="00a933"/>
                  </a:solidFill>
                  <a:latin typeface="Calibri"/>
                  <a:ea typeface="DejaVu Sans"/>
                </a:rPr>
                <a:t>Sens</a:t>
              </a:r>
              <a:r>
                <a:rPr b="0" lang="en-US" sz="1800" spc="-1" strike="noStrike">
                  <a:solidFill>
                    <a:srgbClr val="000000"/>
                  </a:solidFill>
                  <a:latin typeface="Calibri"/>
                  <a:ea typeface="DejaVu Sans"/>
                </a:rPr>
                <a:t> de la vie</a:t>
              </a:r>
              <a:endParaRPr b="0" lang="fr-FR" sz="1800" spc="-1" strike="noStrike">
                <a:latin typeface="Arial"/>
              </a:endParaRPr>
            </a:p>
          </p:txBody>
        </p:sp>
      </p:grpSp>
      <p:sp>
        <p:nvSpPr>
          <p:cNvPr id="307" name="Текстово поле 8"/>
          <p:cNvSpPr/>
          <p:nvPr/>
        </p:nvSpPr>
        <p:spPr>
          <a:xfrm>
            <a:off x="6172200" y="5743440"/>
            <a:ext cx="2437560" cy="242280"/>
          </a:xfrm>
          <a:prstGeom prst="rect">
            <a:avLst/>
          </a:prstGeom>
          <a:noFill/>
          <a:ln w="0">
            <a:noFill/>
          </a:ln>
        </p:spPr>
        <p:style>
          <a:lnRef idx="2"/>
          <a:fillRef idx="0"/>
          <a:effectRef idx="0"/>
          <a:fontRef idx="minor"/>
        </p:style>
        <p:txBody>
          <a:bodyPr lIns="90000" rIns="90000" tIns="45000" bIns="45000">
            <a:spAutoFit/>
          </a:bodyPr>
          <a:p>
            <a:pPr>
              <a:lnSpc>
                <a:spcPct val="100000"/>
              </a:lnSpc>
            </a:pPr>
            <a:r>
              <a:rPr b="0" i="1" lang="en-US" sz="1000" spc="-1" strike="noStrike">
                <a:solidFill>
                  <a:srgbClr val="808080"/>
                </a:solidFill>
                <a:latin typeface="Calibri"/>
                <a:ea typeface="DejaVu Sans"/>
              </a:rPr>
              <a:t>Source : Feddes, Nickolson &amp; Doosje (2015)</a:t>
            </a:r>
            <a:endParaRPr b="0" lang="fr-FR" sz="1000" spc="-1" strike="noStrike">
              <a:latin typeface="Arial"/>
            </a:endParaRPr>
          </a:p>
        </p:txBody>
      </p:sp>
      <p:sp>
        <p:nvSpPr>
          <p:cNvPr id="308" name="Текстово поле 9"/>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Заглавие 1"/>
          <p:cNvSpPr/>
          <p:nvPr/>
        </p:nvSpPr>
        <p:spPr>
          <a:xfrm>
            <a:off x="685800" y="1447920"/>
            <a:ext cx="2778840" cy="10659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2800" spc="-1" strike="noStrike">
                <a:solidFill>
                  <a:srgbClr val="0770b1"/>
                </a:solidFill>
                <a:latin typeface="Calibri"/>
              </a:rPr>
              <a:t>Phases de radicalisation (1)</a:t>
            </a:r>
            <a:endParaRPr b="0" lang="fr-FR" sz="2800" spc="-1" strike="noStrike">
              <a:latin typeface="Arial"/>
            </a:endParaRPr>
          </a:p>
        </p:txBody>
      </p:sp>
      <p:sp>
        <p:nvSpPr>
          <p:cNvPr id="310"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5EC949C5-F582-4289-B040-76C1A4F36050}" type="slidenum">
              <a:rPr b="0" lang="en-US" sz="1200" spc="-1" strike="noStrike">
                <a:solidFill>
                  <a:srgbClr val="0770b1"/>
                </a:solidFill>
                <a:latin typeface="Calibri"/>
              </a:rPr>
              <a:t>8</a:t>
            </a:fld>
            <a:endParaRPr b="0" lang="fr-FR" sz="1200" spc="-1" strike="noStrike">
              <a:latin typeface="Arial"/>
            </a:endParaRPr>
          </a:p>
        </p:txBody>
      </p:sp>
      <p:sp>
        <p:nvSpPr>
          <p:cNvPr id="311" name="TextBox 5"/>
          <p:cNvSpPr/>
          <p:nvPr/>
        </p:nvSpPr>
        <p:spPr>
          <a:xfrm>
            <a:off x="815400" y="6110280"/>
            <a:ext cx="2519640" cy="242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000" spc="-1" strike="noStrike">
                <a:solidFill>
                  <a:srgbClr val="808080"/>
                </a:solidFill>
                <a:latin typeface="Calibri"/>
                <a:ea typeface="DejaVu Sans"/>
              </a:rPr>
              <a:t>Source : Moghadam (2005)</a:t>
            </a:r>
            <a:endParaRPr b="0" lang="fr-FR" sz="1000" spc="-1" strike="noStrike">
              <a:latin typeface="Arial"/>
            </a:endParaRPr>
          </a:p>
        </p:txBody>
      </p:sp>
      <p:sp>
        <p:nvSpPr>
          <p:cNvPr id="312" name="Текстово поле 8"/>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pic>
        <p:nvPicPr>
          <p:cNvPr id="313" name="Picture 7" descr=""/>
          <p:cNvPicPr/>
          <p:nvPr/>
        </p:nvPicPr>
        <p:blipFill>
          <a:blip r:embed="rId1"/>
          <a:srcRect l="10348" t="5638" r="5171" b="0"/>
          <a:stretch/>
        </p:blipFill>
        <p:spPr>
          <a:xfrm>
            <a:off x="3335760" y="1456560"/>
            <a:ext cx="4664520" cy="45370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Заглавие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Phases de radicalisation (2)</a:t>
            </a:r>
            <a:endParaRPr b="0" lang="fr-FR" sz="3200" spc="-1" strike="noStrike">
              <a:latin typeface="Arial"/>
            </a:endParaRPr>
          </a:p>
        </p:txBody>
      </p:sp>
      <p:sp>
        <p:nvSpPr>
          <p:cNvPr id="315"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07D48110-3B1E-41E5-9E96-B424B8FD34DF}" type="slidenum">
              <a:rPr b="0" lang="en-US" sz="1200" spc="-1" strike="noStrike">
                <a:solidFill>
                  <a:srgbClr val="0770b1"/>
                </a:solidFill>
                <a:latin typeface="Calibri"/>
              </a:rPr>
              <a:t>8</a:t>
            </a:fld>
            <a:endParaRPr b="0" lang="fr-FR" sz="1200" spc="-1" strike="noStrike">
              <a:latin typeface="Arial"/>
            </a:endParaRPr>
          </a:p>
        </p:txBody>
      </p:sp>
      <p:graphicFrame>
        <p:nvGraphicFramePr>
          <p:cNvPr id="6" name="Diagram6"/>
          <p:cNvGraphicFramePr/>
          <p:nvPr>
            <p:extLst>
              <p:ext uri="{D42A27DB-BD31-4B8C-83A1-F6EECF244321}">
                <p14:modId xmlns:p14="http://schemas.microsoft.com/office/powerpoint/2010/main" val="3128652322"/>
              </p:ext>
            </p:extLst>
          </p:nvPr>
        </p:nvGraphicFramePr>
        <p:xfrm>
          <a:off x="867600" y="2467800"/>
          <a:ext cx="7408080" cy="3275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16" name="Текстово поле 9"/>
          <p:cNvSpPr/>
          <p:nvPr/>
        </p:nvSpPr>
        <p:spPr>
          <a:xfrm>
            <a:off x="8612640" y="380880"/>
            <a:ext cx="296640" cy="364320"/>
          </a:xfrm>
          <a:prstGeom prst="rect">
            <a:avLst/>
          </a:prstGeom>
          <a:noFill/>
          <a:ln w="0">
            <a:noFill/>
          </a:ln>
          <a:effectLst>
            <a:outerShdw blurRad="39960" dir="5400000" dist="20160" rotWithShape="0">
              <a:srgbClr val="000000">
                <a:alpha val="38000"/>
              </a:srgbClr>
            </a:outerShdw>
          </a:effectLst>
        </p:spPr>
        <p:style>
          <a:lnRef idx="3">
            <a:schemeClr val="lt1"/>
          </a:lnRef>
          <a:fillRef idx="1">
            <a:schemeClr val="accent5"/>
          </a:fillRef>
          <a:effectRef idx="1">
            <a:schemeClr val="accent5"/>
          </a:effectRef>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sp>
        <p:nvSpPr>
          <p:cNvPr id="317" name="Текстово поле 7"/>
          <p:cNvSpPr/>
          <p:nvPr/>
        </p:nvSpPr>
        <p:spPr>
          <a:xfrm>
            <a:off x="6172200" y="5743440"/>
            <a:ext cx="2437560" cy="242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en-US" sz="1000" spc="-1" strike="noStrike">
                <a:solidFill>
                  <a:srgbClr val="808080"/>
                </a:solidFill>
                <a:latin typeface="Calibri"/>
                <a:ea typeface="DejaVu Sans"/>
              </a:rPr>
              <a:t>Source : Feddes, Nickolson &amp; Doosje (2015)</a:t>
            </a:r>
            <a:endParaRPr b="0" lang="fr-FR" sz="1000" spc="-1" strike="noStrike">
              <a:latin typeface="Arial"/>
            </a:endParaRPr>
          </a:p>
        </p:txBody>
      </p:sp>
    </p:spTree>
  </p:cSld>
  <mc:AlternateContent>
    <mc:Choice Requires="p14">
      <p:transition spd="slow" p14:dur="2000"/>
    </mc:Choice>
    <mc:Fallback>
      <p:transition spd="slow"/>
    </mc:Fallback>
  </mc:AlternateContent>
  <p:timing>
    <p:tnLst>
      <p:par>
        <p:cTn id="125" dur="indefinite" restart="never" nodeType="tmRoot">
          <p:childTnLst>
            <p:seq>
              <p:cTn id="126" dur="indefinite" nodeType="mainSeq">
                <p:childTnLst>
                  <p:par>
                    <p:cTn id="127" fill="hold">
                      <p:stCondLst>
                        <p:cond delay="indefinite"/>
                      </p:stCondLst>
                      <p:childTnLst>
                        <p:par>
                          <p:cTn id="128" fill="hold">
                            <p:stCondLst>
                              <p:cond delay="0"/>
                            </p:stCondLst>
                            <p:childTnLst>
                              <p:par>
                                <p:cTn id="129" nodeType="withEffect" fill="hold" presetClass="entr" presetID="1">
                                  <p:stCondLst>
                                    <p:cond delay="0"/>
                                  </p:stCondLst>
                                  <p:childTnLst>
                                    <p:set>
                                      <p:cBhvr>
                                        <p:cTn id="130"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Заглавие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Signes possibles de radicalisation</a:t>
            </a:r>
            <a:endParaRPr b="0" lang="fr-FR" sz="3200" spc="-1" strike="noStrike">
              <a:latin typeface="Arial"/>
            </a:endParaRPr>
          </a:p>
        </p:txBody>
      </p:sp>
      <p:sp>
        <p:nvSpPr>
          <p:cNvPr id="319" name="Контейнер за съдържание 2"/>
          <p:cNvSpPr/>
          <p:nvPr/>
        </p:nvSpPr>
        <p:spPr>
          <a:xfrm>
            <a:off x="685800" y="2286000"/>
            <a:ext cx="7771680" cy="3733200"/>
          </a:xfrm>
          <a:prstGeom prst="rect">
            <a:avLst/>
          </a:prstGeom>
          <a:solidFill>
            <a:srgbClr val="ffffff"/>
          </a:solidFill>
          <a:ln w="0">
            <a:noFill/>
          </a:ln>
        </p:spPr>
        <p:style>
          <a:lnRef idx="0"/>
          <a:fillRef idx="0"/>
          <a:effectRef idx="0"/>
          <a:fontRef idx="minor"/>
        </p:style>
        <p:txBody>
          <a:bodyPr lIns="90000" rIns="90000" tIns="45000" bIns="45000">
            <a:normAutofit fontScale="50000"/>
          </a:bodyPr>
          <a:p>
            <a:pPr marL="343080" indent="-342360">
              <a:lnSpc>
                <a:spcPct val="100000"/>
              </a:lnSpc>
              <a:spcBef>
                <a:spcPts val="479"/>
              </a:spcBef>
              <a:buClr>
                <a:srgbClr val="404040"/>
              </a:buClr>
              <a:buFont typeface="Arial"/>
              <a:buChar char="•"/>
            </a:pPr>
            <a:r>
              <a:rPr b="0" lang="en-US" sz="2400" spc="-1" strike="noStrike">
                <a:solidFill>
                  <a:srgbClr val="404040"/>
                </a:solidFill>
                <a:latin typeface="OpenSansRegular"/>
              </a:rPr>
              <a:t>Change</a:t>
            </a:r>
            <a:r>
              <a:rPr b="0" lang="fr-CA" sz="2400" spc="-1" strike="noStrike">
                <a:solidFill>
                  <a:srgbClr val="404040"/>
                </a:solidFill>
                <a:latin typeface="OpenSansRegular"/>
              </a:rPr>
              <a:t>ment de</a:t>
            </a:r>
            <a:r>
              <a:rPr b="0" lang="en-US" sz="2400" spc="-1" strike="noStrike">
                <a:solidFill>
                  <a:srgbClr val="404040"/>
                </a:solidFill>
                <a:latin typeface="OpenSansRegular"/>
              </a:rPr>
              <a:t> leur comportement</a:t>
            </a:r>
            <a:endParaRPr b="0" lang="fr-FR" sz="2400" spc="-1" strike="noStrike">
              <a:latin typeface="Arial"/>
            </a:endParaRPr>
          </a:p>
          <a:p>
            <a:pPr marL="343080" indent="-342360">
              <a:lnSpc>
                <a:spcPct val="100000"/>
              </a:lnSpc>
              <a:spcBef>
                <a:spcPts val="479"/>
              </a:spcBef>
              <a:buClr>
                <a:srgbClr val="404040"/>
              </a:buClr>
              <a:buFont typeface="Arial"/>
              <a:buChar char="•"/>
            </a:pPr>
            <a:r>
              <a:rPr b="0" lang="en-US" sz="2400" spc="-1" strike="noStrike">
                <a:solidFill>
                  <a:srgbClr val="404040"/>
                </a:solidFill>
                <a:latin typeface="OpenSansRegular"/>
              </a:rPr>
              <a:t>Change</a:t>
            </a:r>
            <a:r>
              <a:rPr b="0" lang="fr-CA" sz="2400" spc="-1" strike="noStrike">
                <a:solidFill>
                  <a:srgbClr val="404040"/>
                </a:solidFill>
                <a:latin typeface="OpenSansRegular"/>
              </a:rPr>
              <a:t>ment de</a:t>
            </a:r>
            <a:r>
              <a:rPr b="0" lang="en-US" sz="2400" spc="-1" strike="noStrike">
                <a:solidFill>
                  <a:srgbClr val="404040"/>
                </a:solidFill>
                <a:latin typeface="OpenSansRegular"/>
              </a:rPr>
              <a:t> leur cercle d'amis</a:t>
            </a:r>
            <a:endParaRPr b="0" lang="fr-FR" sz="2400" spc="-1" strike="noStrike">
              <a:latin typeface="Arial"/>
            </a:endParaRPr>
          </a:p>
          <a:p>
            <a:pPr marL="343080" indent="-342360">
              <a:lnSpc>
                <a:spcPct val="100000"/>
              </a:lnSpc>
              <a:spcBef>
                <a:spcPts val="479"/>
              </a:spcBef>
              <a:buClr>
                <a:srgbClr val="404040"/>
              </a:buClr>
              <a:buFont typeface="Arial"/>
              <a:buChar char="•"/>
            </a:pPr>
            <a:r>
              <a:rPr b="0" lang="en-US" sz="2400" spc="-1" strike="noStrike">
                <a:solidFill>
                  <a:srgbClr val="404040"/>
                </a:solidFill>
                <a:latin typeface="OpenSansRegular"/>
              </a:rPr>
              <a:t>Isolation par rapport à leur famille et leurs amis</a:t>
            </a:r>
            <a:endParaRPr b="0" lang="fr-FR" sz="2400" spc="-1" strike="noStrike">
              <a:latin typeface="Arial"/>
            </a:endParaRPr>
          </a:p>
          <a:p>
            <a:pPr marL="343080" indent="-342360">
              <a:lnSpc>
                <a:spcPct val="100000"/>
              </a:lnSpc>
              <a:spcBef>
                <a:spcPts val="479"/>
              </a:spcBef>
              <a:buClr>
                <a:srgbClr val="404040"/>
              </a:buClr>
              <a:buFont typeface="Arial"/>
              <a:buChar char="•"/>
            </a:pPr>
            <a:r>
              <a:rPr b="0" lang="en-US" sz="2400" spc="-1" strike="noStrike">
                <a:solidFill>
                  <a:srgbClr val="404040"/>
                </a:solidFill>
                <a:latin typeface="OpenSansRegular"/>
              </a:rPr>
              <a:t>Discours comme s'il s'agissait d'un </a:t>
            </a:r>
            <a:r>
              <a:rPr b="0" lang="fr-CA" sz="2400" spc="-1" strike="noStrike">
                <a:solidFill>
                  <a:srgbClr val="404040"/>
                </a:solidFill>
                <a:latin typeface="OpenSansRegular"/>
              </a:rPr>
              <a:t>récit scénarisé</a:t>
            </a:r>
            <a:endParaRPr b="0" lang="fr-FR" sz="2400" spc="-1" strike="noStrike">
              <a:latin typeface="Arial"/>
            </a:endParaRPr>
          </a:p>
          <a:p>
            <a:pPr marL="343080" indent="-342360">
              <a:lnSpc>
                <a:spcPct val="100000"/>
              </a:lnSpc>
              <a:spcBef>
                <a:spcPts val="479"/>
              </a:spcBef>
              <a:buClr>
                <a:srgbClr val="404040"/>
              </a:buClr>
              <a:buFont typeface="Arial"/>
              <a:buChar char="•"/>
            </a:pPr>
            <a:r>
              <a:rPr b="0" lang="en-US" sz="2400" spc="-1" strike="noStrike">
                <a:solidFill>
                  <a:srgbClr val="404040"/>
                </a:solidFill>
                <a:latin typeface="OpenSansRegular"/>
              </a:rPr>
              <a:t>Réticents</a:t>
            </a:r>
            <a:r>
              <a:rPr b="0" lang="fr-CA" sz="2400" spc="-1" strike="noStrike">
                <a:solidFill>
                  <a:srgbClr val="404040"/>
                </a:solidFill>
                <a:latin typeface="OpenSansRegular"/>
              </a:rPr>
              <a:t> ou incapables à discuter de leurs points de vue</a:t>
            </a:r>
            <a:endParaRPr b="0" lang="fr-FR" sz="2400" spc="-1" strike="noStrike">
              <a:latin typeface="Arial"/>
            </a:endParaRPr>
          </a:p>
          <a:p>
            <a:pPr marL="343080" indent="-342360">
              <a:lnSpc>
                <a:spcPct val="100000"/>
              </a:lnSpc>
              <a:spcBef>
                <a:spcPts val="479"/>
              </a:spcBef>
              <a:buClr>
                <a:srgbClr val="404040"/>
              </a:buClr>
              <a:buFont typeface="Arial"/>
              <a:buChar char="•"/>
            </a:pPr>
            <a:r>
              <a:rPr b="0" lang="fr-CA" sz="2400" spc="-1" strike="noStrike">
                <a:solidFill>
                  <a:srgbClr val="404040"/>
                </a:solidFill>
                <a:latin typeface="OpenSansRegular"/>
              </a:rPr>
              <a:t>Attitude soudaine et irrespectueuse envers les autres</a:t>
            </a:r>
            <a:endParaRPr b="0" lang="fr-FR" sz="2400" spc="-1" strike="noStrike">
              <a:latin typeface="Arial"/>
            </a:endParaRPr>
          </a:p>
          <a:p>
            <a:pPr marL="343080" indent="-342360">
              <a:lnSpc>
                <a:spcPct val="100000"/>
              </a:lnSpc>
              <a:spcBef>
                <a:spcPts val="479"/>
              </a:spcBef>
              <a:buClr>
                <a:srgbClr val="404040"/>
              </a:buClr>
              <a:buFont typeface="Arial"/>
              <a:buChar char="•"/>
            </a:pPr>
            <a:r>
              <a:rPr b="0" lang="fr-CA" sz="2400" spc="-1" strike="noStrike">
                <a:solidFill>
                  <a:srgbClr val="404040"/>
                </a:solidFill>
                <a:latin typeface="OpenSansRegular"/>
              </a:rPr>
              <a:t>Augmentation des niveaux de colère</a:t>
            </a:r>
            <a:endParaRPr b="0" lang="fr-FR" sz="2400" spc="-1" strike="noStrike">
              <a:latin typeface="Arial"/>
            </a:endParaRPr>
          </a:p>
          <a:p>
            <a:pPr marL="343080" indent="-342360">
              <a:lnSpc>
                <a:spcPct val="100000"/>
              </a:lnSpc>
              <a:spcBef>
                <a:spcPts val="479"/>
              </a:spcBef>
              <a:buClr>
                <a:srgbClr val="404040"/>
              </a:buClr>
              <a:buFont typeface="Arial"/>
              <a:buChar char="•"/>
            </a:pPr>
            <a:r>
              <a:rPr b="0" lang="fr-CA" sz="2400" spc="-1" strike="noStrike">
                <a:solidFill>
                  <a:srgbClr val="404040"/>
                </a:solidFill>
                <a:latin typeface="OpenSansRegular"/>
              </a:rPr>
              <a:t>Secret accru, en particulier en ce qui concerne l'utilisation d'Internet</a:t>
            </a:r>
            <a:endParaRPr b="0" lang="fr-FR" sz="2400" spc="-1" strike="noStrike">
              <a:latin typeface="Arial"/>
            </a:endParaRPr>
          </a:p>
          <a:p>
            <a:pPr marL="343080" indent="-342360">
              <a:lnSpc>
                <a:spcPct val="100000"/>
              </a:lnSpc>
              <a:spcBef>
                <a:spcPts val="479"/>
              </a:spcBef>
              <a:buClr>
                <a:srgbClr val="404040"/>
              </a:buClr>
              <a:buFont typeface="Arial"/>
              <a:buChar char="•"/>
            </a:pPr>
            <a:r>
              <a:rPr b="0" lang="fr-CA" sz="2400" spc="-1" strike="noStrike">
                <a:solidFill>
                  <a:srgbClr val="404040"/>
                </a:solidFill>
                <a:latin typeface="OpenSansRegular"/>
              </a:rPr>
              <a:t>Accès à du matériel extrémiste en ligne</a:t>
            </a:r>
            <a:endParaRPr b="0" lang="fr-FR" sz="2400" spc="-1" strike="noStrike">
              <a:latin typeface="Arial"/>
            </a:endParaRPr>
          </a:p>
          <a:p>
            <a:pPr marL="343080" indent="-342360">
              <a:lnSpc>
                <a:spcPct val="100000"/>
              </a:lnSpc>
              <a:spcBef>
                <a:spcPts val="479"/>
              </a:spcBef>
              <a:buClr>
                <a:srgbClr val="404040"/>
              </a:buClr>
              <a:buFont typeface="Arial"/>
              <a:buChar char="•"/>
            </a:pPr>
            <a:r>
              <a:rPr b="0" lang="fr-CA" sz="2400" spc="-1" strike="noStrike">
                <a:solidFill>
                  <a:srgbClr val="404040"/>
                </a:solidFill>
                <a:latin typeface="OpenSansRegular"/>
              </a:rPr>
              <a:t>Utilisation des termes extrémistes ou haineux pour exclure autrui ou inciter à la violence</a:t>
            </a:r>
            <a:endParaRPr b="0" lang="fr-FR" sz="2400" spc="-1" strike="noStrike">
              <a:latin typeface="Arial"/>
            </a:endParaRPr>
          </a:p>
          <a:p>
            <a:pPr marL="343080" indent="-342360">
              <a:lnSpc>
                <a:spcPct val="100000"/>
              </a:lnSpc>
              <a:spcBef>
                <a:spcPts val="479"/>
              </a:spcBef>
              <a:buClr>
                <a:srgbClr val="404040"/>
              </a:buClr>
              <a:buFont typeface="Arial"/>
              <a:buChar char="•"/>
            </a:pPr>
            <a:r>
              <a:rPr b="0" lang="fr-CA" sz="2400" spc="-1" strike="noStrike">
                <a:solidFill>
                  <a:srgbClr val="404040"/>
                </a:solidFill>
                <a:latin typeface="OpenSansRegular"/>
              </a:rPr>
              <a:t>Établissement ou création des œuvres d'art promouvant des messages extrémistes </a:t>
            </a:r>
            <a:endParaRPr b="0" lang="fr-FR" sz="2400" spc="-1" strike="noStrike">
              <a:latin typeface="Arial"/>
            </a:endParaRPr>
          </a:p>
        </p:txBody>
      </p:sp>
      <p:sp>
        <p:nvSpPr>
          <p:cNvPr id="320"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F2754450-8991-4DB0-B6A9-45A19945E342}" type="slidenum">
              <a:rPr b="0" lang="en-US" sz="1200" spc="-1" strike="noStrike">
                <a:solidFill>
                  <a:srgbClr val="0770b1"/>
                </a:solidFill>
                <a:latin typeface="Calibri"/>
              </a:rPr>
              <a:t>14</a:t>
            </a:fld>
            <a:endParaRPr b="0" lang="fr-FR" sz="1200" spc="-1" strike="noStrike">
              <a:latin typeface="Arial"/>
            </a:endParaRPr>
          </a:p>
        </p:txBody>
      </p:sp>
      <p:sp>
        <p:nvSpPr>
          <p:cNvPr id="321" name="Pentagon 1"/>
          <p:cNvSpPr/>
          <p:nvPr/>
        </p:nvSpPr>
        <p:spPr>
          <a:xfrm flipH="1" rot="10800000">
            <a:off x="6616800" y="2286720"/>
            <a:ext cx="2160000" cy="2057040"/>
          </a:xfrm>
          <a:prstGeom prst="pentagon">
            <a:avLst>
              <a:gd name="hf" fmla="val 105146"/>
              <a:gd name="vf" fmla="val 110557"/>
            </a:avLst>
          </a:prstGeom>
          <a:gradFill rotWithShape="0">
            <a:gsLst>
              <a:gs pos="0">
                <a:srgbClr val="faf8fc"/>
              </a:gs>
              <a:gs pos="100000">
                <a:srgbClr val="d6c3e0"/>
              </a:gs>
            </a:gsLst>
            <a:lin ang="16200000"/>
          </a:gradFill>
          <a:ln>
            <a:solidFill>
              <a:srgbClr val="7e4e99"/>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322" name="TextBox 52"/>
          <p:cNvSpPr/>
          <p:nvPr/>
        </p:nvSpPr>
        <p:spPr>
          <a:xfrm>
            <a:off x="7008840" y="2895480"/>
            <a:ext cx="1375920" cy="70020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en-US" sz="2000" spc="-1" strike="noStrike">
                <a:solidFill>
                  <a:srgbClr val="ffffff"/>
                </a:solidFill>
                <a:latin typeface="Calibri"/>
                <a:ea typeface="DejaVu Sans"/>
              </a:rPr>
              <a:t>SIGNES POTENTIELS</a:t>
            </a:r>
            <a:endParaRPr b="0" lang="fr-FR" sz="2000" spc="-1" strike="noStrike">
              <a:latin typeface="Arial"/>
            </a:endParaRPr>
          </a:p>
        </p:txBody>
      </p:sp>
      <p:sp>
        <p:nvSpPr>
          <p:cNvPr id="323" name="Текстово поле 8"/>
          <p:cNvSpPr/>
          <p:nvPr/>
        </p:nvSpPr>
        <p:spPr>
          <a:xfrm>
            <a:off x="694800" y="6292800"/>
            <a:ext cx="4150800" cy="242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i="1" lang="en-US" sz="1000" spc="-1" strike="noStrike">
                <a:solidFill>
                  <a:srgbClr val="808080"/>
                </a:solidFill>
                <a:latin typeface="Calibri"/>
                <a:ea typeface="DejaVu Sans"/>
              </a:rPr>
              <a:t>Source : </a:t>
            </a:r>
            <a:r>
              <a:rPr b="0" i="1" lang="en-US" sz="1000" spc="-1" strike="noStrike" u="sng">
                <a:solidFill>
                  <a:srgbClr val="410082"/>
                </a:solidFill>
                <a:uFillTx/>
                <a:latin typeface="Calibri"/>
                <a:ea typeface="DejaVu Sans"/>
                <a:hlinkClick r:id="rId1"/>
              </a:rPr>
              <a:t>https://www.dcfp.org.uk/child-abuse/radicalisation-and-extremism/</a:t>
            </a:r>
            <a:r>
              <a:rPr b="0" i="1" lang="en-US" sz="1000" spc="-1" strike="noStrike">
                <a:solidFill>
                  <a:srgbClr val="808080"/>
                </a:solidFill>
                <a:latin typeface="Calibri"/>
                <a:ea typeface="DejaVu Sans"/>
              </a:rPr>
              <a:t> </a:t>
            </a:r>
            <a:endParaRPr b="0" lang="fr-FR" sz="1000" spc="-1" strike="noStrike">
              <a:latin typeface="Arial"/>
            </a:endParaRPr>
          </a:p>
        </p:txBody>
      </p:sp>
      <p:sp>
        <p:nvSpPr>
          <p:cNvPr id="324" name="Текстово поле 10"/>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31" dur="indefinite" restart="never" nodeType="tmRoot">
          <p:childTnLst>
            <p:seq>
              <p:cTn id="132" dur="indefinite" nodeType="mainSeq">
                <p:childTnLst>
                  <p:par>
                    <p:cTn id="133" fill="hold">
                      <p:stCondLst>
                        <p:cond delay="0"/>
                      </p:stCondLst>
                      <p:childTnLst>
                        <p:par>
                          <p:cTn id="134" fill="hold">
                            <p:stCondLst>
                              <p:cond delay="0"/>
                            </p:stCondLst>
                            <p:childTnLst>
                              <p:par>
                                <p:cTn id="135" nodeType="afterEffect" fill="hold" presetClass="entr" presetID="22" presetSubtype="1">
                                  <p:stCondLst>
                                    <p:cond delay="0"/>
                                  </p:stCondLst>
                                  <p:iterate type="el">
                                    <p:tmAbs val="0"/>
                                  </p:iterate>
                                  <p:childTnLst>
                                    <p:set>
                                      <p:cBhvr>
                                        <p:cTn id="136" fill="hold"/>
                                        <p:tgtEl>
                                          <p:spTgt spid="322"/>
                                        </p:tgtEl>
                                        <p:attrNameLst>
                                          <p:attrName>style.visibility</p:attrName>
                                        </p:attrNameLst>
                                      </p:cBhvr>
                                      <p:to>
                                        <p:strVal val="visible"/>
                                      </p:to>
                                    </p:set>
                                    <p:animEffect filter="wipe(up)" transition="in">
                                      <p:cBhvr additive="repl">
                                        <p:cTn id="137" dur="600"/>
                                        <p:tgtEl>
                                          <p:spTgt spid="322"/>
                                        </p:tgtEl>
                                      </p:cBhvr>
                                    </p:animEffect>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1">
                                  <p:stCondLst>
                                    <p:cond delay="0"/>
                                  </p:stCondLst>
                                  <p:childTnLst>
                                    <p:set>
                                      <p:cBhvr>
                                        <p:cTn id="141" dur="1" fill="hold">
                                          <p:stCondLst>
                                            <p:cond delay="0"/>
                                          </p:stCondLst>
                                        </p:cTn>
                                        <p:tgtEl>
                                          <p:spTgt spid="319">
                                            <p:txEl>
                                              <p:pRg st="0" end="0"/>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1">
                                  <p:stCondLst>
                                    <p:cond delay="0"/>
                                  </p:stCondLst>
                                  <p:childTnLst>
                                    <p:set>
                                      <p:cBhvr>
                                        <p:cTn id="145" dur="1" fill="hold">
                                          <p:stCondLst>
                                            <p:cond delay="0"/>
                                          </p:stCondLst>
                                        </p:cTn>
                                        <p:tgtEl>
                                          <p:spTgt spid="319">
                                            <p:txEl>
                                              <p:pRg st="1" end="1"/>
                                            </p:txEl>
                                          </p:spTgt>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1">
                                  <p:stCondLst>
                                    <p:cond delay="0"/>
                                  </p:stCondLst>
                                  <p:childTnLst>
                                    <p:set>
                                      <p:cBhvr>
                                        <p:cTn id="149" dur="1" fill="hold">
                                          <p:stCondLst>
                                            <p:cond delay="0"/>
                                          </p:stCondLst>
                                        </p:cTn>
                                        <p:tgtEl>
                                          <p:spTgt spid="319">
                                            <p:txEl>
                                              <p:pRg st="2" end="2"/>
                                            </p:txEl>
                                          </p:spTgt>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
                                  <p:stCondLst>
                                    <p:cond delay="0"/>
                                  </p:stCondLst>
                                  <p:childTnLst>
                                    <p:set>
                                      <p:cBhvr>
                                        <p:cTn id="153"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1">
                                  <p:stCondLst>
                                    <p:cond delay="0"/>
                                  </p:stCondLst>
                                  <p:childTnLst>
                                    <p:set>
                                      <p:cBhvr>
                                        <p:cTn id="157" dur="1" fill="hold">
                                          <p:stCondLst>
                                            <p:cond delay="0"/>
                                          </p:stCondLst>
                                        </p:cTn>
                                        <p:tgtEl>
                                          <p:spTgt spid="319">
                                            <p:txEl>
                                              <p:pRg st="4" end="4"/>
                                            </p:txEl>
                                          </p:spTgt>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1">
                                  <p:stCondLst>
                                    <p:cond delay="0"/>
                                  </p:stCondLst>
                                  <p:childTnLst>
                                    <p:set>
                                      <p:cBhvr>
                                        <p:cTn id="161" dur="1" fill="hold">
                                          <p:stCondLst>
                                            <p:cond delay="0"/>
                                          </p:stCondLst>
                                        </p:cTn>
                                        <p:tgtEl>
                                          <p:spTgt spid="319">
                                            <p:txEl>
                                              <p:pRg st="5" end="5"/>
                                            </p:txEl>
                                          </p:spTgt>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nodeType="clickEffect" fill="hold" presetClass="entr" presetID="1">
                                  <p:stCondLst>
                                    <p:cond delay="0"/>
                                  </p:stCondLst>
                                  <p:childTnLst>
                                    <p:set>
                                      <p:cBhvr>
                                        <p:cTn id="165" dur="1" fill="hold">
                                          <p:stCondLst>
                                            <p:cond delay="0"/>
                                          </p:stCondLst>
                                        </p:cTn>
                                        <p:tgtEl>
                                          <p:spTgt spid="319">
                                            <p:txEl>
                                              <p:pRg st="6" end="6"/>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1">
                                  <p:stCondLst>
                                    <p:cond delay="0"/>
                                  </p:stCondLst>
                                  <p:childTnLst>
                                    <p:set>
                                      <p:cBhvr>
                                        <p:cTn id="169" dur="1" fill="hold">
                                          <p:stCondLst>
                                            <p:cond delay="0"/>
                                          </p:stCondLst>
                                        </p:cTn>
                                        <p:tgtEl>
                                          <p:spTgt spid="319">
                                            <p:txEl>
                                              <p:pRg st="7" end="7"/>
                                            </p:txEl>
                                          </p:spTgt>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1">
                                  <p:stCondLst>
                                    <p:cond delay="0"/>
                                  </p:stCondLst>
                                  <p:childTnLst>
                                    <p:set>
                                      <p:cBhvr>
                                        <p:cTn id="173" dur="1" fill="hold">
                                          <p:stCondLst>
                                            <p:cond delay="0"/>
                                          </p:stCondLst>
                                        </p:cTn>
                                        <p:tgtEl>
                                          <p:spTgt spid="319">
                                            <p:txEl>
                                              <p:pRg st="8" end="8"/>
                                            </p:txEl>
                                          </p:spTgt>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1">
                                  <p:stCondLst>
                                    <p:cond delay="0"/>
                                  </p:stCondLst>
                                  <p:childTnLst>
                                    <p:set>
                                      <p:cBhvr>
                                        <p:cTn id="177" dur="1" fill="hold">
                                          <p:stCondLst>
                                            <p:cond delay="0"/>
                                          </p:stCondLst>
                                        </p:cTn>
                                        <p:tgtEl>
                                          <p:spTgt spid="319">
                                            <p:txEl>
                                              <p:pRg st="9" end="9"/>
                                            </p:txEl>
                                          </p:spTgt>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nodeType="clickEffect" fill="hold" presetClass="entr" presetID="1">
                                  <p:stCondLst>
                                    <p:cond delay="0"/>
                                  </p:stCondLst>
                                  <p:childTnLst>
                                    <p:set>
                                      <p:cBhvr>
                                        <p:cTn id="181" dur="1" fill="hold">
                                          <p:stCondLst>
                                            <p:cond delay="0"/>
                                          </p:stCondLst>
                                        </p:cTn>
                                        <p:tgtEl>
                                          <p:spTgt spid="319">
                                            <p:txEl>
                                              <p:pRg st="10" end="10"/>
                                            </p:txEl>
                                          </p:spTgt>
                                        </p:tgtEl>
                                        <p:attrNameLst>
                                          <p:attrName>style.visibility</p:attrName>
                                        </p:attrNameLst>
                                      </p:cBhvr>
                                      <p:to>
                                        <p:strVal val="visible"/>
                                      </p:to>
                                    </p:set>
                                  </p:childTnLst>
                                </p:cTn>
                              </p:par>
                              <p:par>
                                <p:cTn id="182" nodeType="withEffect" fill="hold" presetClass="entr" presetID="1">
                                  <p:stCondLst>
                                    <p:cond delay="0"/>
                                  </p:stCondLst>
                                  <p:childTnLst>
                                    <p:set>
                                      <p:cBhvr>
                                        <p:cTn id="183"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Заглавие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Facteurs déterminants</a:t>
            </a:r>
            <a:endParaRPr b="0" lang="fr-FR" sz="3200" spc="-1" strike="noStrike">
              <a:latin typeface="Arial"/>
            </a:endParaRPr>
          </a:p>
        </p:txBody>
      </p:sp>
      <p:sp>
        <p:nvSpPr>
          <p:cNvPr id="326"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68D33CA5-AC5A-455A-AD08-30CF4FDE36DF}" type="slidenum">
              <a:rPr b="0" lang="en-US" sz="1200" spc="-1" strike="noStrike">
                <a:solidFill>
                  <a:srgbClr val="0770b1"/>
                </a:solidFill>
                <a:latin typeface="Calibri"/>
              </a:rPr>
              <a:t>14</a:t>
            </a:fld>
            <a:endParaRPr b="0" lang="fr-FR" sz="1200" spc="-1" strike="noStrike">
              <a:latin typeface="Arial"/>
            </a:endParaRPr>
          </a:p>
        </p:txBody>
      </p:sp>
      <p:graphicFrame>
        <p:nvGraphicFramePr>
          <p:cNvPr id="7" name="Diagram7"/>
          <p:cNvGraphicFramePr/>
          <p:nvPr>
            <p:extLst>
              <p:ext uri="{D42A27DB-BD31-4B8C-83A1-F6EECF244321}">
                <p14:modId xmlns:p14="http://schemas.microsoft.com/office/powerpoint/2010/main" val="3374994362"/>
              </p:ext>
            </p:extLst>
          </p:nvPr>
        </p:nvGraphicFramePr>
        <p:xfrm>
          <a:off x="958320" y="2460240"/>
          <a:ext cx="7226280" cy="3548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27" name="Текстово поле 6"/>
          <p:cNvSpPr/>
          <p:nvPr/>
        </p:nvSpPr>
        <p:spPr>
          <a:xfrm>
            <a:off x="8612640" y="380880"/>
            <a:ext cx="296640" cy="364320"/>
          </a:xfrm>
          <a:prstGeom prst="rect">
            <a:avLst/>
          </a:prstGeom>
          <a:noFill/>
          <a:ln w="0">
            <a:noFill/>
          </a:ln>
          <a:effectLst>
            <a:outerShdw blurRad="39960" dir="5400000" dist="2016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168DF068-38E4-4C15-A65E-D7E00F324608}" type="slidenum">
              <a:rPr b="0" lang="en-US" sz="1200" spc="-1" strike="noStrike">
                <a:solidFill>
                  <a:srgbClr val="0770b1"/>
                </a:solidFill>
                <a:latin typeface="Calibri"/>
              </a:rPr>
              <a:t>14</a:t>
            </a:fld>
            <a:endParaRPr b="0" lang="fr-FR" sz="1200" spc="-1" strike="noStrike">
              <a:latin typeface="Arial"/>
            </a:endParaRPr>
          </a:p>
        </p:txBody>
      </p:sp>
      <p:pic>
        <p:nvPicPr>
          <p:cNvPr id="329" name="Картина 33" descr=""/>
          <p:cNvPicPr/>
          <p:nvPr/>
        </p:nvPicPr>
        <p:blipFill>
          <a:blip r:embed="rId1"/>
          <a:stretch/>
        </p:blipFill>
        <p:spPr>
          <a:xfrm>
            <a:off x="4408920" y="3764880"/>
            <a:ext cx="2806560" cy="1184400"/>
          </a:xfrm>
          <a:prstGeom prst="rect">
            <a:avLst/>
          </a:prstGeom>
          <a:ln w="0">
            <a:noFill/>
          </a:ln>
        </p:spPr>
      </p:pic>
      <p:pic>
        <p:nvPicPr>
          <p:cNvPr id="330" name="Картина 35" descr="Картина, която съдържа текст, визитка, екранна снимка  Описанието е генерирано автоматично"/>
          <p:cNvPicPr/>
          <p:nvPr/>
        </p:nvPicPr>
        <p:blipFill>
          <a:blip r:embed="rId2"/>
          <a:stretch/>
        </p:blipFill>
        <p:spPr>
          <a:xfrm>
            <a:off x="4100040" y="4964040"/>
            <a:ext cx="3897000" cy="1835280"/>
          </a:xfrm>
          <a:prstGeom prst="rect">
            <a:avLst/>
          </a:prstGeom>
          <a:ln w="0">
            <a:noFill/>
          </a:ln>
        </p:spPr>
      </p:pic>
      <p:pic>
        <p:nvPicPr>
          <p:cNvPr id="331" name="Картина 43" descr=""/>
          <p:cNvPicPr/>
          <p:nvPr/>
        </p:nvPicPr>
        <p:blipFill>
          <a:blip r:embed="rId3"/>
          <a:stretch/>
        </p:blipFill>
        <p:spPr>
          <a:xfrm>
            <a:off x="3642480" y="1325880"/>
            <a:ext cx="456840" cy="5394960"/>
          </a:xfrm>
          <a:prstGeom prst="rect">
            <a:avLst/>
          </a:prstGeom>
          <a:ln w="0">
            <a:noFill/>
          </a:ln>
        </p:spPr>
      </p:pic>
      <p:grpSp>
        <p:nvGrpSpPr>
          <p:cNvPr id="332" name="Групиране 63"/>
          <p:cNvGrpSpPr/>
          <p:nvPr/>
        </p:nvGrpSpPr>
        <p:grpSpPr>
          <a:xfrm>
            <a:off x="7446960" y="1182240"/>
            <a:ext cx="1696320" cy="1674000"/>
            <a:chOff x="7446960" y="1182240"/>
            <a:chExt cx="1696320" cy="1674000"/>
          </a:xfrm>
        </p:grpSpPr>
        <p:sp>
          <p:nvSpPr>
            <p:cNvPr id="333" name="Текстово поле 45"/>
            <p:cNvSpPr/>
            <p:nvPr/>
          </p:nvSpPr>
          <p:spPr>
            <a:xfrm>
              <a:off x="7601040" y="1182240"/>
              <a:ext cx="1542240" cy="1674000"/>
            </a:xfrm>
            <a:prstGeom prst="rect">
              <a:avLst/>
            </a:prstGeom>
            <a:solidFill>
              <a:schemeClr val="bg1">
                <a:lumMod val="95000"/>
              </a:schemeClr>
            </a:solidFill>
            <a:ln w="0">
              <a:solidFill>
                <a:srgbClr val="bfbfbf"/>
              </a:solidFill>
            </a:ln>
          </p:spPr>
          <p:style>
            <a:lnRef idx="0"/>
            <a:fillRef idx="0"/>
            <a:effectRef idx="0"/>
            <a:fontRef idx="minor"/>
          </p:style>
          <p:txBody>
            <a:bodyPr lIns="90000" rIns="90000" tIns="45000" bIns="45000">
              <a:spAutoFit/>
            </a:bodyPr>
            <a:p>
              <a:pPr marL="174600" indent="-173880">
                <a:lnSpc>
                  <a:spcPct val="100000"/>
                </a:lnSpc>
                <a:buClr>
                  <a:srgbClr val="000000"/>
                </a:buClr>
                <a:buFont typeface="Arial"/>
                <a:buChar char="•"/>
              </a:pPr>
              <a:r>
                <a:rPr b="0" lang="en-US" sz="1300" spc="-1" strike="noStrike">
                  <a:solidFill>
                    <a:srgbClr val="000000"/>
                  </a:solidFill>
                  <a:latin typeface="Calibri"/>
                  <a:ea typeface="DejaVu Sans"/>
                </a:rPr>
                <a:t>Expérience personnelle en matière de discrimination </a:t>
              </a:r>
              <a:endParaRPr b="0" lang="fr-FR" sz="1300" spc="-1" strike="noStrike">
                <a:latin typeface="Arial"/>
              </a:endParaRPr>
            </a:p>
            <a:p>
              <a:pPr marL="174600" indent="-173880">
                <a:lnSpc>
                  <a:spcPct val="100000"/>
                </a:lnSpc>
                <a:buClr>
                  <a:srgbClr val="000000"/>
                </a:buClr>
                <a:buFont typeface="Arial"/>
                <a:buChar char="•"/>
              </a:pPr>
              <a:r>
                <a:rPr b="0" lang="en-US" sz="1300" spc="-1" strike="noStrike">
                  <a:solidFill>
                    <a:srgbClr val="000000"/>
                  </a:solidFill>
                  <a:latin typeface="Calibri"/>
                  <a:ea typeface="DejaVu Sans"/>
                </a:rPr>
                <a:t>Problèmes familiaux</a:t>
              </a:r>
              <a:endParaRPr b="0" lang="fr-FR" sz="1300" spc="-1" strike="noStrike">
                <a:latin typeface="Arial"/>
              </a:endParaRPr>
            </a:p>
            <a:p>
              <a:pPr marL="174600" indent="-173880">
                <a:lnSpc>
                  <a:spcPct val="100000"/>
                </a:lnSpc>
                <a:buClr>
                  <a:srgbClr val="000000"/>
                </a:buClr>
                <a:buFont typeface="Arial"/>
                <a:buChar char="•"/>
              </a:pPr>
              <a:r>
                <a:rPr b="0" lang="en-US" sz="1300" spc="-1" strike="noStrike">
                  <a:solidFill>
                    <a:srgbClr val="000000"/>
                  </a:solidFill>
                  <a:latin typeface="Calibri"/>
                  <a:ea typeface="DejaVu Sans"/>
                </a:rPr>
                <a:t>Confrontation avec la mort</a:t>
              </a:r>
              <a:endParaRPr b="0" lang="fr-FR" sz="1300" spc="-1" strike="noStrike">
                <a:latin typeface="Arial"/>
              </a:endParaRPr>
            </a:p>
          </p:txBody>
        </p:sp>
        <p:sp>
          <p:nvSpPr>
            <p:cNvPr id="334" name="Съединител: извита линия 53"/>
            <p:cNvSpPr/>
            <p:nvPr/>
          </p:nvSpPr>
          <p:spPr>
            <a:xfrm flipH="1" flipV="1" rot="5400000">
              <a:off x="7425360" y="2049120"/>
              <a:ext cx="196200" cy="153720"/>
            </a:xfrm>
            <a:prstGeom prst="curvedConnector2">
              <a:avLst/>
            </a:prstGeom>
            <a:noFill/>
            <a:ln>
              <a:solidFill>
                <a:srgbClr val="66aec6"/>
              </a:solidFill>
              <a:round/>
              <a:tailEnd len="med" type="triangle" w="med"/>
            </a:ln>
          </p:spPr>
          <p:style>
            <a:lnRef idx="1">
              <a:schemeClr val="accent3"/>
            </a:lnRef>
            <a:fillRef idx="0">
              <a:schemeClr val="accent3"/>
            </a:fillRef>
            <a:effectRef idx="0">
              <a:schemeClr val="accent3"/>
            </a:effectRef>
            <a:fontRef idx="minor"/>
          </p:style>
        </p:sp>
      </p:grpSp>
      <p:grpSp>
        <p:nvGrpSpPr>
          <p:cNvPr id="335" name="Групиране 64"/>
          <p:cNvGrpSpPr/>
          <p:nvPr/>
        </p:nvGrpSpPr>
        <p:grpSpPr>
          <a:xfrm>
            <a:off x="7446960" y="2786760"/>
            <a:ext cx="1696320" cy="1476000"/>
            <a:chOff x="7446960" y="2786760"/>
            <a:chExt cx="1696320" cy="1476000"/>
          </a:xfrm>
        </p:grpSpPr>
        <p:sp>
          <p:nvSpPr>
            <p:cNvPr id="336" name="Текстово поле 48"/>
            <p:cNvSpPr/>
            <p:nvPr/>
          </p:nvSpPr>
          <p:spPr>
            <a:xfrm>
              <a:off x="7601040" y="2786760"/>
              <a:ext cx="1542240" cy="1476000"/>
            </a:xfrm>
            <a:prstGeom prst="rect">
              <a:avLst/>
            </a:prstGeom>
            <a:solidFill>
              <a:schemeClr val="bg1">
                <a:lumMod val="95000"/>
              </a:schemeClr>
            </a:solidFill>
            <a:ln w="0">
              <a:solidFill>
                <a:srgbClr val="bfbfbf"/>
              </a:solidFill>
            </a:ln>
          </p:spPr>
          <p:style>
            <a:lnRef idx="0"/>
            <a:fillRef idx="0"/>
            <a:effectRef idx="0"/>
            <a:fontRef idx="minor"/>
          </p:style>
          <p:txBody>
            <a:bodyPr lIns="90000" rIns="90000" tIns="45000" bIns="45000">
              <a:spAutoFit/>
            </a:bodyPr>
            <a:p>
              <a:pPr marL="174600" indent="-173880">
                <a:lnSpc>
                  <a:spcPct val="100000"/>
                </a:lnSpc>
                <a:buClr>
                  <a:srgbClr val="000000"/>
                </a:buClr>
                <a:buFont typeface="Arial"/>
                <a:buChar char="•"/>
              </a:pPr>
              <a:r>
                <a:rPr b="0" lang="en-US" sz="1300" spc="-1" strike="noStrike">
                  <a:solidFill>
                    <a:srgbClr val="000000"/>
                  </a:solidFill>
                  <a:latin typeface="Calibri"/>
                  <a:ea typeface="DejaVu Sans"/>
                </a:rPr>
                <a:t>Confrontation avec la propagande</a:t>
              </a:r>
              <a:endParaRPr b="0" lang="fr-FR" sz="1300" spc="-1" strike="noStrike">
                <a:latin typeface="Arial"/>
              </a:endParaRPr>
            </a:p>
            <a:p>
              <a:pPr marL="174600" indent="-173880">
                <a:lnSpc>
                  <a:spcPct val="100000"/>
                </a:lnSpc>
                <a:buClr>
                  <a:srgbClr val="000000"/>
                </a:buClr>
                <a:buFont typeface="Arial"/>
                <a:buChar char="•"/>
              </a:pPr>
              <a:r>
                <a:rPr b="0" lang="en-US" sz="1300" spc="-1" strike="noStrike">
                  <a:solidFill>
                    <a:srgbClr val="000000"/>
                  </a:solidFill>
                  <a:latin typeface="Calibri"/>
                  <a:ea typeface="DejaVu Sans"/>
                </a:rPr>
                <a:t>Appartenance à un groupe radical</a:t>
              </a:r>
              <a:endParaRPr b="0" lang="fr-FR" sz="1300" spc="-1" strike="noStrike">
                <a:latin typeface="Arial"/>
              </a:endParaRPr>
            </a:p>
            <a:p>
              <a:pPr marL="174600" indent="-173880">
                <a:lnSpc>
                  <a:spcPct val="100000"/>
                </a:lnSpc>
                <a:buClr>
                  <a:srgbClr val="000000"/>
                </a:buClr>
                <a:buFont typeface="Arial"/>
                <a:buChar char="•"/>
              </a:pPr>
              <a:r>
                <a:rPr b="0" lang="en-US" sz="1300" spc="-1" strike="noStrike">
                  <a:solidFill>
                    <a:srgbClr val="000000"/>
                  </a:solidFill>
                  <a:latin typeface="Calibri"/>
                  <a:ea typeface="DejaVu Sans"/>
                </a:rPr>
                <a:t>Injustice contre le groupe</a:t>
              </a:r>
              <a:endParaRPr b="0" lang="fr-FR" sz="1300" spc="-1" strike="noStrike">
                <a:latin typeface="Arial"/>
              </a:endParaRPr>
            </a:p>
          </p:txBody>
        </p:sp>
        <p:sp>
          <p:nvSpPr>
            <p:cNvPr id="337" name="Съединител: извита линия 56"/>
            <p:cNvSpPr/>
            <p:nvPr/>
          </p:nvSpPr>
          <p:spPr>
            <a:xfrm flipH="1" rot="16200000">
              <a:off x="7212600" y="3144960"/>
              <a:ext cx="621360" cy="153720"/>
            </a:xfrm>
            <a:prstGeom prst="curvedConnector2">
              <a:avLst/>
            </a:prstGeom>
            <a:noFill/>
            <a:ln>
              <a:solidFill>
                <a:srgbClr val="66aec6"/>
              </a:solidFill>
              <a:round/>
              <a:tailEnd len="med" type="triangle" w="med"/>
            </a:ln>
          </p:spPr>
          <p:style>
            <a:lnRef idx="1">
              <a:schemeClr val="accent3"/>
            </a:lnRef>
            <a:fillRef idx="0">
              <a:schemeClr val="accent3"/>
            </a:fillRef>
            <a:effectRef idx="0">
              <a:schemeClr val="accent3"/>
            </a:effectRef>
            <a:fontRef idx="minor"/>
          </p:style>
        </p:sp>
      </p:grpSp>
      <p:grpSp>
        <p:nvGrpSpPr>
          <p:cNvPr id="338" name="Групиране 65"/>
          <p:cNvGrpSpPr/>
          <p:nvPr/>
        </p:nvGrpSpPr>
        <p:grpSpPr>
          <a:xfrm>
            <a:off x="7446960" y="3468240"/>
            <a:ext cx="1714680" cy="1938600"/>
            <a:chOff x="7446960" y="3468240"/>
            <a:chExt cx="1714680" cy="1938600"/>
          </a:xfrm>
        </p:grpSpPr>
        <p:sp>
          <p:nvSpPr>
            <p:cNvPr id="339" name="Текстово поле 50"/>
            <p:cNvSpPr/>
            <p:nvPr/>
          </p:nvSpPr>
          <p:spPr>
            <a:xfrm>
              <a:off x="7601040" y="4326840"/>
              <a:ext cx="1560600" cy="1080000"/>
            </a:xfrm>
            <a:prstGeom prst="rect">
              <a:avLst/>
            </a:prstGeom>
            <a:solidFill>
              <a:schemeClr val="bg1">
                <a:lumMod val="95000"/>
              </a:schemeClr>
            </a:solidFill>
            <a:ln w="0">
              <a:solidFill>
                <a:srgbClr val="bfbfbf"/>
              </a:solidFill>
            </a:ln>
          </p:spPr>
          <p:style>
            <a:lnRef idx="0"/>
            <a:fillRef idx="0"/>
            <a:effectRef idx="0"/>
            <a:fontRef idx="minor"/>
          </p:style>
          <p:txBody>
            <a:bodyPr lIns="90000" rIns="90000" tIns="45000" bIns="45000">
              <a:spAutoFit/>
            </a:bodyPr>
            <a:p>
              <a:pPr marL="174600" indent="-173880">
                <a:lnSpc>
                  <a:spcPct val="100000"/>
                </a:lnSpc>
                <a:buClr>
                  <a:srgbClr val="000000"/>
                </a:buClr>
                <a:buFont typeface="Arial"/>
                <a:buChar char="•"/>
              </a:pPr>
              <a:r>
                <a:rPr b="0" lang="en-US" sz="1300" spc="-1" strike="noStrike">
                  <a:solidFill>
                    <a:srgbClr val="000000"/>
                  </a:solidFill>
                  <a:latin typeface="Calibri"/>
                  <a:ea typeface="DejaVu Sans"/>
                </a:rPr>
                <a:t>Appels à l’action</a:t>
              </a:r>
              <a:endParaRPr b="0" lang="fr-FR" sz="1300" spc="-1" strike="noStrike">
                <a:latin typeface="Arial"/>
              </a:endParaRPr>
            </a:p>
            <a:p>
              <a:pPr marL="174600" indent="-173880">
                <a:lnSpc>
                  <a:spcPct val="100000"/>
                </a:lnSpc>
                <a:buClr>
                  <a:srgbClr val="000000"/>
                </a:buClr>
                <a:buFont typeface="Arial"/>
                <a:buChar char="•"/>
              </a:pPr>
              <a:r>
                <a:rPr b="0" lang="en-US" sz="1300" spc="-1" strike="noStrike">
                  <a:solidFill>
                    <a:srgbClr val="000000"/>
                  </a:solidFill>
                  <a:latin typeface="Calibri"/>
                  <a:ea typeface="DejaVu Sans"/>
                </a:rPr>
                <a:t>Politique gouvernementale </a:t>
              </a:r>
              <a:endParaRPr b="0" lang="fr-FR" sz="1300" spc="-1" strike="noStrike">
                <a:latin typeface="Arial"/>
              </a:endParaRPr>
            </a:p>
            <a:p>
              <a:pPr marL="174600" indent="-173880">
                <a:lnSpc>
                  <a:spcPct val="100000"/>
                </a:lnSpc>
                <a:buClr>
                  <a:srgbClr val="000000"/>
                </a:buClr>
                <a:buFont typeface="Arial"/>
                <a:buChar char="•"/>
              </a:pPr>
              <a:r>
                <a:rPr b="0" lang="en-US" sz="1300" spc="-1" strike="noStrike">
                  <a:solidFill>
                    <a:srgbClr val="000000"/>
                  </a:solidFill>
                  <a:latin typeface="Calibri"/>
                  <a:ea typeface="DejaVu Sans"/>
                </a:rPr>
                <a:t>Guerre contre le groupe </a:t>
              </a:r>
              <a:endParaRPr b="0" lang="fr-FR" sz="1300" spc="-1" strike="noStrike">
                <a:latin typeface="Arial"/>
              </a:endParaRPr>
            </a:p>
          </p:txBody>
        </p:sp>
        <p:sp>
          <p:nvSpPr>
            <p:cNvPr id="340" name="Съединител: извита линия 59"/>
            <p:cNvSpPr/>
            <p:nvPr/>
          </p:nvSpPr>
          <p:spPr>
            <a:xfrm flipH="1" rot="16200000">
              <a:off x="6821280" y="4093560"/>
              <a:ext cx="1404360" cy="153720"/>
            </a:xfrm>
            <a:prstGeom prst="curvedConnector2">
              <a:avLst/>
            </a:prstGeom>
            <a:noFill/>
            <a:ln>
              <a:solidFill>
                <a:srgbClr val="66aec6"/>
              </a:solidFill>
              <a:round/>
              <a:tailEnd len="med" type="triangle" w="med"/>
            </a:ln>
          </p:spPr>
          <p:style>
            <a:lnRef idx="1">
              <a:schemeClr val="accent3"/>
            </a:lnRef>
            <a:fillRef idx="0">
              <a:schemeClr val="accent3"/>
            </a:fillRef>
            <a:effectRef idx="0">
              <a:schemeClr val="accent3"/>
            </a:effectRef>
            <a:fontRef idx="minor"/>
          </p:style>
        </p:sp>
      </p:grpSp>
      <p:sp>
        <p:nvSpPr>
          <p:cNvPr id="341" name="Овал 72"/>
          <p:cNvSpPr/>
          <p:nvPr/>
        </p:nvSpPr>
        <p:spPr>
          <a:xfrm>
            <a:off x="1346400" y="5524560"/>
            <a:ext cx="1293840" cy="565560"/>
          </a:xfrm>
          <a:prstGeom prst="ellipse">
            <a:avLst/>
          </a:prstGeom>
          <a:noFill/>
          <a:ln>
            <a:solidFill>
              <a:srgbClr val="6bb1c9"/>
            </a:solidFill>
            <a:round/>
          </a:ln>
        </p:spPr>
        <p:style>
          <a:lnRef idx="2">
            <a:schemeClr val="accent3"/>
          </a:lnRef>
          <a:fillRef idx="1">
            <a:schemeClr val="lt1"/>
          </a:fillRef>
          <a:effectRef idx="0">
            <a:schemeClr val="accent3"/>
          </a:effectRef>
          <a:fontRef idx="minor"/>
        </p:style>
      </p:sp>
      <p:sp>
        <p:nvSpPr>
          <p:cNvPr id="342" name="Овал 73"/>
          <p:cNvSpPr/>
          <p:nvPr/>
        </p:nvSpPr>
        <p:spPr>
          <a:xfrm>
            <a:off x="2104920" y="6090480"/>
            <a:ext cx="1095480" cy="565560"/>
          </a:xfrm>
          <a:prstGeom prst="ellipse">
            <a:avLst/>
          </a:prstGeom>
          <a:noFill/>
          <a:ln>
            <a:solidFill>
              <a:srgbClr val="6bb1c9"/>
            </a:solidFill>
            <a:round/>
          </a:ln>
        </p:spPr>
        <p:style>
          <a:lnRef idx="2">
            <a:schemeClr val="accent3"/>
          </a:lnRef>
          <a:fillRef idx="1">
            <a:schemeClr val="lt1"/>
          </a:fillRef>
          <a:effectRef idx="0">
            <a:schemeClr val="accent3"/>
          </a:effectRef>
          <a:fontRef idx="minor"/>
        </p:style>
      </p:sp>
      <p:sp>
        <p:nvSpPr>
          <p:cNvPr id="343" name="Текстово поле 26"/>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sp>
        <p:nvSpPr>
          <p:cNvPr id="344" name="Овал 32"/>
          <p:cNvSpPr/>
          <p:nvPr/>
        </p:nvSpPr>
        <p:spPr>
          <a:xfrm>
            <a:off x="7446960" y="1097280"/>
            <a:ext cx="1696320" cy="1518120"/>
          </a:xfrm>
          <a:prstGeom prst="ellipse">
            <a:avLst/>
          </a:prstGeom>
          <a:noFill/>
          <a:ln>
            <a:solidFill>
              <a:srgbClr val="3e8ea9"/>
            </a:solidFill>
            <a:round/>
          </a:ln>
        </p:spPr>
        <p:style>
          <a:lnRef idx="2">
            <a:schemeClr val="accent1">
              <a:shade val="50000"/>
            </a:schemeClr>
          </a:lnRef>
          <a:fillRef idx="1">
            <a:schemeClr val="accent1"/>
          </a:fillRef>
          <a:effectRef idx="0">
            <a:schemeClr val="accent1"/>
          </a:effectRef>
          <a:fontRef idx="minor"/>
        </p:style>
      </p:sp>
      <p:sp>
        <p:nvSpPr>
          <p:cNvPr id="345" name="Овал 34"/>
          <p:cNvSpPr/>
          <p:nvPr/>
        </p:nvSpPr>
        <p:spPr>
          <a:xfrm>
            <a:off x="7465320" y="4258080"/>
            <a:ext cx="1696320" cy="1184400"/>
          </a:xfrm>
          <a:prstGeom prst="ellipse">
            <a:avLst/>
          </a:prstGeom>
          <a:noFill/>
          <a:ln>
            <a:solidFill>
              <a:srgbClr val="3e8ea9"/>
            </a:solidFill>
            <a:round/>
          </a:ln>
        </p:spPr>
        <p:style>
          <a:lnRef idx="2">
            <a:schemeClr val="accent1">
              <a:shade val="50000"/>
            </a:schemeClr>
          </a:lnRef>
          <a:fillRef idx="1">
            <a:schemeClr val="accent1"/>
          </a:fillRef>
          <a:effectRef idx="0">
            <a:schemeClr val="accent1"/>
          </a:effectRef>
          <a:fontRef idx="minor"/>
        </p:style>
      </p:sp>
      <p:sp>
        <p:nvSpPr>
          <p:cNvPr id="346" name="Овал 36"/>
          <p:cNvSpPr/>
          <p:nvPr/>
        </p:nvSpPr>
        <p:spPr>
          <a:xfrm>
            <a:off x="7467480" y="2652120"/>
            <a:ext cx="1696320" cy="1557720"/>
          </a:xfrm>
          <a:prstGeom prst="ellipse">
            <a:avLst/>
          </a:prstGeom>
          <a:noFill/>
          <a:ln>
            <a:solidFill>
              <a:srgbClr val="3e8ea9"/>
            </a:solidFill>
            <a:round/>
          </a:ln>
        </p:spPr>
        <p:style>
          <a:lnRef idx="2">
            <a:schemeClr val="accent1">
              <a:shade val="50000"/>
            </a:schemeClr>
          </a:lnRef>
          <a:fillRef idx="1">
            <a:schemeClr val="accent1"/>
          </a:fillRef>
          <a:effectRef idx="0">
            <a:schemeClr val="accent1"/>
          </a:effectRef>
          <a:fontRef idx="minor"/>
        </p:style>
      </p:sp>
      <p:pic>
        <p:nvPicPr>
          <p:cNvPr id="347" name="Content Placeholder 4" descr="Graphical user interface, text&#10;&#10;Description automatically generated"/>
          <p:cNvPicPr/>
          <p:nvPr/>
        </p:nvPicPr>
        <p:blipFill>
          <a:blip r:embed="rId4"/>
          <a:srcRect l="26133" t="6480" r="36754" b="83547"/>
          <a:stretch/>
        </p:blipFill>
        <p:spPr>
          <a:xfrm>
            <a:off x="2201040" y="394200"/>
            <a:ext cx="4414680" cy="666000"/>
          </a:xfrm>
          <a:prstGeom prst="rect">
            <a:avLst/>
          </a:prstGeom>
          <a:ln w="0">
            <a:noFill/>
          </a:ln>
        </p:spPr>
      </p:pic>
      <p:pic>
        <p:nvPicPr>
          <p:cNvPr id="348" name="Content Placeholder 4" descr="Graphical user interface, text&#10;&#10;Description automatically generated"/>
          <p:cNvPicPr/>
          <p:nvPr/>
        </p:nvPicPr>
        <p:blipFill>
          <a:blip r:embed="rId5"/>
          <a:srcRect l="47264" t="21867" r="26834" b="46752"/>
          <a:stretch/>
        </p:blipFill>
        <p:spPr>
          <a:xfrm>
            <a:off x="4045320" y="1423440"/>
            <a:ext cx="3252960" cy="2287080"/>
          </a:xfrm>
          <a:prstGeom prst="rect">
            <a:avLst/>
          </a:prstGeom>
          <a:ln w="0">
            <a:noFill/>
          </a:ln>
        </p:spPr>
      </p:pic>
      <p:pic>
        <p:nvPicPr>
          <p:cNvPr id="349" name="Content Placeholder 4" descr="Graphical user interface, text&#10;&#10;Description automatically generated"/>
          <p:cNvPicPr/>
          <p:nvPr/>
        </p:nvPicPr>
        <p:blipFill>
          <a:blip r:embed="rId6"/>
          <a:srcRect l="15733" t="20784" r="57747" b="3510"/>
          <a:stretch/>
        </p:blipFill>
        <p:spPr>
          <a:xfrm>
            <a:off x="753120" y="1423440"/>
            <a:ext cx="3056040" cy="5039280"/>
          </a:xfrm>
          <a:prstGeom prst="rect">
            <a:avLst/>
          </a:prstGeom>
          <a:ln w="0">
            <a:noFill/>
          </a:ln>
        </p:spPr>
      </p:pic>
      <p:pic>
        <p:nvPicPr>
          <p:cNvPr id="350" name="Content Placeholder 4" descr="Graphical user interface, text&#10;&#10;Description automatically generated"/>
          <p:cNvPicPr/>
          <p:nvPr/>
        </p:nvPicPr>
        <p:blipFill>
          <a:blip r:embed="rId7"/>
          <a:srcRect l="47624" t="75148" r="21925" b="1411"/>
          <a:stretch/>
        </p:blipFill>
        <p:spPr>
          <a:xfrm>
            <a:off x="4296600" y="5190840"/>
            <a:ext cx="3700800" cy="1523880"/>
          </a:xfrm>
          <a:prstGeom prst="rect">
            <a:avLst/>
          </a:prstGeom>
          <a:ln w="0">
            <a:noFill/>
          </a:ln>
        </p:spPr>
      </p:pic>
    </p:spTree>
  </p:cSld>
  <mc:AlternateContent>
    <mc:Choice Requires="p14">
      <p:transition spd="slow" p14:dur="2000"/>
    </mc:Choice>
    <mc:Fallback>
      <p:transition spd="slow"/>
    </mc:Fallback>
  </mc:AlternateContent>
  <p:timing>
    <p:tnLst>
      <p:par>
        <p:cTn id="184" dur="indefinite" restart="never" nodeType="tmRoot">
          <p:childTnLst>
            <p:seq>
              <p:cTn id="185" dur="indefinite" nodeType="mainSeq">
                <p:childTnLst>
                  <p:par>
                    <p:cTn id="186" fill="hold">
                      <p:stCondLst>
                        <p:cond delay="indefinite"/>
                      </p:stCondLst>
                      <p:childTnLst>
                        <p:par>
                          <p:cTn id="187" fill="hold">
                            <p:stCondLst>
                              <p:cond delay="0"/>
                            </p:stCondLst>
                            <p:childTnLst>
                              <p:par>
                                <p:cTn id="188" nodeType="clickEffect" fill="hold" presetClass="entr" presetID="1">
                                  <p:stCondLst>
                                    <p:cond delay="0"/>
                                  </p:stCondLst>
                                  <p:childTnLst>
                                    <p:set>
                                      <p:cBhvr>
                                        <p:cTn id="189" dur="1" fill="hold">
                                          <p:stCondLst>
                                            <p:cond delay="0"/>
                                          </p:stCondLst>
                                        </p:cTn>
                                        <p:tgtEl>
                                          <p:spTgt spid="332"/>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nodeType="clickEffect" fill="hold" presetClass="exit" presetID="1">
                                  <p:stCondLst>
                                    <p:cond delay="0"/>
                                  </p:stCondLst>
                                  <p:childTnLst>
                                    <p:set>
                                      <p:cBhvr>
                                        <p:cTn id="193" dur="1" fill="hold">
                                          <p:stCondLst>
                                            <p:cond delay="0"/>
                                          </p:stCondLst>
                                        </p:cTn>
                                        <p:tgtEl>
                                          <p:spTgt spid="332"/>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nodeType="clickEffect" fill="hold" presetClass="entr" presetID="1">
                                  <p:stCondLst>
                                    <p:cond delay="0"/>
                                  </p:stCondLst>
                                  <p:childTnLst>
                                    <p:set>
                                      <p:cBhvr>
                                        <p:cTn id="197" dur="1" fill="hold">
                                          <p:stCondLst>
                                            <p:cond delay="0"/>
                                          </p:stCondLst>
                                        </p:cTn>
                                        <p:tgtEl>
                                          <p:spTgt spid="335"/>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nodeType="clickEffect" fill="hold" presetClass="exit" presetID="1">
                                  <p:stCondLst>
                                    <p:cond delay="0"/>
                                  </p:stCondLst>
                                  <p:childTnLst>
                                    <p:set>
                                      <p:cBhvr>
                                        <p:cTn id="201" dur="1" fill="hold">
                                          <p:stCondLst>
                                            <p:cond delay="0"/>
                                          </p:stCondLst>
                                        </p:cTn>
                                        <p:tgtEl>
                                          <p:spTgt spid="335"/>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nodeType="clickEffect" fill="hold" presetClass="entr" presetID="1">
                                  <p:stCondLst>
                                    <p:cond delay="0"/>
                                  </p:stCondLst>
                                  <p:childTnLst>
                                    <p:set>
                                      <p:cBhvr>
                                        <p:cTn id="205" dur="1" fill="hold">
                                          <p:stCondLst>
                                            <p:cond delay="0"/>
                                          </p:stCondLst>
                                        </p:cTn>
                                        <p:tgtEl>
                                          <p:spTgt spid="338"/>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nodeType="clickEffect" fill="hold" presetClass="exit" presetID="1">
                                  <p:stCondLst>
                                    <p:cond delay="0"/>
                                  </p:stCondLst>
                                  <p:childTnLst>
                                    <p:set>
                                      <p:cBhvr>
                                        <p:cTn id="209" dur="1" fill="hold">
                                          <p:stCondLst>
                                            <p:cond delay="0"/>
                                          </p:stCondLst>
                                        </p:cTn>
                                        <p:tgtEl>
                                          <p:spTgt spid="338"/>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nodeType="clickEffect" fill="hold" presetClass="entr" presetID="1">
                                  <p:stCondLst>
                                    <p:cond delay="0"/>
                                  </p:stCondLst>
                                  <p:childTnLst>
                                    <p:set>
                                      <p:cBhvr>
                                        <p:cTn id="213" dur="1" fill="hold">
                                          <p:stCondLst>
                                            <p:cond delay="0"/>
                                          </p:stCondLst>
                                        </p:cTn>
                                        <p:tgtEl>
                                          <p:spTgt spid="329"/>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2" presetSubtype="8">
                                  <p:stCondLst>
                                    <p:cond delay="0"/>
                                  </p:stCondLst>
                                  <p:childTnLst>
                                    <p:set>
                                      <p:cBhvr>
                                        <p:cTn id="217" dur="1" fill="hold">
                                          <p:stCondLst>
                                            <p:cond delay="0"/>
                                          </p:stCondLst>
                                        </p:cTn>
                                        <p:tgtEl>
                                          <p:spTgt spid="330"/>
                                        </p:tgtEl>
                                        <p:attrNameLst>
                                          <p:attrName>style.visibility</p:attrName>
                                        </p:attrNameLst>
                                      </p:cBhvr>
                                      <p:to>
                                        <p:strVal val="visible"/>
                                      </p:to>
                                    </p:set>
                                    <p:anim calcmode="lin" valueType="num">
                                      <p:cBhvr additive="repl">
                                        <p:cTn id="218" dur="500" fill="hold"/>
                                        <p:tgtEl>
                                          <p:spTgt spid="330"/>
                                        </p:tgtEl>
                                        <p:attrNameLst>
                                          <p:attrName>ppt_x</p:attrName>
                                        </p:attrNameLst>
                                      </p:cBhvr>
                                      <p:tavLst>
                                        <p:tav tm="0">
                                          <p:val>
                                            <p:strVal val="0-#ppt_w/2"/>
                                          </p:val>
                                        </p:tav>
                                        <p:tav tm="100000">
                                          <p:val>
                                            <p:strVal val="#ppt_x"/>
                                          </p:val>
                                        </p:tav>
                                      </p:tavLst>
                                    </p:anim>
                                    <p:anim calcmode="lin" valueType="num">
                                      <p:cBhvr additive="repl">
                                        <p:cTn id="219" dur="500" fill="hold"/>
                                        <p:tgtEl>
                                          <p:spTgt spid="330"/>
                                        </p:tgtEl>
                                        <p:attrNameLst>
                                          <p:attrName>ppt_y</p:attrName>
                                        </p:attrNameLst>
                                      </p:cBhvr>
                                      <p:tavLst>
                                        <p:tav tm="0">
                                          <p:val>
                                            <p:strVal val="#ppt_y"/>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nodeType="clickEffect" fill="hold" presetClass="entr" presetID="1">
                                  <p:stCondLst>
                                    <p:cond delay="0"/>
                                  </p:stCondLst>
                                  <p:childTnLst>
                                    <p:set>
                                      <p:cBhvr>
                                        <p:cTn id="223" dur="1" fill="hold">
                                          <p:stCondLst>
                                            <p:cond delay="0"/>
                                          </p:stCondLst>
                                        </p:cTn>
                                        <p:tgtEl>
                                          <p:spTgt spid="331"/>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nodeType="clickEffect" fill="hold" presetClass="entr" presetID="1">
                                  <p:stCondLst>
                                    <p:cond delay="0"/>
                                  </p:stCondLst>
                                  <p:childTnLst>
                                    <p:set>
                                      <p:cBhvr>
                                        <p:cTn id="227" dur="1" fill="hold">
                                          <p:stCondLst>
                                            <p:cond delay="0"/>
                                          </p:stCondLst>
                                        </p:cTn>
                                        <p:tgtEl>
                                          <p:spTgt spid="342"/>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nodeType="clickEffect" fill="hold" presetClass="entr" presetID="1">
                                  <p:stCondLst>
                                    <p:cond delay="0"/>
                                  </p:stCondLst>
                                  <p:childTnLst>
                                    <p:set>
                                      <p:cBhvr>
                                        <p:cTn id="231" dur="1" fill="hold">
                                          <p:stCondLst>
                                            <p:cond delay="0"/>
                                          </p:stCondLst>
                                        </p:cTn>
                                        <p:tgtEl>
                                          <p:spTgt spid="341"/>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nodeType="clickEffect" fill="hold" presetClass="entr" presetID="1">
                                  <p:stCondLst>
                                    <p:cond delay="0"/>
                                  </p:stCondLst>
                                  <p:childTnLst>
                                    <p:set>
                                      <p:cBhvr>
                                        <p:cTn id="235" dur="1" fill="hold">
                                          <p:stCondLst>
                                            <p:cond delay="0"/>
                                          </p:stCondLst>
                                        </p:cTn>
                                        <p:tgtEl>
                                          <p:spTgt spid="332"/>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nodeType="clickEffect" fill="hold" presetClass="entr" presetID="1">
                                  <p:stCondLst>
                                    <p:cond delay="0"/>
                                  </p:stCondLst>
                                  <p:childTnLst>
                                    <p:set>
                                      <p:cBhvr>
                                        <p:cTn id="239" dur="1" fill="hold">
                                          <p:stCondLst>
                                            <p:cond delay="0"/>
                                          </p:stCondLst>
                                        </p:cTn>
                                        <p:tgtEl>
                                          <p:spTgt spid="335"/>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nodeType="clickEffect" fill="hold" presetClass="entr" presetID="1">
                                  <p:stCondLst>
                                    <p:cond delay="0"/>
                                  </p:stCondLst>
                                  <p:childTnLst>
                                    <p:set>
                                      <p:cBhvr>
                                        <p:cTn id="243" dur="1" fill="hold">
                                          <p:stCondLst>
                                            <p:cond delay="0"/>
                                          </p:stCondLst>
                                        </p:cTn>
                                        <p:tgtEl>
                                          <p:spTgt spid="338"/>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nodeType="clickEffect" fill="hold" presetClass="entr" presetID="1">
                                  <p:stCondLst>
                                    <p:cond delay="0"/>
                                  </p:stCondLst>
                                  <p:childTnLst>
                                    <p:set>
                                      <p:cBhvr>
                                        <p:cTn id="247" dur="1" fill="hold">
                                          <p:stCondLst>
                                            <p:cond delay="0"/>
                                          </p:stCondLst>
                                        </p:cTn>
                                        <p:tgtEl>
                                          <p:spTgt spid="344"/>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nodeType="clickEffect" fill="hold" presetClass="entr" presetID="1">
                                  <p:stCondLst>
                                    <p:cond delay="0"/>
                                  </p:stCondLst>
                                  <p:childTnLst>
                                    <p:set>
                                      <p:cBhvr>
                                        <p:cTn id="251" dur="1" fill="hold">
                                          <p:stCondLst>
                                            <p:cond delay="0"/>
                                          </p:stCondLst>
                                        </p:cTn>
                                        <p:tgtEl>
                                          <p:spTgt spid="346"/>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nodeType="clickEffect" fill="hold" presetClass="entr" presetID="1">
                                  <p:stCondLst>
                                    <p:cond delay="0"/>
                                  </p:stCondLst>
                                  <p:childTnLst>
                                    <p:set>
                                      <p:cBhvr>
                                        <p:cTn id="255"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Titel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Pouss</a:t>
            </a:r>
            <a:r>
              <a:rPr b="0" lang="fr-CA" sz="3200" spc="-1" strike="noStrike">
                <a:solidFill>
                  <a:srgbClr val="0770b1"/>
                </a:solidFill>
                <a:latin typeface="Calibri"/>
              </a:rPr>
              <a:t>ée, </a:t>
            </a:r>
            <a:r>
              <a:rPr b="0" lang="fr-CA" sz="3200" spc="-1" strike="noStrike">
                <a:solidFill>
                  <a:srgbClr val="158466"/>
                </a:solidFill>
                <a:latin typeface="Calibri"/>
              </a:rPr>
              <a:t>Attraction</a:t>
            </a:r>
            <a:r>
              <a:rPr b="0" lang="fr-CA" sz="3200" spc="-1" strike="noStrike">
                <a:solidFill>
                  <a:srgbClr val="0770b1"/>
                </a:solidFill>
                <a:latin typeface="Calibri"/>
              </a:rPr>
              <a:t> et Facteur Personnel</a:t>
            </a:r>
            <a:endParaRPr b="0" lang="fr-FR" sz="3200" spc="-1" strike="noStrike">
              <a:latin typeface="Arial"/>
            </a:endParaRPr>
          </a:p>
        </p:txBody>
      </p:sp>
      <p:pic>
        <p:nvPicPr>
          <p:cNvPr id="352" name="Picture 2" descr="Ottawa's de-radicalization focus much too narrow, reformed ..."/>
          <p:cNvPicPr/>
          <p:nvPr/>
        </p:nvPicPr>
        <p:blipFill>
          <a:blip r:embed="rId1"/>
          <a:stretch/>
        </p:blipFill>
        <p:spPr>
          <a:xfrm>
            <a:off x="714240" y="2486880"/>
            <a:ext cx="3035880" cy="1703520"/>
          </a:xfrm>
          <a:prstGeom prst="rect">
            <a:avLst/>
          </a:prstGeom>
          <a:ln w="0">
            <a:noFill/>
          </a:ln>
        </p:spPr>
      </p:pic>
      <p:sp>
        <p:nvSpPr>
          <p:cNvPr id="353" name="Текстово поле 5"/>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graphicFrame>
        <p:nvGraphicFramePr>
          <p:cNvPr id="8" name="Diagram8"/>
          <p:cNvGraphicFramePr/>
          <p:nvPr>
            <p:extLst>
              <p:ext uri="{D42A27DB-BD31-4B8C-83A1-F6EECF244321}">
                <p14:modId xmlns:p14="http://schemas.microsoft.com/office/powerpoint/2010/main" val="2907010511"/>
              </p:ext>
            </p:extLst>
          </p:nvPr>
        </p:nvGraphicFramePr>
        <p:xfrm>
          <a:off x="3252600" y="2493720"/>
          <a:ext cx="5204880" cy="35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4" name="Текстово поле 4"/>
          <p:cNvSpPr/>
          <p:nvPr/>
        </p:nvSpPr>
        <p:spPr>
          <a:xfrm>
            <a:off x="1704600" y="4191120"/>
            <a:ext cx="1055880" cy="211680"/>
          </a:xfrm>
          <a:prstGeom prst="rect">
            <a:avLst/>
          </a:prstGeom>
          <a:noFill/>
          <a:ln w="0">
            <a:noFill/>
          </a:ln>
          <a:effectLst>
            <a:outerShdw blurRad="39960" dir="5400000" dist="20160" rotWithShape="0">
              <a:srgbClr val="000000">
                <a:alpha val="38000"/>
              </a:srgbClr>
            </a:outerShdw>
          </a:effectLst>
        </p:spPr>
        <p:style>
          <a:lnRef idx="0"/>
          <a:fillRef idx="0"/>
          <a:effectRef idx="1"/>
          <a:fontRef idx="minor"/>
        </p:style>
        <p:txBody>
          <a:bodyPr wrap="none" lIns="90000" rIns="90000" tIns="45000" bIns="45000">
            <a:spAutoFit/>
          </a:bodyPr>
          <a:p>
            <a:pPr>
              <a:lnSpc>
                <a:spcPct val="100000"/>
              </a:lnSpc>
            </a:pPr>
            <a:r>
              <a:rPr b="0" i="1" lang="en-US" sz="800" spc="-1" strike="noStrike">
                <a:solidFill>
                  <a:srgbClr val="000000"/>
                </a:solidFill>
                <a:latin typeface="Calibri"/>
                <a:ea typeface="DejaVu Sans"/>
              </a:rPr>
              <a:t>Photo par Duckrabbit</a:t>
            </a:r>
            <a:endParaRPr b="0" lang="fr-FR" sz="800" spc="-1" strike="noStrike">
              <a:latin typeface="Arial"/>
            </a:endParaRPr>
          </a:p>
        </p:txBody>
      </p:sp>
    </p:spTree>
  </p:cSld>
  <mc:AlternateContent>
    <mc:Choice Requires="p14">
      <p:transition spd="slow" p14:dur="2000"/>
    </mc:Choice>
    <mc:Fallback>
      <p:transition spd="slow"/>
    </mc:Fallback>
  </mc:AlternateContent>
  <p:timing>
    <p:tnLst>
      <p:par>
        <p:cTn id="256" dur="indefinite" restart="never" nodeType="tmRoot">
          <p:childTnLst>
            <p:seq>
              <p:cTn id="257" dur="indefinite" nodeType="mainSeq">
                <p:childTnLst>
                  <p:par>
                    <p:cTn id="258" fill="hold">
                      <p:stCondLst>
                        <p:cond delay="indefinite"/>
                      </p:stCondLst>
                      <p:childTnLst>
                        <p:par>
                          <p:cTn id="259" fill="hold">
                            <p:stCondLst>
                              <p:cond delay="0"/>
                            </p:stCondLst>
                            <p:childTnLst>
                              <p:par>
                                <p:cTn id="260" nodeType="clickEffect" fill="hold" presetClass="entr" presetID="1">
                                  <p:stCondLst>
                                    <p:cond delay="0"/>
                                  </p:stCondLst>
                                  <p:childTnLst>
                                    <p:set>
                                      <p:cBhvr>
                                        <p:cTn id="261" dur="1" fill="hold">
                                          <p:stCondLst>
                                            <p:cond delay="0"/>
                                          </p:stCondLst>
                                        </p:cTn>
                                        <p:tgtEl>
                                          <p:spTgt spid="352"/>
                                        </p:tgtEl>
                                        <p:attrNameLst>
                                          <p:attrName>style.visibility</p:attrName>
                                        </p:attrNameLst>
                                      </p:cBhvr>
                                      <p:to>
                                        <p:strVal val="visible"/>
                                      </p:to>
                                    </p:set>
                                  </p:childTnLst>
                                </p:cTn>
                              </p:par>
                              <p:par>
                                <p:cTn id="262" nodeType="withEffect" fill="hold" presetClass="entr" presetID="1">
                                  <p:stCondLst>
                                    <p:cond delay="0"/>
                                  </p:stCondLst>
                                  <p:childTnLst>
                                    <p:set>
                                      <p:cBhvr>
                                        <p:cTn id="263"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9" name="Diagram9"/>
          <p:cNvGraphicFramePr/>
          <p:nvPr>
            <p:extLst>
              <p:ext uri="{D42A27DB-BD31-4B8C-83A1-F6EECF244321}">
                <p14:modId xmlns:p14="http://schemas.microsoft.com/office/powerpoint/2010/main" val="1199460727"/>
              </p:ext>
            </p:extLst>
          </p:nvPr>
        </p:nvGraphicFramePr>
        <p:xfrm>
          <a:off x="6846480" y="2565000"/>
          <a:ext cx="1611000" cy="3509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55" name="Заглавие 5"/>
          <p:cNvSpPr/>
          <p:nvPr/>
        </p:nvSpPr>
        <p:spPr>
          <a:xfrm>
            <a:off x="685800" y="1447920"/>
            <a:ext cx="7771680" cy="685080"/>
          </a:xfrm>
          <a:prstGeom prst="rect">
            <a:avLst/>
          </a:prstGeom>
          <a:noFill/>
          <a:ln w="0">
            <a:noFill/>
          </a:ln>
        </p:spPr>
        <p:style>
          <a:lnRef idx="2"/>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Niveaux des facteurs de causalité</a:t>
            </a:r>
            <a:endParaRPr b="0" lang="fr-FR" sz="3200" spc="-1" strike="noStrike">
              <a:latin typeface="Arial"/>
            </a:endParaRPr>
          </a:p>
        </p:txBody>
      </p:sp>
      <p:sp>
        <p:nvSpPr>
          <p:cNvPr id="356" name="Текстово поле 7"/>
          <p:cNvSpPr/>
          <p:nvPr/>
        </p:nvSpPr>
        <p:spPr>
          <a:xfrm>
            <a:off x="8612640" y="380880"/>
            <a:ext cx="296640" cy="364320"/>
          </a:xfrm>
          <a:prstGeom prst="rect">
            <a:avLst/>
          </a:prstGeom>
          <a:noFill/>
          <a:ln w="0">
            <a:noFill/>
          </a:ln>
        </p:spPr>
        <p:style>
          <a:lnRef idx="2"/>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graphicFrame>
        <p:nvGraphicFramePr>
          <p:cNvPr id="357" name="Table 1"/>
          <p:cNvGraphicFramePr/>
          <p:nvPr/>
        </p:nvGraphicFramePr>
        <p:xfrm>
          <a:off x="872640" y="2471400"/>
          <a:ext cx="6039360" cy="3657600"/>
        </p:xfrm>
        <a:graphic>
          <a:graphicData uri="http://schemas.openxmlformats.org/drawingml/2006/table">
            <a:tbl>
              <a:tblPr/>
              <a:tblGrid>
                <a:gridCol w="3019680"/>
                <a:gridCol w="3020040"/>
              </a:tblGrid>
              <a:tr h="998280">
                <a:tc rowSpan="4">
                  <a:txBody>
                    <a:bodyPr lIns="68400" rIns="68400">
                      <a:noAutofit/>
                    </a:bodyPr>
                    <a:p>
                      <a:pPr algn="ctr">
                        <a:lnSpc>
                          <a:spcPts val="1551"/>
                        </a:lnSpc>
                      </a:pPr>
                      <a:r>
                        <a:rPr b="1" lang="fr-CA" sz="1550" spc="-1" strike="noStrike">
                          <a:solidFill>
                            <a:srgbClr val="ffffff"/>
                          </a:solidFill>
                          <a:latin typeface="Calibri"/>
                        </a:rPr>
                        <a:t> </a:t>
                      </a:r>
                      <a:endParaRPr b="0" lang="fr-FR" sz="155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ceb966"/>
                    </a:solidFill>
                  </a:tcPr>
                </a:tc>
                <a:tc>
                  <a:txBody>
                    <a:bodyPr lIns="68400" rIns="68400">
                      <a:noAutofit/>
                    </a:bodyPr>
                    <a:p>
                      <a:pPr>
                        <a:lnSpc>
                          <a:spcPts val="1551"/>
                        </a:lnSpc>
                      </a:pPr>
                      <a:r>
                        <a:rPr b="1" lang="fr-CA" sz="1200" spc="-1" strike="noStrike">
                          <a:solidFill>
                            <a:srgbClr val="ffffff"/>
                          </a:solidFill>
                          <a:latin typeface="Calibri"/>
                        </a:rPr>
                        <a:t> </a:t>
                      </a:r>
                      <a:endParaRPr b="0" lang="fr-FR" sz="1200" spc="-1" strike="noStrike">
                        <a:latin typeface="Arial"/>
                      </a:endParaRPr>
                    </a:p>
                    <a:p>
                      <a:pPr>
                        <a:lnSpc>
                          <a:spcPts val="1551"/>
                        </a:lnSpc>
                      </a:pPr>
                      <a:r>
                        <a:rPr b="1" lang="fr-CA" sz="1200" spc="-1" strike="noStrike" u="sng">
                          <a:solidFill>
                            <a:srgbClr val="ffffff"/>
                          </a:solidFill>
                          <a:uFillTx/>
                          <a:latin typeface="Calibri"/>
                        </a:rPr>
                        <a:t>Environnement indirect</a:t>
                      </a:r>
                      <a:endParaRPr b="0" lang="fr-FR" sz="1200" spc="-1" strike="noStrike">
                        <a:latin typeface="Arial"/>
                      </a:endParaRPr>
                    </a:p>
                    <a:p>
                      <a:pPr>
                        <a:lnSpc>
                          <a:spcPts val="1551"/>
                        </a:lnSpc>
                      </a:pPr>
                      <a:r>
                        <a:rPr b="1" lang="fr-CA" sz="1200" spc="-1" strike="noStrike">
                          <a:latin typeface="Calibri"/>
                        </a:rPr>
                        <a:t>(Géo)politique, réseaux sociaux, lois et réglementations, réponse de l'État, etc.</a:t>
                      </a:r>
                      <a:endParaRPr b="0" lang="fr-FR" sz="1200" spc="-1" strike="noStrike">
                        <a:latin typeface="Arial"/>
                      </a:endParaRPr>
                    </a:p>
                    <a:p>
                      <a:pPr>
                        <a:lnSpc>
                          <a:spcPts val="1551"/>
                        </a:lnSpc>
                      </a:pPr>
                      <a:r>
                        <a:rPr b="1" lang="fr-CA" sz="1550" spc="-1" strike="noStrike">
                          <a:solidFill>
                            <a:srgbClr val="ffffff"/>
                          </a:solidFill>
                          <a:latin typeface="Calibri"/>
                        </a:rPr>
                        <a:t> </a:t>
                      </a:r>
                      <a:endParaRPr b="0" lang="fr-FR" sz="155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ceb966"/>
                    </a:solidFill>
                  </a:tcPr>
                </a:tc>
              </a:tr>
              <a:tr h="984960">
                <a:tc vMerge="1">
                  <a:tcPr marL="90000" marR="90000">
                    <a:solidFill>
                      <a:srgbClr val="729fcf"/>
                    </a:solidFill>
                  </a:tcPr>
                </a:tc>
                <a:tc>
                  <a:txBody>
                    <a:bodyPr lIns="68400" rIns="68400">
                      <a:noAutofit/>
                    </a:bodyPr>
                    <a:p>
                      <a:pPr>
                        <a:lnSpc>
                          <a:spcPts val="1551"/>
                        </a:lnSpc>
                      </a:pPr>
                      <a:r>
                        <a:rPr b="0" lang="fr-CA" sz="1200" spc="-1" strike="noStrike" u="sng">
                          <a:solidFill>
                            <a:srgbClr val="000000"/>
                          </a:solidFill>
                          <a:uFillTx/>
                          <a:latin typeface="Calibri"/>
                        </a:rPr>
                        <a:t>Environnement direct</a:t>
                      </a:r>
                      <a:endParaRPr b="0" lang="fr-FR" sz="1200" spc="-1" strike="noStrike">
                        <a:latin typeface="Arial"/>
                      </a:endParaRPr>
                    </a:p>
                    <a:p>
                      <a:pPr>
                        <a:lnSpc>
                          <a:spcPts val="1551"/>
                        </a:lnSpc>
                      </a:pPr>
                      <a:r>
                        <a:rPr b="0" lang="fr-CA" sz="1200" spc="-1" strike="noStrike">
                          <a:solidFill>
                            <a:srgbClr val="000000"/>
                          </a:solidFill>
                          <a:latin typeface="Calibri"/>
                        </a:rPr>
                        <a:t>Famille/éducation, structure familiale, amis/réseaux, enseignants, éducateurs, policiers, éducateurs, psychologues, imams, quartier, culture, etc.</a:t>
                      </a:r>
                      <a:endParaRPr b="0" lang="fr-FR" sz="12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ce6d3"/>
                    </a:solidFill>
                  </a:tcPr>
                </a:tc>
              </a:tr>
              <a:tr h="1078560">
                <a:tc vMerge="1">
                  <a:tcPr marL="90000" marR="90000">
                    <a:solidFill>
                      <a:srgbClr val="729fcf"/>
                    </a:solidFill>
                  </a:tcPr>
                </a:tc>
                <a:tc>
                  <a:txBody>
                    <a:bodyPr lIns="68400" rIns="68400">
                      <a:noAutofit/>
                    </a:bodyPr>
                    <a:p>
                      <a:pPr>
                        <a:lnSpc>
                          <a:spcPts val="1551"/>
                        </a:lnSpc>
                      </a:pPr>
                      <a:r>
                        <a:rPr b="0" lang="fr-CA" sz="1200" spc="-1" strike="noStrike" u="sng">
                          <a:solidFill>
                            <a:srgbClr val="000000"/>
                          </a:solidFill>
                          <a:uFillTx/>
                          <a:latin typeface="Calibri"/>
                        </a:rPr>
                        <a:t>Individu</a:t>
                      </a:r>
                      <a:endParaRPr b="0" lang="fr-FR" sz="1200" spc="-1" strike="noStrike">
                        <a:latin typeface="Arial"/>
                      </a:endParaRPr>
                    </a:p>
                    <a:p>
                      <a:pPr>
                        <a:lnSpc>
                          <a:spcPts val="1551"/>
                        </a:lnSpc>
                      </a:pPr>
                      <a:r>
                        <a:rPr b="0" lang="fr-CA" sz="1200" spc="-1" strike="noStrike">
                          <a:solidFill>
                            <a:srgbClr val="000000"/>
                          </a:solidFill>
                          <a:latin typeface="Calibri"/>
                        </a:rPr>
                        <a:t>Identité, privation relative, perte personnelle, compétences, expériences personnelles de situations de discrimination, racisme et exclusion, intelligence, griefs, etc.</a:t>
                      </a:r>
                      <a:endParaRPr b="0" lang="fr-FR" sz="12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6f3ea"/>
                    </a:solidFill>
                  </a:tcPr>
                </a:tc>
              </a:tr>
              <a:tr h="596160">
                <a:tc vMerge="1">
                  <a:tcPr marL="90000" marR="90000">
                    <a:solidFill>
                      <a:srgbClr val="729fcf"/>
                    </a:solidFill>
                  </a:tcPr>
                </a:tc>
                <a:tc>
                  <a:txBody>
                    <a:bodyPr lIns="68400" rIns="68400">
                      <a:noAutofit/>
                    </a:bodyPr>
                    <a:p>
                      <a:pPr>
                        <a:lnSpc>
                          <a:spcPts val="1551"/>
                        </a:lnSpc>
                      </a:pPr>
                      <a:r>
                        <a:rPr b="0" lang="fr-CA" sz="1200" spc="-1" strike="noStrike">
                          <a:solidFill>
                            <a:srgbClr val="000000"/>
                          </a:solidFill>
                          <a:latin typeface="Calibri"/>
                        </a:rPr>
                        <a:t> </a:t>
                      </a:r>
                      <a:endParaRPr b="0" lang="fr-FR" sz="12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ce6d3"/>
                    </a:solidFill>
                  </a:tcPr>
                </a:tc>
              </a:tr>
            </a:tbl>
          </a:graphicData>
        </a:graphic>
      </p:graphicFrame>
      <p:pic>
        <p:nvPicPr>
          <p:cNvPr id="358" name="Picture 2" descr=""/>
          <p:cNvPicPr/>
          <p:nvPr/>
        </p:nvPicPr>
        <p:blipFill>
          <a:blip r:embed="rId6"/>
          <a:stretch/>
        </p:blipFill>
        <p:spPr>
          <a:xfrm>
            <a:off x="380880" y="2450880"/>
            <a:ext cx="3511080" cy="36968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9" name="Afbeelding 2" descr=""/>
          <p:cNvPicPr/>
          <p:nvPr/>
        </p:nvPicPr>
        <p:blipFill>
          <a:blip r:embed="rId1"/>
          <a:stretch/>
        </p:blipFill>
        <p:spPr>
          <a:xfrm>
            <a:off x="3967200" y="3639240"/>
            <a:ext cx="1596600" cy="2170080"/>
          </a:xfrm>
          <a:prstGeom prst="rect">
            <a:avLst/>
          </a:prstGeom>
          <a:ln w="0">
            <a:noFill/>
          </a:ln>
        </p:spPr>
      </p:pic>
      <p:sp>
        <p:nvSpPr>
          <p:cNvPr id="360"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367A4C08-6966-4411-AD75-4F4594DBC5BC}" type="slidenum">
              <a:rPr b="0" lang="en-US" sz="1200" spc="-1" strike="noStrike">
                <a:solidFill>
                  <a:srgbClr val="0770b1"/>
                </a:solidFill>
                <a:latin typeface="Calibri"/>
              </a:rPr>
              <a:t>14</a:t>
            </a:fld>
            <a:endParaRPr b="0" lang="fr-FR" sz="1200" spc="-1" strike="noStrike">
              <a:latin typeface="Arial"/>
            </a:endParaRPr>
          </a:p>
        </p:txBody>
      </p:sp>
      <p:sp>
        <p:nvSpPr>
          <p:cNvPr id="361" name="Group"/>
          <p:cNvSpPr/>
          <p:nvPr/>
        </p:nvSpPr>
        <p:spPr>
          <a:xfrm flipH="1">
            <a:off x="5104800" y="2469600"/>
            <a:ext cx="2190960" cy="1616760"/>
          </a:xfrm>
          <a:custGeom>
            <a:avLst/>
            <a:gdLst/>
            <a:ahLst/>
            <a:rect l="l" t="t" r="r" b="b"/>
            <a:pathLst>
              <a:path w="21046" h="2089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a379bb"/>
          </a:solidFill>
          <a:ln>
            <a:solidFill>
              <a:srgbClr val="ffffff"/>
            </a:solidFill>
            <a:round/>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sp>
      <p:sp>
        <p:nvSpPr>
          <p:cNvPr id="362" name="Group"/>
          <p:cNvSpPr/>
          <p:nvPr/>
        </p:nvSpPr>
        <p:spPr>
          <a:xfrm>
            <a:off x="2076120" y="2469600"/>
            <a:ext cx="2190960" cy="1616760"/>
          </a:xfrm>
          <a:custGeom>
            <a:avLst/>
            <a:gdLst/>
            <a:ahLst/>
            <a:rect l="l" t="t" r="r" b="b"/>
            <a:pathLst>
              <a:path w="21046" h="2089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6585cf"/>
          </a:solidFill>
          <a:ln>
            <a:solidFill>
              <a:srgbClr val="ffffff"/>
            </a:solidFill>
            <a:round/>
          </a:ln>
          <a:effectLst>
            <a:outerShdw blurRad="39960" dir="5400000" dist="20160" rotWithShape="0">
              <a:srgbClr val="000000">
                <a:alpha val="38000"/>
              </a:srgbClr>
            </a:outerShdw>
          </a:effectLst>
        </p:spPr>
        <p:style>
          <a:lnRef idx="3">
            <a:schemeClr val="lt1"/>
          </a:lnRef>
          <a:fillRef idx="1">
            <a:schemeClr val="accent4"/>
          </a:fillRef>
          <a:effectRef idx="1">
            <a:schemeClr val="accent4"/>
          </a:effectRef>
          <a:fontRef idx="minor"/>
        </p:style>
      </p:sp>
      <p:sp>
        <p:nvSpPr>
          <p:cNvPr id="363" name="TextBox 52"/>
          <p:cNvSpPr/>
          <p:nvPr/>
        </p:nvSpPr>
        <p:spPr>
          <a:xfrm>
            <a:off x="2381040" y="2874600"/>
            <a:ext cx="1475640" cy="92160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2800" spc="-1" strike="noStrike">
                <a:solidFill>
                  <a:srgbClr val="ffffff"/>
                </a:solidFill>
                <a:latin typeface="Calibri"/>
                <a:ea typeface="DejaVu Sans"/>
              </a:rPr>
              <a:t>Un bon mentor ?</a:t>
            </a:r>
            <a:endParaRPr b="0" lang="fr-FR" sz="2800" spc="-1" strike="noStrike">
              <a:latin typeface="Arial"/>
            </a:endParaRPr>
          </a:p>
        </p:txBody>
      </p:sp>
      <p:sp>
        <p:nvSpPr>
          <p:cNvPr id="364" name="TextBox 52"/>
          <p:cNvSpPr/>
          <p:nvPr/>
        </p:nvSpPr>
        <p:spPr>
          <a:xfrm>
            <a:off x="5603040" y="2874600"/>
            <a:ext cx="1425240" cy="92160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2800" spc="-1" strike="noStrike">
                <a:solidFill>
                  <a:srgbClr val="ffffff"/>
                </a:solidFill>
                <a:latin typeface="Calibri"/>
                <a:ea typeface="DejaVu Sans"/>
              </a:rPr>
              <a:t>Un bon parent ?</a:t>
            </a:r>
            <a:endParaRPr b="0" lang="fr-FR" sz="2800" spc="-1" strike="noStrike">
              <a:latin typeface="Arial"/>
            </a:endParaRPr>
          </a:p>
        </p:txBody>
      </p:sp>
      <p:sp>
        <p:nvSpPr>
          <p:cNvPr id="365" name="Заглавие 10"/>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Coaching et parentalité</a:t>
            </a:r>
            <a:endParaRPr b="0" lang="fr-FR" sz="3200" spc="-1" strike="noStrike">
              <a:latin typeface="Arial"/>
            </a:endParaRPr>
          </a:p>
        </p:txBody>
      </p:sp>
      <p:sp>
        <p:nvSpPr>
          <p:cNvPr id="366" name="Текстово поле 11"/>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3</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264" dur="indefinite" restart="never" nodeType="tmRoot">
          <p:childTnLst>
            <p:seq>
              <p:cTn id="265" dur="indefinite" nodeType="mainSeq">
                <p:childTnLst>
                  <p:par>
                    <p:cTn id="266" fill="hold">
                      <p:stCondLst>
                        <p:cond delay="0"/>
                      </p:stCondLst>
                      <p:childTnLst>
                        <p:par>
                          <p:cTn id="267" fill="hold">
                            <p:stCondLst>
                              <p:cond delay="0"/>
                            </p:stCondLst>
                            <p:childTnLst>
                              <p:par>
                                <p:cTn id="268" nodeType="afterEffect" fill="hold" presetClass="entr" presetID="4" presetSubtype="32">
                                  <p:stCondLst>
                                    <p:cond delay="0"/>
                                  </p:stCondLst>
                                  <p:iterate type="el">
                                    <p:tmAbs val="0"/>
                                  </p:iterate>
                                  <p:childTnLst>
                                    <p:set>
                                      <p:cBhvr>
                                        <p:cTn id="269" fill="hold"/>
                                        <p:tgtEl>
                                          <p:spTgt spid="362"/>
                                        </p:tgtEl>
                                        <p:attrNameLst>
                                          <p:attrName>style.visibility</p:attrName>
                                        </p:attrNameLst>
                                      </p:cBhvr>
                                      <p:to>
                                        <p:strVal val="visible"/>
                                      </p:to>
                                    </p:set>
                                    <p:animEffect filter="box(out)" transition="in">
                                      <p:cBhvr additive="repl">
                                        <p:cTn id="270" dur="800"/>
                                        <p:tgtEl>
                                          <p:spTgt spid="362"/>
                                        </p:tgtEl>
                                      </p:cBhvr>
                                    </p:animEffect>
                                  </p:childTnLst>
                                </p:cTn>
                              </p:par>
                            </p:childTnLst>
                          </p:cTn>
                        </p:par>
                        <p:par>
                          <p:cTn id="271" fill="hold">
                            <p:stCondLst>
                              <p:cond delay="800"/>
                            </p:stCondLst>
                            <p:childTnLst>
                              <p:par>
                                <p:cTn id="272" nodeType="afterEffect" fill="hold" presetClass="entr" presetID="4" presetSubtype="32">
                                  <p:stCondLst>
                                    <p:cond delay="0"/>
                                  </p:stCondLst>
                                  <p:iterate type="el">
                                    <p:tmAbs val="0"/>
                                  </p:iterate>
                                  <p:childTnLst>
                                    <p:set>
                                      <p:cBhvr>
                                        <p:cTn id="273" fill="hold"/>
                                        <p:tgtEl>
                                          <p:spTgt spid="363"/>
                                        </p:tgtEl>
                                        <p:attrNameLst>
                                          <p:attrName>style.visibility</p:attrName>
                                        </p:attrNameLst>
                                      </p:cBhvr>
                                      <p:to>
                                        <p:strVal val="visible"/>
                                      </p:to>
                                    </p:set>
                                    <p:animEffect filter="box(out)" transition="in">
                                      <p:cBhvr additive="repl">
                                        <p:cTn id="274" dur="800"/>
                                        <p:tgtEl>
                                          <p:spTgt spid="363"/>
                                        </p:tgtEl>
                                      </p:cBhvr>
                                    </p:animEffect>
                                  </p:childTnLst>
                                </p:cTn>
                              </p:par>
                            </p:childTnLst>
                          </p:cTn>
                        </p:par>
                        <p:par>
                          <p:cTn id="275" fill="hold">
                            <p:stCondLst>
                              <p:cond delay="1600"/>
                            </p:stCondLst>
                            <p:childTnLst>
                              <p:par>
                                <p:cTn id="276" nodeType="afterEffect" fill="hold" presetClass="entr" presetID="4" presetSubtype="32">
                                  <p:stCondLst>
                                    <p:cond delay="0"/>
                                  </p:stCondLst>
                                  <p:iterate type="el">
                                    <p:tmAbs val="0"/>
                                  </p:iterate>
                                  <p:childTnLst>
                                    <p:set>
                                      <p:cBhvr>
                                        <p:cTn id="277" fill="hold"/>
                                        <p:tgtEl>
                                          <p:spTgt spid="361"/>
                                        </p:tgtEl>
                                        <p:attrNameLst>
                                          <p:attrName>style.visibility</p:attrName>
                                        </p:attrNameLst>
                                      </p:cBhvr>
                                      <p:to>
                                        <p:strVal val="visible"/>
                                      </p:to>
                                    </p:set>
                                    <p:animEffect filter="box(out)" transition="in">
                                      <p:cBhvr additive="repl">
                                        <p:cTn id="278" dur="800"/>
                                        <p:tgtEl>
                                          <p:spTgt spid="361"/>
                                        </p:tgtEl>
                                      </p:cBhvr>
                                    </p:animEffect>
                                  </p:childTnLst>
                                </p:cTn>
                              </p:par>
                            </p:childTnLst>
                          </p:cTn>
                        </p:par>
                        <p:par>
                          <p:cTn id="279" fill="hold">
                            <p:stCondLst>
                              <p:cond delay="2400"/>
                            </p:stCondLst>
                            <p:childTnLst>
                              <p:par>
                                <p:cTn id="280" nodeType="afterEffect" fill="hold" presetClass="entr" presetID="4" presetSubtype="32">
                                  <p:stCondLst>
                                    <p:cond delay="0"/>
                                  </p:stCondLst>
                                  <p:iterate type="el">
                                    <p:tmAbs val="0"/>
                                  </p:iterate>
                                  <p:childTnLst>
                                    <p:set>
                                      <p:cBhvr>
                                        <p:cTn id="281" fill="hold"/>
                                        <p:tgtEl>
                                          <p:spTgt spid="364"/>
                                        </p:tgtEl>
                                        <p:attrNameLst>
                                          <p:attrName>style.visibility</p:attrName>
                                        </p:attrNameLst>
                                      </p:cBhvr>
                                      <p:to>
                                        <p:strVal val="visible"/>
                                      </p:to>
                                    </p:set>
                                    <p:animEffect filter="box(out)" transition="in">
                                      <p:cBhvr additive="repl">
                                        <p:cTn id="282" dur="8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Slide Number Placehold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74C0CCC0-2BC8-43EE-993A-746E6B555ED7}" type="slidenum">
              <a:rPr b="0" lang="en-US" sz="1200" spc="-1" strike="noStrike">
                <a:solidFill>
                  <a:srgbClr val="0770b1"/>
                </a:solidFill>
                <a:latin typeface="Calibri"/>
              </a:rPr>
              <a:t>1</a:t>
            </a:fld>
            <a:endParaRPr b="0" lang="fr-FR" sz="1200" spc="-1" strike="noStrike">
              <a:latin typeface="Arial"/>
            </a:endParaRPr>
          </a:p>
        </p:txBody>
      </p:sp>
      <p:sp>
        <p:nvSpPr>
          <p:cNvPr id="226" name="Текстово поле 8"/>
          <p:cNvSpPr/>
          <p:nvPr/>
        </p:nvSpPr>
        <p:spPr>
          <a:xfrm>
            <a:off x="3846240" y="5563800"/>
            <a:ext cx="1192680" cy="211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i="1" lang="en-US" sz="800" spc="-1" strike="noStrike">
                <a:solidFill>
                  <a:srgbClr val="808080"/>
                </a:solidFill>
                <a:latin typeface="Calibri"/>
                <a:ea typeface="DejaVu Sans"/>
              </a:rPr>
              <a:t>Source : Fondation LIBRE</a:t>
            </a:r>
            <a:endParaRPr b="0" lang="fr-FR" sz="800" spc="-1" strike="noStrike">
              <a:latin typeface="Arial"/>
            </a:endParaRPr>
          </a:p>
        </p:txBody>
      </p:sp>
      <p:pic>
        <p:nvPicPr>
          <p:cNvPr id="227" name="Afbeelding 3" descr=""/>
          <p:cNvPicPr/>
          <p:nvPr/>
        </p:nvPicPr>
        <p:blipFill>
          <a:blip r:embed="rId1"/>
          <a:stretch/>
        </p:blipFill>
        <p:spPr>
          <a:xfrm>
            <a:off x="2856600" y="1828800"/>
            <a:ext cx="3430440" cy="3713400"/>
          </a:xfrm>
          <a:prstGeom prst="rect">
            <a:avLst/>
          </a:prstGeom>
          <a:ln w="0">
            <a:noFill/>
          </a:ln>
        </p:spPr>
      </p:pic>
      <p:sp>
        <p:nvSpPr>
          <p:cNvPr id="228" name="Tekstvak 4"/>
          <p:cNvSpPr/>
          <p:nvPr/>
        </p:nvSpPr>
        <p:spPr>
          <a:xfrm>
            <a:off x="3201120" y="1981080"/>
            <a:ext cx="1447200" cy="455760"/>
          </a:xfrm>
          <a:prstGeom prst="rect">
            <a:avLst/>
          </a:prstGeom>
          <a:solidFill>
            <a:schemeClr val="bg1"/>
          </a:solidFill>
          <a:ln w="0">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000000"/>
                </a:solidFill>
                <a:latin typeface="Ink Free"/>
                <a:ea typeface="DejaVu Sans"/>
              </a:rPr>
              <a:t>Bonjour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67" name="Group"/>
          <p:cNvGrpSpPr/>
          <p:nvPr/>
        </p:nvGrpSpPr>
        <p:grpSpPr>
          <a:xfrm>
            <a:off x="4090320" y="1728720"/>
            <a:ext cx="5052960" cy="5180760"/>
            <a:chOff x="4090320" y="1728720"/>
            <a:chExt cx="5052960" cy="5180760"/>
          </a:xfrm>
        </p:grpSpPr>
        <p:sp>
          <p:nvSpPr>
            <p:cNvPr id="368" name="Freeform 25"/>
            <p:cNvSpPr/>
            <p:nvPr/>
          </p:nvSpPr>
          <p:spPr>
            <a:xfrm>
              <a:off x="4090320" y="1728720"/>
              <a:ext cx="5052960" cy="5178600"/>
            </a:xfrm>
            <a:custGeom>
              <a:avLst/>
              <a:gdLst/>
              <a:ahLst/>
              <a:rect l="l" t="t" r="r" b="b"/>
              <a:pathLst>
                <a:path w="21582" h="2160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a:noFill/>
            </a:ln>
          </p:spPr>
          <p:style>
            <a:lnRef idx="0"/>
            <a:fillRef idx="0"/>
            <a:effectRef idx="0"/>
            <a:fontRef idx="minor"/>
          </p:style>
        </p:sp>
        <p:sp>
          <p:nvSpPr>
            <p:cNvPr id="369" name="Freeform 26"/>
            <p:cNvSpPr/>
            <p:nvPr/>
          </p:nvSpPr>
          <p:spPr>
            <a:xfrm>
              <a:off x="4268520" y="1746360"/>
              <a:ext cx="3150360" cy="5159160"/>
            </a:xfrm>
            <a:custGeom>
              <a:avLst/>
              <a:gdLst/>
              <a:ahLst/>
              <a:rect l="l" t="t" r="r" b="b"/>
              <a:pathLst>
                <a:path w="21569" h="2160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a:noFill/>
            </a:ln>
          </p:spPr>
          <p:style>
            <a:lnRef idx="0"/>
            <a:fillRef idx="0"/>
            <a:effectRef idx="0"/>
            <a:fontRef idx="minor"/>
          </p:style>
        </p:sp>
        <p:sp>
          <p:nvSpPr>
            <p:cNvPr id="370" name="Freeform 27"/>
            <p:cNvSpPr/>
            <p:nvPr/>
          </p:nvSpPr>
          <p:spPr>
            <a:xfrm>
              <a:off x="5420880" y="1861920"/>
              <a:ext cx="3147480" cy="5044680"/>
            </a:xfrm>
            <a:custGeom>
              <a:avLst/>
              <a:gdLst/>
              <a:ahLst/>
              <a:rect l="l" t="t" r="r" b="b"/>
              <a:pathLst>
                <a:path w="21596" h="2160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a:noFill/>
            </a:ln>
          </p:spPr>
          <p:style>
            <a:lnRef idx="0"/>
            <a:fillRef idx="0"/>
            <a:effectRef idx="0"/>
            <a:fontRef idx="minor"/>
          </p:style>
        </p:sp>
        <p:sp>
          <p:nvSpPr>
            <p:cNvPr id="371" name="Freeform 28"/>
            <p:cNvSpPr/>
            <p:nvPr/>
          </p:nvSpPr>
          <p:spPr>
            <a:xfrm>
              <a:off x="4812480" y="1807560"/>
              <a:ext cx="2851920" cy="5101920"/>
            </a:xfrm>
            <a:custGeom>
              <a:avLst/>
              <a:gdLst/>
              <a:ahLst/>
              <a:rect l="l" t="t" r="r" b="b"/>
              <a:pathLst>
                <a:path w="21525" h="2160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a:noFill/>
            </a:ln>
          </p:spPr>
          <p:style>
            <a:lnRef idx="0"/>
            <a:fillRef idx="0"/>
            <a:effectRef idx="0"/>
            <a:fontRef idx="minor"/>
          </p:style>
        </p:sp>
      </p:grpSp>
      <p:grpSp>
        <p:nvGrpSpPr>
          <p:cNvPr id="372" name="Group"/>
          <p:cNvGrpSpPr/>
          <p:nvPr/>
        </p:nvGrpSpPr>
        <p:grpSpPr>
          <a:xfrm>
            <a:off x="2864160" y="3285360"/>
            <a:ext cx="1728000" cy="1269000"/>
            <a:chOff x="2864160" y="3285360"/>
            <a:chExt cx="1728000" cy="1269000"/>
          </a:xfrm>
        </p:grpSpPr>
        <p:pic>
          <p:nvPicPr>
            <p:cNvPr id="373" name="TinyPPT_8.png" descr="TinyPPT_8.png"/>
            <p:cNvPicPr/>
            <p:nvPr/>
          </p:nvPicPr>
          <p:blipFill>
            <a:blip r:embed="rId1">
              <a:alphaModFix amt="85000"/>
            </a:blip>
            <a:stretch/>
          </p:blipFill>
          <p:spPr>
            <a:xfrm>
              <a:off x="3042360" y="4425840"/>
              <a:ext cx="1549800" cy="128520"/>
            </a:xfrm>
            <a:prstGeom prst="rect">
              <a:avLst/>
            </a:prstGeom>
            <a:ln w="12700">
              <a:noFill/>
            </a:ln>
          </p:spPr>
        </p:pic>
        <p:sp>
          <p:nvSpPr>
            <p:cNvPr id="374" name="Teardrop 3"/>
            <p:cNvSpPr/>
            <p:nvPr/>
          </p:nvSpPr>
          <p:spPr>
            <a:xfrm flipH="1" rot="10800000">
              <a:off x="2863800" y="3285360"/>
              <a:ext cx="1139760" cy="1203840"/>
            </a:xfrm>
            <a:custGeom>
              <a:avLst/>
              <a:gdLst/>
              <a:ahLst/>
              <a:rect l="l" t="t"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6">
                <a:lumMod val="75000"/>
              </a:schemeClr>
            </a:solidFill>
            <a:ln w="12700">
              <a:noFill/>
            </a:ln>
          </p:spPr>
          <p:style>
            <a:lnRef idx="0"/>
            <a:fillRef idx="0"/>
            <a:effectRef idx="0"/>
            <a:fontRef idx="minor"/>
          </p:style>
        </p:sp>
        <p:sp>
          <p:nvSpPr>
            <p:cNvPr id="375" name="Oval 9"/>
            <p:cNvSpPr/>
            <p:nvPr/>
          </p:nvSpPr>
          <p:spPr>
            <a:xfrm>
              <a:off x="3012840" y="3448080"/>
              <a:ext cx="794520" cy="839160"/>
            </a:xfrm>
            <a:prstGeom prst="ellipse">
              <a:avLst/>
            </a:prstGeom>
            <a:gradFill rotWithShape="0">
              <a:gsLst>
                <a:gs pos="0">
                  <a:srgbClr val="ffffff"/>
                </a:gs>
                <a:gs pos="100000">
                  <a:srgbClr val="e6eaeb"/>
                </a:gs>
              </a:gsLst>
              <a:lin ang="2700000"/>
            </a:gradFill>
            <a:ln w="12700">
              <a:noFill/>
            </a:ln>
            <a:effectLst>
              <a:outerShdw blurRad="152280" dir="2306583" dist="89169" rotWithShape="0">
                <a:srgbClr val="000000">
                  <a:alpha val="38000"/>
                </a:srgbClr>
              </a:outerShdw>
            </a:effectLst>
          </p:spPr>
          <p:style>
            <a:lnRef idx="0"/>
            <a:fillRef idx="0"/>
            <a:effectRef idx="0"/>
            <a:fontRef idx="minor"/>
          </p:style>
        </p:sp>
      </p:grpSp>
      <p:grpSp>
        <p:nvGrpSpPr>
          <p:cNvPr id="376" name="Group"/>
          <p:cNvGrpSpPr/>
          <p:nvPr/>
        </p:nvGrpSpPr>
        <p:grpSpPr>
          <a:xfrm>
            <a:off x="3275640" y="2251800"/>
            <a:ext cx="1368360" cy="962280"/>
            <a:chOff x="3275640" y="2251800"/>
            <a:chExt cx="1368360" cy="962280"/>
          </a:xfrm>
        </p:grpSpPr>
        <p:pic>
          <p:nvPicPr>
            <p:cNvPr id="377" name="TinyPPT_8.png" descr="TinyPPT_8.png"/>
            <p:cNvPicPr/>
            <p:nvPr/>
          </p:nvPicPr>
          <p:blipFill>
            <a:blip r:embed="rId2">
              <a:alphaModFix amt="85000"/>
            </a:blip>
            <a:stretch/>
          </p:blipFill>
          <p:spPr>
            <a:xfrm>
              <a:off x="3352320" y="3099960"/>
              <a:ext cx="1291680" cy="114120"/>
            </a:xfrm>
            <a:prstGeom prst="rect">
              <a:avLst/>
            </a:prstGeom>
            <a:ln w="12700">
              <a:noFill/>
            </a:ln>
          </p:spPr>
        </p:pic>
        <p:sp>
          <p:nvSpPr>
            <p:cNvPr id="378" name="Teardrop 17"/>
            <p:cNvSpPr/>
            <p:nvPr/>
          </p:nvSpPr>
          <p:spPr>
            <a:xfrm flipH="1" rot="10800000">
              <a:off x="3275640" y="2251800"/>
              <a:ext cx="904320" cy="904320"/>
            </a:xfrm>
            <a:custGeom>
              <a:avLst/>
              <a:gdLst/>
              <a:ahLst/>
              <a:rect l="l" t="t"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solidFill>
            <a:ln w="12700">
              <a:noFill/>
            </a:ln>
          </p:spPr>
          <p:style>
            <a:lnRef idx="0"/>
            <a:fillRef idx="0"/>
            <a:effectRef idx="0"/>
            <a:fontRef idx="minor"/>
          </p:style>
        </p:sp>
        <p:sp>
          <p:nvSpPr>
            <p:cNvPr id="379" name="Oval 18"/>
            <p:cNvSpPr/>
            <p:nvPr/>
          </p:nvSpPr>
          <p:spPr>
            <a:xfrm>
              <a:off x="3414960" y="2365920"/>
              <a:ext cx="630360" cy="630360"/>
            </a:xfrm>
            <a:prstGeom prst="ellipse">
              <a:avLst/>
            </a:prstGeom>
            <a:gradFill rotWithShape="0">
              <a:gsLst>
                <a:gs pos="0">
                  <a:srgbClr val="ffffff"/>
                </a:gs>
                <a:gs pos="100000">
                  <a:srgbClr val="e6eaeb"/>
                </a:gs>
              </a:gsLst>
              <a:lin ang="2700000"/>
            </a:gradFill>
            <a:ln w="12700">
              <a:noFill/>
            </a:ln>
            <a:effectLst>
              <a:outerShdw blurRad="152280" dir="2306583" dist="89169" rotWithShape="0">
                <a:srgbClr val="000000">
                  <a:alpha val="38000"/>
                </a:srgbClr>
              </a:outerShdw>
            </a:effectLst>
          </p:spPr>
          <p:style>
            <a:lnRef idx="0"/>
            <a:fillRef idx="0"/>
            <a:effectRef idx="0"/>
            <a:fontRef idx="minor"/>
          </p:style>
        </p:sp>
      </p:grpSp>
      <p:grpSp>
        <p:nvGrpSpPr>
          <p:cNvPr id="380" name="Group"/>
          <p:cNvGrpSpPr/>
          <p:nvPr/>
        </p:nvGrpSpPr>
        <p:grpSpPr>
          <a:xfrm>
            <a:off x="5355720" y="2430000"/>
            <a:ext cx="1507320" cy="1146960"/>
            <a:chOff x="5355720" y="2430000"/>
            <a:chExt cx="1507320" cy="1146960"/>
          </a:xfrm>
        </p:grpSpPr>
        <p:pic>
          <p:nvPicPr>
            <p:cNvPr id="381" name="TinyPPT_8.png" descr="TinyPPT_8.png"/>
            <p:cNvPicPr/>
            <p:nvPr/>
          </p:nvPicPr>
          <p:blipFill>
            <a:blip r:embed="rId3">
              <a:alphaModFix amt="85000"/>
            </a:blip>
            <a:stretch/>
          </p:blipFill>
          <p:spPr>
            <a:xfrm>
              <a:off x="5355720" y="3460680"/>
              <a:ext cx="1375200" cy="116280"/>
            </a:xfrm>
            <a:prstGeom prst="rect">
              <a:avLst/>
            </a:prstGeom>
            <a:ln w="12700">
              <a:noFill/>
            </a:ln>
          </p:spPr>
        </p:pic>
        <p:sp>
          <p:nvSpPr>
            <p:cNvPr id="382" name="Teardrop 22"/>
            <p:cNvSpPr/>
            <p:nvPr/>
          </p:nvSpPr>
          <p:spPr>
            <a:xfrm rot="10800000">
              <a:off x="5838120" y="2429640"/>
              <a:ext cx="1024920" cy="1082520"/>
            </a:xfrm>
            <a:custGeom>
              <a:avLst/>
              <a:gdLst/>
              <a:ahLst/>
              <a:rect l="l" t="t"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b0f0"/>
            </a:solidFill>
            <a:ln w="12700">
              <a:solidFill>
                <a:srgbClr val="00b0f0"/>
              </a:solidFill>
              <a:miter/>
            </a:ln>
          </p:spPr>
          <p:style>
            <a:lnRef idx="0"/>
            <a:fillRef idx="0"/>
            <a:effectRef idx="0"/>
            <a:fontRef idx="minor"/>
          </p:style>
        </p:sp>
        <p:sp>
          <p:nvSpPr>
            <p:cNvPr id="383" name="Oval 23"/>
            <p:cNvSpPr/>
            <p:nvPr/>
          </p:nvSpPr>
          <p:spPr>
            <a:xfrm flipH="1">
              <a:off x="5996880" y="2572920"/>
              <a:ext cx="714600" cy="754560"/>
            </a:xfrm>
            <a:prstGeom prst="ellipse">
              <a:avLst/>
            </a:prstGeom>
            <a:gradFill rotWithShape="0">
              <a:gsLst>
                <a:gs pos="0">
                  <a:srgbClr val="e6eaeb"/>
                </a:gs>
                <a:gs pos="100000">
                  <a:srgbClr val="ffffff"/>
                </a:gs>
              </a:gsLst>
              <a:lin ang="18702000"/>
            </a:gradFill>
            <a:ln w="12700">
              <a:noFill/>
            </a:ln>
            <a:effectLst>
              <a:outerShdw blurRad="152280" dir="2306583" dist="89169" rotWithShape="0">
                <a:srgbClr val="000000">
                  <a:alpha val="38000"/>
                </a:srgbClr>
              </a:outerShdw>
            </a:effectLst>
          </p:spPr>
          <p:style>
            <a:lnRef idx="0"/>
            <a:fillRef idx="0"/>
            <a:effectRef idx="0"/>
            <a:fontRef idx="minor"/>
          </p:style>
        </p:sp>
      </p:grpSp>
      <p:grpSp>
        <p:nvGrpSpPr>
          <p:cNvPr id="384" name="Group"/>
          <p:cNvGrpSpPr/>
          <p:nvPr/>
        </p:nvGrpSpPr>
        <p:grpSpPr>
          <a:xfrm>
            <a:off x="5783400" y="3890520"/>
            <a:ext cx="1891080" cy="1397520"/>
            <a:chOff x="5783400" y="3890520"/>
            <a:chExt cx="1891080" cy="1397520"/>
          </a:xfrm>
        </p:grpSpPr>
        <p:pic>
          <p:nvPicPr>
            <p:cNvPr id="385" name="TinyPPT_8.png" descr="TinyPPT_8.png"/>
            <p:cNvPicPr/>
            <p:nvPr/>
          </p:nvPicPr>
          <p:blipFill>
            <a:blip r:embed="rId4">
              <a:alphaModFix amt="85000"/>
            </a:blip>
            <a:stretch/>
          </p:blipFill>
          <p:spPr>
            <a:xfrm>
              <a:off x="5783400" y="5159520"/>
              <a:ext cx="1790640" cy="128520"/>
            </a:xfrm>
            <a:prstGeom prst="rect">
              <a:avLst/>
            </a:prstGeom>
            <a:ln w="12700">
              <a:noFill/>
            </a:ln>
          </p:spPr>
        </p:pic>
        <p:sp>
          <p:nvSpPr>
            <p:cNvPr id="386" name="Teardrop 25"/>
            <p:cNvSpPr/>
            <p:nvPr/>
          </p:nvSpPr>
          <p:spPr>
            <a:xfrm rot="10800000">
              <a:off x="6422760" y="3890520"/>
              <a:ext cx="1251720" cy="1321920"/>
            </a:xfrm>
            <a:custGeom>
              <a:avLst/>
              <a:gdLst/>
              <a:ahLst/>
              <a:rect l="l" t="t"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c3399"/>
            </a:solidFill>
            <a:ln w="12700">
              <a:noFill/>
            </a:ln>
          </p:spPr>
          <p:style>
            <a:lnRef idx="0"/>
            <a:fillRef idx="0"/>
            <a:effectRef idx="0"/>
            <a:fontRef idx="minor"/>
          </p:style>
        </p:sp>
        <p:sp>
          <p:nvSpPr>
            <p:cNvPr id="387" name="Oval 26"/>
            <p:cNvSpPr/>
            <p:nvPr/>
          </p:nvSpPr>
          <p:spPr>
            <a:xfrm flipH="1">
              <a:off x="6594840" y="4085280"/>
              <a:ext cx="872640" cy="921600"/>
            </a:xfrm>
            <a:prstGeom prst="ellipse">
              <a:avLst/>
            </a:prstGeom>
            <a:gradFill rotWithShape="0">
              <a:gsLst>
                <a:gs pos="0">
                  <a:srgbClr val="ffffff"/>
                </a:gs>
                <a:gs pos="100000">
                  <a:srgbClr val="e6eaeb"/>
                </a:gs>
              </a:gsLst>
              <a:lin ang="7590000"/>
            </a:gradFill>
            <a:ln w="12700">
              <a:noFill/>
            </a:ln>
            <a:effectLst>
              <a:outerShdw blurRad="152280" dir="2306583" dist="89169" rotWithShape="0">
                <a:srgbClr val="000000">
                  <a:alpha val="38000"/>
                </a:srgbClr>
              </a:outerShdw>
            </a:effectLst>
          </p:spPr>
          <p:style>
            <a:lnRef idx="0"/>
            <a:fillRef idx="0"/>
            <a:effectRef idx="0"/>
            <a:fontRef idx="minor"/>
          </p:style>
        </p:sp>
      </p:grpSp>
      <p:grpSp>
        <p:nvGrpSpPr>
          <p:cNvPr id="388" name="Group"/>
          <p:cNvGrpSpPr/>
          <p:nvPr/>
        </p:nvGrpSpPr>
        <p:grpSpPr>
          <a:xfrm>
            <a:off x="3304080" y="4854960"/>
            <a:ext cx="2273760" cy="1605240"/>
            <a:chOff x="3304080" y="4854960"/>
            <a:chExt cx="2273760" cy="1605240"/>
          </a:xfrm>
        </p:grpSpPr>
        <p:pic>
          <p:nvPicPr>
            <p:cNvPr id="389" name="TinyPPT_8.png" descr="TinyPPT_8.png"/>
            <p:cNvPicPr/>
            <p:nvPr/>
          </p:nvPicPr>
          <p:blipFill>
            <a:blip r:embed="rId5">
              <a:alphaModFix amt="85000"/>
            </a:blip>
            <a:stretch/>
          </p:blipFill>
          <p:spPr>
            <a:xfrm>
              <a:off x="3503520" y="6331680"/>
              <a:ext cx="2074320" cy="128520"/>
            </a:xfrm>
            <a:prstGeom prst="rect">
              <a:avLst/>
            </a:prstGeom>
            <a:ln w="12700">
              <a:noFill/>
            </a:ln>
          </p:spPr>
        </p:pic>
        <p:sp>
          <p:nvSpPr>
            <p:cNvPr id="390" name="Teardrop 37"/>
            <p:cNvSpPr/>
            <p:nvPr/>
          </p:nvSpPr>
          <p:spPr>
            <a:xfrm flipH="1" rot="10800000">
              <a:off x="3303720" y="4854960"/>
              <a:ext cx="1455120" cy="1536840"/>
            </a:xfrm>
            <a:custGeom>
              <a:avLst/>
              <a:gdLst/>
              <a:ahLst/>
              <a:rect l="l" t="t" r="r" b="b"/>
              <a:pathLst>
                <a:path w="21600" h="2160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6600"/>
            </a:solidFill>
            <a:ln w="12700">
              <a:noFill/>
            </a:ln>
          </p:spPr>
          <p:style>
            <a:lnRef idx="0"/>
            <a:fillRef idx="0"/>
            <a:effectRef idx="0"/>
            <a:fontRef idx="minor"/>
          </p:style>
        </p:sp>
        <p:sp>
          <p:nvSpPr>
            <p:cNvPr id="391" name="Oval 38"/>
            <p:cNvSpPr/>
            <p:nvPr/>
          </p:nvSpPr>
          <p:spPr>
            <a:xfrm>
              <a:off x="3527640" y="5066280"/>
              <a:ext cx="1014480" cy="1071360"/>
            </a:xfrm>
            <a:prstGeom prst="ellipse">
              <a:avLst/>
            </a:prstGeom>
            <a:gradFill rotWithShape="0">
              <a:gsLst>
                <a:gs pos="0">
                  <a:srgbClr val="ffffff"/>
                </a:gs>
                <a:gs pos="100000">
                  <a:srgbClr val="e6eaeb"/>
                </a:gs>
              </a:gsLst>
              <a:lin ang="2700000"/>
            </a:gradFill>
            <a:ln w="12700">
              <a:noFill/>
            </a:ln>
            <a:effectLst>
              <a:outerShdw blurRad="152280" dir="2306583" dist="89169" rotWithShape="0">
                <a:srgbClr val="000000">
                  <a:alpha val="38000"/>
                </a:srgbClr>
              </a:outerShdw>
            </a:effectLst>
          </p:spPr>
          <p:style>
            <a:lnRef idx="0"/>
            <a:fillRef idx="0"/>
            <a:effectRef idx="0"/>
            <a:fontRef idx="minor"/>
          </p:style>
        </p:sp>
      </p:grpSp>
      <p:sp>
        <p:nvSpPr>
          <p:cNvPr id="392" name="TextBox 52"/>
          <p:cNvSpPr/>
          <p:nvPr/>
        </p:nvSpPr>
        <p:spPr>
          <a:xfrm>
            <a:off x="1369080" y="5767920"/>
            <a:ext cx="2284200" cy="638280"/>
          </a:xfrm>
          <a:prstGeom prst="rect">
            <a:avLst/>
          </a:prstGeom>
          <a:noFill/>
          <a:ln w="12700">
            <a:noFill/>
          </a:ln>
        </p:spPr>
        <p:style>
          <a:lnRef idx="0"/>
          <a:fillRef idx="0"/>
          <a:effectRef idx="0"/>
          <a:fontRef idx="minor"/>
        </p:style>
        <p:txBody>
          <a:bodyPr lIns="34200" rIns="34200" tIns="45000" bIns="45000">
            <a:spAutoFit/>
          </a:bodyPr>
          <a:p>
            <a:pPr>
              <a:lnSpc>
                <a:spcPct val="100000"/>
              </a:lnSpc>
            </a:pPr>
            <a:r>
              <a:rPr b="0" lang="en-US" sz="1800" spc="-1" strike="noStrike">
                <a:solidFill>
                  <a:srgbClr val="000000"/>
                </a:solidFill>
                <a:latin typeface="Calibri"/>
                <a:ea typeface="DejaVu Sans"/>
              </a:rPr>
              <a:t>Changements biologiques </a:t>
            </a:r>
            <a:endParaRPr b="0" lang="fr-FR" sz="1800" spc="-1" strike="noStrike">
              <a:latin typeface="Arial"/>
            </a:endParaRPr>
          </a:p>
        </p:txBody>
      </p:sp>
      <p:sp>
        <p:nvSpPr>
          <p:cNvPr id="393" name="TextBox 52"/>
          <p:cNvSpPr/>
          <p:nvPr/>
        </p:nvSpPr>
        <p:spPr>
          <a:xfrm>
            <a:off x="1006920" y="4163760"/>
            <a:ext cx="2564640" cy="638280"/>
          </a:xfrm>
          <a:prstGeom prst="rect">
            <a:avLst/>
          </a:prstGeom>
          <a:noFill/>
          <a:ln w="12700">
            <a:noFill/>
          </a:ln>
        </p:spPr>
        <p:style>
          <a:lnRef idx="0"/>
          <a:fillRef idx="0"/>
          <a:effectRef idx="0"/>
          <a:fontRef idx="minor"/>
        </p:style>
        <p:txBody>
          <a:bodyPr lIns="34200" rIns="34200" tIns="45000" bIns="45000">
            <a:spAutoFit/>
          </a:bodyPr>
          <a:p>
            <a:pPr>
              <a:lnSpc>
                <a:spcPct val="100000"/>
              </a:lnSpc>
            </a:pPr>
            <a:r>
              <a:rPr b="0" lang="en-US" sz="1800" spc="-1" strike="noStrike">
                <a:solidFill>
                  <a:srgbClr val="000000"/>
                </a:solidFill>
                <a:latin typeface="Calibri"/>
                <a:ea typeface="DejaVu Sans"/>
              </a:rPr>
              <a:t>Changements émotionnels.</a:t>
            </a:r>
            <a:endParaRPr b="0" lang="fr-FR" sz="1800" spc="-1" strike="noStrike">
              <a:latin typeface="Arial"/>
            </a:endParaRPr>
          </a:p>
        </p:txBody>
      </p:sp>
      <p:sp>
        <p:nvSpPr>
          <p:cNvPr id="394" name="TextBox 52"/>
          <p:cNvSpPr/>
          <p:nvPr/>
        </p:nvSpPr>
        <p:spPr>
          <a:xfrm>
            <a:off x="7004520" y="5204520"/>
            <a:ext cx="2163240" cy="364320"/>
          </a:xfrm>
          <a:prstGeom prst="rect">
            <a:avLst/>
          </a:prstGeom>
          <a:noFill/>
          <a:ln w="12700">
            <a:noFill/>
          </a:ln>
        </p:spPr>
        <p:style>
          <a:lnRef idx="0"/>
          <a:fillRef idx="0"/>
          <a:effectRef idx="0"/>
          <a:fontRef idx="minor"/>
        </p:style>
        <p:txBody>
          <a:bodyPr lIns="34200" rIns="34200" tIns="45000" bIns="45000">
            <a:spAutoFit/>
          </a:bodyPr>
          <a:p>
            <a:pPr>
              <a:lnSpc>
                <a:spcPct val="100000"/>
              </a:lnSpc>
            </a:pPr>
            <a:r>
              <a:rPr b="0" lang="en-US" sz="1800" spc="-1" strike="noStrike">
                <a:solidFill>
                  <a:srgbClr val="000000"/>
                </a:solidFill>
                <a:latin typeface="Calibri"/>
                <a:ea typeface="DejaVu Sans"/>
              </a:rPr>
              <a:t>Changements sociaux </a:t>
            </a:r>
            <a:endParaRPr b="0" lang="fr-FR" sz="1800" spc="-1" strike="noStrike">
              <a:latin typeface="Arial"/>
            </a:endParaRPr>
          </a:p>
        </p:txBody>
      </p:sp>
      <p:sp>
        <p:nvSpPr>
          <p:cNvPr id="395" name="TextBox 52"/>
          <p:cNvSpPr/>
          <p:nvPr/>
        </p:nvSpPr>
        <p:spPr>
          <a:xfrm>
            <a:off x="6791760" y="3303360"/>
            <a:ext cx="2539080" cy="638280"/>
          </a:xfrm>
          <a:prstGeom prst="rect">
            <a:avLst/>
          </a:prstGeom>
          <a:noFill/>
          <a:ln w="12700">
            <a:noFill/>
          </a:ln>
        </p:spPr>
        <p:style>
          <a:lnRef idx="0"/>
          <a:fillRef idx="0"/>
          <a:effectRef idx="0"/>
          <a:fontRef idx="minor"/>
        </p:style>
        <p:txBody>
          <a:bodyPr lIns="34200" rIns="34200" tIns="45000" bIns="45000">
            <a:spAutoFit/>
          </a:bodyPr>
          <a:p>
            <a:pPr>
              <a:lnSpc>
                <a:spcPct val="100000"/>
              </a:lnSpc>
            </a:pPr>
            <a:r>
              <a:rPr b="0" lang="en-US" sz="1800" spc="-1" strike="noStrike">
                <a:solidFill>
                  <a:srgbClr val="000000"/>
                </a:solidFill>
                <a:latin typeface="Calibri"/>
                <a:ea typeface="DejaVu Sans"/>
              </a:rPr>
              <a:t>Changements psychologiques </a:t>
            </a:r>
            <a:endParaRPr b="0" lang="fr-FR" sz="1800" spc="-1" strike="noStrike">
              <a:latin typeface="Arial"/>
            </a:endParaRPr>
          </a:p>
        </p:txBody>
      </p:sp>
      <p:sp>
        <p:nvSpPr>
          <p:cNvPr id="396" name="TextBox 52"/>
          <p:cNvSpPr/>
          <p:nvPr/>
        </p:nvSpPr>
        <p:spPr>
          <a:xfrm>
            <a:off x="1109880" y="2821680"/>
            <a:ext cx="2245680" cy="364320"/>
          </a:xfrm>
          <a:prstGeom prst="rect">
            <a:avLst/>
          </a:prstGeom>
          <a:noFill/>
          <a:ln w="12700">
            <a:noFill/>
          </a:ln>
        </p:spPr>
        <p:style>
          <a:lnRef idx="0"/>
          <a:fillRef idx="0"/>
          <a:effectRef idx="0"/>
          <a:fontRef idx="minor"/>
        </p:style>
        <p:txBody>
          <a:bodyPr lIns="34200" rIns="34200" tIns="45000" bIns="45000">
            <a:spAutoFit/>
          </a:bodyPr>
          <a:p>
            <a:pPr>
              <a:lnSpc>
                <a:spcPct val="100000"/>
              </a:lnSpc>
            </a:pPr>
            <a:r>
              <a:rPr b="0" lang="en-US" sz="1800" spc="-1" strike="noStrike">
                <a:solidFill>
                  <a:srgbClr val="000000"/>
                </a:solidFill>
                <a:latin typeface="Calibri"/>
                <a:ea typeface="DejaVu Sans"/>
              </a:rPr>
              <a:t>Changements cognitifs</a:t>
            </a:r>
            <a:endParaRPr b="0" lang="fr-FR" sz="1800" spc="-1" strike="noStrike">
              <a:latin typeface="Arial"/>
            </a:endParaRPr>
          </a:p>
        </p:txBody>
      </p:sp>
      <p:grpSp>
        <p:nvGrpSpPr>
          <p:cNvPr id="397" name="Group"/>
          <p:cNvGrpSpPr/>
          <p:nvPr/>
        </p:nvGrpSpPr>
        <p:grpSpPr>
          <a:xfrm>
            <a:off x="4374360" y="3953880"/>
            <a:ext cx="1198080" cy="554400"/>
            <a:chOff x="4374360" y="3953880"/>
            <a:chExt cx="1198080" cy="554400"/>
          </a:xfrm>
        </p:grpSpPr>
        <p:pic>
          <p:nvPicPr>
            <p:cNvPr id="398" name="TinyPPT_8.png" descr="TinyPPT_8.png"/>
            <p:cNvPicPr/>
            <p:nvPr/>
          </p:nvPicPr>
          <p:blipFill>
            <a:blip r:embed="rId6"/>
            <a:stretch/>
          </p:blipFill>
          <p:spPr>
            <a:xfrm>
              <a:off x="4374360" y="4350240"/>
              <a:ext cx="1198080" cy="158040"/>
            </a:xfrm>
            <a:prstGeom prst="rect">
              <a:avLst/>
            </a:prstGeom>
            <a:ln w="12700">
              <a:noFill/>
            </a:ln>
          </p:spPr>
        </p:pic>
        <p:sp>
          <p:nvSpPr>
            <p:cNvPr id="399" name="Taxi"/>
            <p:cNvSpPr/>
            <p:nvPr/>
          </p:nvSpPr>
          <p:spPr>
            <a:xfrm>
              <a:off x="4719600" y="3953880"/>
              <a:ext cx="506880" cy="486360"/>
            </a:xfrm>
            <a:custGeom>
              <a:avLst/>
              <a:gdLst/>
              <a:ahLst/>
              <a:rect l="l" t="t" r="r" b="b"/>
              <a:pathLst>
                <a:path w="21600" h="2160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rotWithShape="0">
              <a:gsLst>
                <a:gs pos="0">
                  <a:srgbClr val="ffea03"/>
                </a:gs>
                <a:gs pos="100000">
                  <a:srgbClr val="ffba02"/>
                </a:gs>
              </a:gsLst>
              <a:lin ang="5400000"/>
            </a:gradFill>
            <a:ln w="12700">
              <a:noFill/>
            </a:ln>
          </p:spPr>
          <p:style>
            <a:lnRef idx="0"/>
            <a:fillRef idx="0"/>
            <a:effectRef idx="0"/>
            <a:fontRef idx="minor"/>
          </p:style>
        </p:sp>
      </p:grpSp>
      <p:sp>
        <p:nvSpPr>
          <p:cNvPr id="400" name="Freeform 55"/>
          <p:cNvSpPr/>
          <p:nvPr/>
        </p:nvSpPr>
        <p:spPr>
          <a:xfrm>
            <a:off x="3186000" y="3603600"/>
            <a:ext cx="439560" cy="502920"/>
          </a:xfrm>
          <a:custGeom>
            <a:avLst/>
            <a:gdLst/>
            <a:ahLst/>
            <a:rect l="l" t="t" r="r" b="b"/>
            <a:pathLst>
              <a:path w="21600" h="2160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rotWithShape="0">
            <a:gsLst>
              <a:gs pos="0">
                <a:srgbClr val="b800c4"/>
              </a:gs>
              <a:gs pos="100000">
                <a:srgbClr val="8000c2"/>
              </a:gs>
            </a:gsLst>
            <a:lin ang="0"/>
          </a:gradFill>
          <a:ln w="12700">
            <a:noFill/>
          </a:ln>
        </p:spPr>
        <p:style>
          <a:lnRef idx="0"/>
          <a:fillRef idx="0"/>
          <a:effectRef idx="0"/>
          <a:fontRef idx="minor"/>
        </p:style>
      </p:sp>
      <p:sp>
        <p:nvSpPr>
          <p:cNvPr id="401" name="Freeform 95"/>
          <p:cNvSpPr/>
          <p:nvPr/>
        </p:nvSpPr>
        <p:spPr>
          <a:xfrm>
            <a:off x="3806280" y="5281920"/>
            <a:ext cx="439560" cy="659520"/>
          </a:xfrm>
          <a:custGeom>
            <a:avLst/>
            <a:gdLst/>
            <a:ahLst/>
            <a:rect l="l" t="t" r="r" b="b"/>
            <a:pathLst>
              <a:path w="21600" h="2160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rotWithShape="0">
            <a:gsLst>
              <a:gs pos="0">
                <a:srgbClr val="ff7d25"/>
              </a:gs>
              <a:gs pos="100000">
                <a:srgbClr val="ff3847"/>
              </a:gs>
            </a:gsLst>
            <a:lin ang="2088000"/>
          </a:gradFill>
          <a:ln w="12700">
            <a:noFill/>
          </a:ln>
        </p:spPr>
        <p:style>
          <a:lnRef idx="0"/>
          <a:fillRef idx="0"/>
          <a:effectRef idx="0"/>
          <a:fontRef idx="minor"/>
        </p:style>
      </p:sp>
      <p:sp>
        <p:nvSpPr>
          <p:cNvPr id="402" name="Freeform 126"/>
          <p:cNvSpPr/>
          <p:nvPr/>
        </p:nvSpPr>
        <p:spPr>
          <a:xfrm>
            <a:off x="6821280" y="4321080"/>
            <a:ext cx="403920" cy="475920"/>
          </a:xfrm>
          <a:custGeom>
            <a:avLst/>
            <a:gdLst/>
            <a:ahLst/>
            <a:rect l="l" t="t" r="r" b="b"/>
            <a:pathLst>
              <a:path w="20532" h="2160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rotWithShape="0">
            <a:gsLst>
              <a:gs pos="0">
                <a:srgbClr val="ff2a70"/>
              </a:gs>
              <a:gs pos="100000">
                <a:srgbClr val="e1359b"/>
              </a:gs>
            </a:gsLst>
            <a:lin ang="2088000"/>
          </a:gradFill>
          <a:ln w="12700">
            <a:noFill/>
          </a:ln>
        </p:spPr>
        <p:style>
          <a:lnRef idx="0"/>
          <a:fillRef idx="0"/>
          <a:effectRef idx="0"/>
          <a:fontRef idx="minor"/>
        </p:style>
      </p:sp>
      <p:sp>
        <p:nvSpPr>
          <p:cNvPr id="403" name="Freeform 78"/>
          <p:cNvSpPr/>
          <p:nvPr/>
        </p:nvSpPr>
        <p:spPr>
          <a:xfrm>
            <a:off x="6195960" y="2720160"/>
            <a:ext cx="342720" cy="453240"/>
          </a:xfrm>
          <a:custGeom>
            <a:avLst/>
            <a:gdLst/>
            <a:ahLst/>
            <a:rect l="l" t="t" r="r" b="b"/>
            <a:pathLst>
              <a:path w="21234" h="2160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rotWithShape="0">
            <a:gsLst>
              <a:gs pos="0">
                <a:srgbClr val="28cffe"/>
              </a:gs>
              <a:gs pos="100000">
                <a:srgbClr val="4facfe"/>
              </a:gs>
            </a:gsLst>
            <a:lin ang="2088000"/>
          </a:gradFill>
          <a:ln w="12700">
            <a:noFill/>
          </a:ln>
        </p:spPr>
        <p:style>
          <a:lnRef idx="0"/>
          <a:fillRef idx="0"/>
          <a:effectRef idx="0"/>
          <a:fontRef idx="minor"/>
        </p:style>
      </p:sp>
      <p:grpSp>
        <p:nvGrpSpPr>
          <p:cNvPr id="404" name="Group"/>
          <p:cNvGrpSpPr/>
          <p:nvPr/>
        </p:nvGrpSpPr>
        <p:grpSpPr>
          <a:xfrm>
            <a:off x="5725800" y="5808600"/>
            <a:ext cx="1724760" cy="802080"/>
            <a:chOff x="5725800" y="5808600"/>
            <a:chExt cx="1724760" cy="802080"/>
          </a:xfrm>
        </p:grpSpPr>
        <p:pic>
          <p:nvPicPr>
            <p:cNvPr id="405" name="TinyPPT_8.png" descr="TinyPPT_8.png"/>
            <p:cNvPicPr/>
            <p:nvPr/>
          </p:nvPicPr>
          <p:blipFill>
            <a:blip r:embed="rId7"/>
            <a:stretch/>
          </p:blipFill>
          <p:spPr>
            <a:xfrm>
              <a:off x="5725800" y="6382080"/>
              <a:ext cx="1724760" cy="228600"/>
            </a:xfrm>
            <a:prstGeom prst="rect">
              <a:avLst/>
            </a:prstGeom>
            <a:ln w="12700">
              <a:noFill/>
            </a:ln>
          </p:spPr>
        </p:pic>
        <p:sp>
          <p:nvSpPr>
            <p:cNvPr id="406" name="Taxi"/>
            <p:cNvSpPr/>
            <p:nvPr/>
          </p:nvSpPr>
          <p:spPr>
            <a:xfrm>
              <a:off x="6222960" y="5808600"/>
              <a:ext cx="729720" cy="703800"/>
            </a:xfrm>
            <a:custGeom>
              <a:avLst/>
              <a:gdLst/>
              <a:ahLst/>
              <a:rect l="l" t="t" r="r" b="b"/>
              <a:pathLst>
                <a:path w="21600" h="2160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rotWithShape="0">
              <a:gsLst>
                <a:gs pos="0">
                  <a:srgbClr val="ffea03"/>
                </a:gs>
                <a:gs pos="100000">
                  <a:srgbClr val="ffba02"/>
                </a:gs>
              </a:gsLst>
              <a:lin ang="5400000"/>
            </a:gradFill>
            <a:ln w="12700">
              <a:noFill/>
            </a:ln>
          </p:spPr>
          <p:style>
            <a:lnRef idx="0"/>
            <a:fillRef idx="0"/>
            <a:effectRef idx="0"/>
            <a:fontRef idx="minor"/>
          </p:style>
        </p:sp>
      </p:grpSp>
      <p:grpSp>
        <p:nvGrpSpPr>
          <p:cNvPr id="407" name="Group"/>
          <p:cNvGrpSpPr/>
          <p:nvPr/>
        </p:nvGrpSpPr>
        <p:grpSpPr>
          <a:xfrm>
            <a:off x="4979160" y="2474640"/>
            <a:ext cx="879480" cy="345960"/>
            <a:chOff x="4979160" y="2474640"/>
            <a:chExt cx="879480" cy="345960"/>
          </a:xfrm>
        </p:grpSpPr>
        <p:pic>
          <p:nvPicPr>
            <p:cNvPr id="408" name="TinyPPT_8.png" descr="TinyPPT_8.png"/>
            <p:cNvPicPr/>
            <p:nvPr/>
          </p:nvPicPr>
          <p:blipFill>
            <a:blip r:embed="rId8"/>
            <a:stretch/>
          </p:blipFill>
          <p:spPr>
            <a:xfrm>
              <a:off x="4979160" y="2722320"/>
              <a:ext cx="879480" cy="98280"/>
            </a:xfrm>
            <a:prstGeom prst="rect">
              <a:avLst/>
            </a:prstGeom>
            <a:ln w="12700">
              <a:noFill/>
            </a:ln>
          </p:spPr>
        </p:pic>
        <p:sp>
          <p:nvSpPr>
            <p:cNvPr id="409" name="Taxi"/>
            <p:cNvSpPr/>
            <p:nvPr/>
          </p:nvSpPr>
          <p:spPr>
            <a:xfrm>
              <a:off x="5232960" y="2474640"/>
              <a:ext cx="371880" cy="303840"/>
            </a:xfrm>
            <a:custGeom>
              <a:avLst/>
              <a:gdLst/>
              <a:ahLst/>
              <a:rect l="l" t="t" r="r" b="b"/>
              <a:pathLst>
                <a:path w="21600" h="2160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rotWithShape="0">
              <a:gsLst>
                <a:gs pos="0">
                  <a:srgbClr val="ffea03"/>
                </a:gs>
                <a:gs pos="100000">
                  <a:srgbClr val="ffba02"/>
                </a:gs>
              </a:gsLst>
              <a:lin ang="5400000"/>
            </a:gradFill>
            <a:ln w="12700">
              <a:noFill/>
            </a:ln>
          </p:spPr>
          <p:style>
            <a:lnRef idx="0"/>
            <a:fillRef idx="0"/>
            <a:effectRef idx="0"/>
            <a:fontRef idx="minor"/>
          </p:style>
        </p:sp>
      </p:grpSp>
      <p:grpSp>
        <p:nvGrpSpPr>
          <p:cNvPr id="410" name="Group"/>
          <p:cNvGrpSpPr/>
          <p:nvPr/>
        </p:nvGrpSpPr>
        <p:grpSpPr>
          <a:xfrm>
            <a:off x="7207560" y="2016000"/>
            <a:ext cx="682560" cy="273960"/>
            <a:chOff x="7207560" y="2016000"/>
            <a:chExt cx="682560" cy="273960"/>
          </a:xfrm>
        </p:grpSpPr>
        <p:pic>
          <p:nvPicPr>
            <p:cNvPr id="411" name="TinyPPT_8.png" descr="TinyPPT_8.png"/>
            <p:cNvPicPr/>
            <p:nvPr/>
          </p:nvPicPr>
          <p:blipFill>
            <a:blip r:embed="rId9"/>
            <a:stretch/>
          </p:blipFill>
          <p:spPr>
            <a:xfrm>
              <a:off x="7207560" y="2212200"/>
              <a:ext cx="682560" cy="77760"/>
            </a:xfrm>
            <a:prstGeom prst="rect">
              <a:avLst/>
            </a:prstGeom>
            <a:ln w="12700">
              <a:noFill/>
            </a:ln>
          </p:spPr>
        </p:pic>
        <p:sp>
          <p:nvSpPr>
            <p:cNvPr id="412" name="Taxi"/>
            <p:cNvSpPr/>
            <p:nvPr/>
          </p:nvSpPr>
          <p:spPr>
            <a:xfrm>
              <a:off x="7404480" y="2016000"/>
              <a:ext cx="288720" cy="240480"/>
            </a:xfrm>
            <a:custGeom>
              <a:avLst/>
              <a:gdLst/>
              <a:ahLst/>
              <a:rect l="l" t="t" r="r" b="b"/>
              <a:pathLst>
                <a:path w="21600" h="2160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rotWithShape="0">
              <a:gsLst>
                <a:gs pos="0">
                  <a:srgbClr val="ffea03"/>
                </a:gs>
                <a:gs pos="100000">
                  <a:srgbClr val="ffba02"/>
                </a:gs>
              </a:gsLst>
              <a:lin ang="5400000"/>
            </a:gradFill>
            <a:ln w="12700">
              <a:noFill/>
            </a:ln>
          </p:spPr>
          <p:style>
            <a:lnRef idx="0"/>
            <a:fillRef idx="0"/>
            <a:effectRef idx="0"/>
            <a:fontRef idx="minor"/>
          </p:style>
        </p:sp>
      </p:grpSp>
      <p:sp>
        <p:nvSpPr>
          <p:cNvPr id="413" name="Graphic 20"/>
          <p:cNvSpPr/>
          <p:nvPr/>
        </p:nvSpPr>
        <p:spPr>
          <a:xfrm>
            <a:off x="3565080" y="2482200"/>
            <a:ext cx="307800" cy="361800"/>
          </a:xfrm>
          <a:custGeom>
            <a:avLst/>
            <a:gdLst/>
            <a:ahLst/>
            <a:rect l="l" t="t" r="r" b="b"/>
            <a:pathLst>
              <a:path w="21052" h="21228">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noFill/>
          </a:ln>
        </p:spPr>
        <p:style>
          <a:lnRef idx="0"/>
          <a:fillRef idx="0"/>
          <a:effectRef idx="0"/>
          <a:fontRef idx="minor"/>
        </p:style>
      </p:sp>
      <p:sp>
        <p:nvSpPr>
          <p:cNvPr id="414"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Coaching et parentalité</a:t>
            </a:r>
            <a:endParaRPr b="0" lang="fr-FR" sz="3200" spc="-1" strike="noStrike">
              <a:latin typeface="Arial"/>
            </a:endParaRPr>
          </a:p>
        </p:txBody>
      </p:sp>
      <p:sp>
        <p:nvSpPr>
          <p:cNvPr id="415" name="Текстово поле 61"/>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3</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283" dur="indefinite" restart="never" nodeType="tmRoot">
          <p:childTnLst>
            <p:seq>
              <p:cTn id="284" dur="indefinite" nodeType="mainSeq">
                <p:childTnLst>
                  <p:par>
                    <p:cTn id="285" fill="hold">
                      <p:stCondLst>
                        <p:cond delay="indefinite"/>
                      </p:stCondLst>
                      <p:childTnLst>
                        <p:par>
                          <p:cTn id="286" fill="hold">
                            <p:stCondLst>
                              <p:cond delay="0"/>
                            </p:stCondLst>
                            <p:childTnLst>
                              <p:par>
                                <p:cTn id="287" nodeType="clickEffect" fill="hold" presetClass="entr" presetID="22" presetSubtype="4">
                                  <p:stCondLst>
                                    <p:cond delay="0"/>
                                  </p:stCondLst>
                                  <p:childTnLst>
                                    <p:set>
                                      <p:cBhvr>
                                        <p:cTn id="288" dur="1" fill="hold">
                                          <p:stCondLst>
                                            <p:cond delay="0"/>
                                          </p:stCondLst>
                                        </p:cTn>
                                        <p:tgtEl>
                                          <p:spTgt spid="367"/>
                                        </p:tgtEl>
                                        <p:attrNameLst>
                                          <p:attrName>style.visibility</p:attrName>
                                        </p:attrNameLst>
                                      </p:cBhvr>
                                      <p:to>
                                        <p:strVal val="visible"/>
                                      </p:to>
                                    </p:set>
                                    <p:animEffect filter="wipe(down)" transition="in">
                                      <p:cBhvr additive="repl">
                                        <p:cTn id="289" dur="500"/>
                                        <p:tgtEl>
                                          <p:spTgt spid="367"/>
                                        </p:tgtEl>
                                      </p:cBhvr>
                                    </p:animEffect>
                                  </p:childTnLst>
                                </p:cTn>
                              </p:par>
                            </p:childTnLst>
                          </p:cTn>
                        </p:par>
                        <p:par>
                          <p:cTn id="290" fill="hold">
                            <p:stCondLst>
                              <p:cond delay="500"/>
                            </p:stCondLst>
                            <p:childTnLst>
                              <p:par>
                                <p:cTn id="291" nodeType="afterEffect" fill="hold" presetClass="entr" presetID="4" presetSubtype="32">
                                  <p:stCondLst>
                                    <p:cond delay="0"/>
                                  </p:stCondLst>
                                  <p:iterate type="el">
                                    <p:tmAbs val="0"/>
                                  </p:iterate>
                                  <p:childTnLst>
                                    <p:set>
                                      <p:cBhvr>
                                        <p:cTn id="292" fill="hold"/>
                                        <p:tgtEl>
                                          <p:spTgt spid="404"/>
                                        </p:tgtEl>
                                        <p:attrNameLst>
                                          <p:attrName>style.visibility</p:attrName>
                                        </p:attrNameLst>
                                      </p:cBhvr>
                                      <p:to>
                                        <p:strVal val="visible"/>
                                      </p:to>
                                    </p:set>
                                    <p:animEffect filter="box(out)" transition="in">
                                      <p:cBhvr additive="repl">
                                        <p:cTn id="293" dur="800"/>
                                        <p:tgtEl>
                                          <p:spTgt spid="404"/>
                                        </p:tgtEl>
                                      </p:cBhvr>
                                    </p:animEffect>
                                  </p:childTnLst>
                                </p:cTn>
                              </p:par>
                            </p:childTnLst>
                          </p:cTn>
                        </p:par>
                      </p:childTnLst>
                    </p:cTn>
                  </p:par>
                  <p:par>
                    <p:cTn id="294" fill="hold">
                      <p:stCondLst>
                        <p:cond delay="indefinite"/>
                      </p:stCondLst>
                      <p:childTnLst>
                        <p:par>
                          <p:cTn id="295" fill="hold">
                            <p:stCondLst>
                              <p:cond delay="0"/>
                            </p:stCondLst>
                            <p:childTnLst>
                              <p:par>
                                <p:cTn id="296" nodeType="clickEffect" fill="hold" presetClass="entr" presetID="4" presetSubtype="32">
                                  <p:stCondLst>
                                    <p:cond delay="0"/>
                                  </p:stCondLst>
                                  <p:iterate type="el">
                                    <p:tmAbs val="0"/>
                                  </p:iterate>
                                  <p:childTnLst>
                                    <p:set>
                                      <p:cBhvr>
                                        <p:cTn id="297" fill="hold"/>
                                        <p:tgtEl>
                                          <p:spTgt spid="388"/>
                                        </p:tgtEl>
                                        <p:attrNameLst>
                                          <p:attrName>style.visibility</p:attrName>
                                        </p:attrNameLst>
                                      </p:cBhvr>
                                      <p:to>
                                        <p:strVal val="visible"/>
                                      </p:to>
                                    </p:set>
                                    <p:animEffect filter="box(out)" transition="in">
                                      <p:cBhvr additive="repl">
                                        <p:cTn id="298" dur="800"/>
                                        <p:tgtEl>
                                          <p:spTgt spid="388"/>
                                        </p:tgtEl>
                                      </p:cBhvr>
                                    </p:animEffect>
                                  </p:childTnLst>
                                </p:cTn>
                              </p:par>
                              <p:par>
                                <p:cTn id="299" nodeType="withEffect" fill="hold" presetClass="entr" presetID="4" presetSubtype="32">
                                  <p:stCondLst>
                                    <p:cond delay="0"/>
                                  </p:stCondLst>
                                  <p:iterate type="el">
                                    <p:tmAbs val="0"/>
                                  </p:iterate>
                                  <p:childTnLst>
                                    <p:set>
                                      <p:cBhvr>
                                        <p:cTn id="300" fill="hold"/>
                                        <p:tgtEl>
                                          <p:spTgt spid="392"/>
                                        </p:tgtEl>
                                        <p:attrNameLst>
                                          <p:attrName>style.visibility</p:attrName>
                                        </p:attrNameLst>
                                      </p:cBhvr>
                                      <p:to>
                                        <p:strVal val="visible"/>
                                      </p:to>
                                    </p:set>
                                    <p:animEffect filter="box(out)" transition="in">
                                      <p:cBhvr additive="repl">
                                        <p:cTn id="301" dur="800"/>
                                        <p:tgtEl>
                                          <p:spTgt spid="392"/>
                                        </p:tgtEl>
                                      </p:cBhvr>
                                    </p:animEffect>
                                  </p:childTnLst>
                                </p:cTn>
                              </p:par>
                            </p:childTnLst>
                          </p:cTn>
                        </p:par>
                        <p:par>
                          <p:cTn id="302" fill="hold">
                            <p:stCondLst>
                              <p:cond delay="800"/>
                            </p:stCondLst>
                            <p:childTnLst>
                              <p:par>
                                <p:cTn id="303" nodeType="afterEffect" fill="hold" presetClass="entr" presetID="23" presetSubtype="16">
                                  <p:stCondLst>
                                    <p:cond delay="0"/>
                                  </p:stCondLst>
                                  <p:iterate type="el">
                                    <p:tmAbs val="0"/>
                                  </p:iterate>
                                  <p:childTnLst>
                                    <p:set>
                                      <p:cBhvr>
                                        <p:cTn id="304" fill="hold"/>
                                        <p:tgtEl>
                                          <p:spTgt spid="401"/>
                                        </p:tgtEl>
                                        <p:attrNameLst>
                                          <p:attrName>style.visibility</p:attrName>
                                        </p:attrNameLst>
                                      </p:cBhvr>
                                      <p:to>
                                        <p:strVal val="visible"/>
                                      </p:to>
                                    </p:set>
                                    <p:anim calcmode="lin" valueType="num">
                                      <p:cBhvr additive="repl">
                                        <p:cTn id="305" dur="750" fill="hold"/>
                                        <p:tgtEl>
                                          <p:spTgt spid="401"/>
                                        </p:tgtEl>
                                        <p:attrNameLst>
                                          <p:attrName>ppt_w</p:attrName>
                                        </p:attrNameLst>
                                      </p:cBhvr>
                                      <p:tavLst>
                                        <p:tav tm="0">
                                          <p:val>
                                            <p:fltVal val="0"/>
                                          </p:val>
                                        </p:tav>
                                        <p:tav tm="100000">
                                          <p:val>
                                            <p:strVal val="#ppt_w"/>
                                          </p:val>
                                        </p:tav>
                                      </p:tavLst>
                                    </p:anim>
                                    <p:anim calcmode="lin" valueType="num">
                                      <p:cBhvr additive="repl">
                                        <p:cTn id="306" dur="750" fill="hold"/>
                                        <p:tgtEl>
                                          <p:spTgt spid="401"/>
                                        </p:tgtEl>
                                        <p:attrNameLst>
                                          <p:attrName>ppt_h</p:attrName>
                                        </p:attrNameLst>
                                      </p:cBhvr>
                                      <p:tavLst>
                                        <p:tav tm="0">
                                          <p:val>
                                            <p:fltVal val="0"/>
                                          </p:val>
                                        </p:tav>
                                        <p:tav tm="100000">
                                          <p:val>
                                            <p:strVal val="#ppt_h"/>
                                          </p:val>
                                        </p:tav>
                                      </p:tavLst>
                                    </p:anim>
                                  </p:childTnLst>
                                </p:cTn>
                              </p:par>
                            </p:childTnLst>
                          </p:cTn>
                        </p:par>
                      </p:childTnLst>
                    </p:cTn>
                  </p:par>
                  <p:par>
                    <p:cTn id="307" fill="hold">
                      <p:stCondLst>
                        <p:cond delay="indefinite"/>
                      </p:stCondLst>
                      <p:childTnLst>
                        <p:par>
                          <p:cTn id="308" fill="hold">
                            <p:stCondLst>
                              <p:cond delay="0"/>
                            </p:stCondLst>
                            <p:childTnLst>
                              <p:par>
                                <p:cTn id="309" nodeType="clickEffect" fill="hold" presetClass="entr" presetID="4" presetSubtype="32">
                                  <p:stCondLst>
                                    <p:cond delay="0"/>
                                  </p:stCondLst>
                                  <p:iterate type="el">
                                    <p:tmAbs val="0"/>
                                  </p:iterate>
                                  <p:childTnLst>
                                    <p:set>
                                      <p:cBhvr>
                                        <p:cTn id="310" fill="hold"/>
                                        <p:tgtEl>
                                          <p:spTgt spid="384"/>
                                        </p:tgtEl>
                                        <p:attrNameLst>
                                          <p:attrName>style.visibility</p:attrName>
                                        </p:attrNameLst>
                                      </p:cBhvr>
                                      <p:to>
                                        <p:strVal val="visible"/>
                                      </p:to>
                                    </p:set>
                                    <p:animEffect filter="box(out)" transition="in">
                                      <p:cBhvr additive="repl">
                                        <p:cTn id="311" dur="800"/>
                                        <p:tgtEl>
                                          <p:spTgt spid="384"/>
                                        </p:tgtEl>
                                      </p:cBhvr>
                                    </p:animEffect>
                                  </p:childTnLst>
                                </p:cTn>
                              </p:par>
                            </p:childTnLst>
                          </p:cTn>
                        </p:par>
                        <p:par>
                          <p:cTn id="312" fill="hold">
                            <p:stCondLst>
                              <p:cond delay="800"/>
                            </p:stCondLst>
                            <p:childTnLst>
                              <p:par>
                                <p:cTn id="313" nodeType="afterEffect" fill="hold" presetClass="entr" presetID="23" presetSubtype="16">
                                  <p:stCondLst>
                                    <p:cond delay="0"/>
                                  </p:stCondLst>
                                  <p:iterate type="el">
                                    <p:tmAbs val="0"/>
                                  </p:iterate>
                                  <p:childTnLst>
                                    <p:set>
                                      <p:cBhvr>
                                        <p:cTn id="314" fill="hold"/>
                                        <p:tgtEl>
                                          <p:spTgt spid="402"/>
                                        </p:tgtEl>
                                        <p:attrNameLst>
                                          <p:attrName>style.visibility</p:attrName>
                                        </p:attrNameLst>
                                      </p:cBhvr>
                                      <p:to>
                                        <p:strVal val="visible"/>
                                      </p:to>
                                    </p:set>
                                    <p:anim calcmode="lin" valueType="num">
                                      <p:cBhvr additive="repl">
                                        <p:cTn id="315" dur="750" fill="hold"/>
                                        <p:tgtEl>
                                          <p:spTgt spid="402"/>
                                        </p:tgtEl>
                                        <p:attrNameLst>
                                          <p:attrName>ppt_w</p:attrName>
                                        </p:attrNameLst>
                                      </p:cBhvr>
                                      <p:tavLst>
                                        <p:tav tm="0">
                                          <p:val>
                                            <p:fltVal val="0"/>
                                          </p:val>
                                        </p:tav>
                                        <p:tav tm="100000">
                                          <p:val>
                                            <p:strVal val="#ppt_w"/>
                                          </p:val>
                                        </p:tav>
                                      </p:tavLst>
                                    </p:anim>
                                    <p:anim calcmode="lin" valueType="num">
                                      <p:cBhvr additive="repl">
                                        <p:cTn id="316" dur="750" fill="hold"/>
                                        <p:tgtEl>
                                          <p:spTgt spid="402"/>
                                        </p:tgtEl>
                                        <p:attrNameLst>
                                          <p:attrName>ppt_h</p:attrName>
                                        </p:attrNameLst>
                                      </p:cBhvr>
                                      <p:tavLst>
                                        <p:tav tm="0">
                                          <p:val>
                                            <p:fltVal val="0"/>
                                          </p:val>
                                        </p:tav>
                                        <p:tav tm="100000">
                                          <p:val>
                                            <p:strVal val="#ppt_h"/>
                                          </p:val>
                                        </p:tav>
                                      </p:tavLst>
                                    </p:anim>
                                  </p:childTnLst>
                                </p:cTn>
                              </p:par>
                              <p:par>
                                <p:cTn id="317" nodeType="withEffect" fill="hold" presetClass="entr" presetID="4" presetSubtype="32">
                                  <p:stCondLst>
                                    <p:cond delay="0"/>
                                  </p:stCondLst>
                                  <p:iterate type="el">
                                    <p:tmAbs val="0"/>
                                  </p:iterate>
                                  <p:childTnLst>
                                    <p:set>
                                      <p:cBhvr>
                                        <p:cTn id="318" fill="hold"/>
                                        <p:tgtEl>
                                          <p:spTgt spid="394"/>
                                        </p:tgtEl>
                                        <p:attrNameLst>
                                          <p:attrName>style.visibility</p:attrName>
                                        </p:attrNameLst>
                                      </p:cBhvr>
                                      <p:to>
                                        <p:strVal val="visible"/>
                                      </p:to>
                                    </p:set>
                                    <p:animEffect filter="box(out)" transition="in">
                                      <p:cBhvr additive="repl">
                                        <p:cTn id="319" dur="800"/>
                                        <p:tgtEl>
                                          <p:spTgt spid="394"/>
                                        </p:tgtEl>
                                      </p:cBhvr>
                                    </p:animEffect>
                                  </p:childTnLst>
                                </p:cTn>
                              </p:par>
                            </p:childTnLst>
                          </p:cTn>
                        </p:par>
                      </p:childTnLst>
                    </p:cTn>
                  </p:par>
                  <p:par>
                    <p:cTn id="320" fill="hold">
                      <p:stCondLst>
                        <p:cond delay="indefinite"/>
                      </p:stCondLst>
                      <p:childTnLst>
                        <p:par>
                          <p:cTn id="321" fill="hold">
                            <p:stCondLst>
                              <p:cond delay="0"/>
                            </p:stCondLst>
                            <p:childTnLst>
                              <p:par>
                                <p:cTn id="322" nodeType="clickEffect" fill="hold" presetClass="entr" presetID="4" presetSubtype="32">
                                  <p:stCondLst>
                                    <p:cond delay="0"/>
                                  </p:stCondLst>
                                  <p:iterate type="el">
                                    <p:tmAbs val="0"/>
                                  </p:iterate>
                                  <p:childTnLst>
                                    <p:set>
                                      <p:cBhvr>
                                        <p:cTn id="323" fill="hold"/>
                                        <p:tgtEl>
                                          <p:spTgt spid="372"/>
                                        </p:tgtEl>
                                        <p:attrNameLst>
                                          <p:attrName>style.visibility</p:attrName>
                                        </p:attrNameLst>
                                      </p:cBhvr>
                                      <p:to>
                                        <p:strVal val="visible"/>
                                      </p:to>
                                    </p:set>
                                    <p:animEffect filter="box(out)" transition="in">
                                      <p:cBhvr additive="repl">
                                        <p:cTn id="324" dur="800"/>
                                        <p:tgtEl>
                                          <p:spTgt spid="372"/>
                                        </p:tgtEl>
                                      </p:cBhvr>
                                    </p:animEffect>
                                  </p:childTnLst>
                                </p:cTn>
                              </p:par>
                            </p:childTnLst>
                          </p:cTn>
                        </p:par>
                        <p:par>
                          <p:cTn id="325" fill="hold">
                            <p:stCondLst>
                              <p:cond delay="800"/>
                            </p:stCondLst>
                            <p:childTnLst>
                              <p:par>
                                <p:cTn id="326" nodeType="afterEffect" fill="hold" presetClass="entr" presetID="23" presetSubtype="16">
                                  <p:stCondLst>
                                    <p:cond delay="0"/>
                                  </p:stCondLst>
                                  <p:iterate type="el">
                                    <p:tmAbs val="0"/>
                                  </p:iterate>
                                  <p:childTnLst>
                                    <p:set>
                                      <p:cBhvr>
                                        <p:cTn id="327" fill="hold"/>
                                        <p:tgtEl>
                                          <p:spTgt spid="400"/>
                                        </p:tgtEl>
                                        <p:attrNameLst>
                                          <p:attrName>style.visibility</p:attrName>
                                        </p:attrNameLst>
                                      </p:cBhvr>
                                      <p:to>
                                        <p:strVal val="visible"/>
                                      </p:to>
                                    </p:set>
                                    <p:anim calcmode="lin" valueType="num">
                                      <p:cBhvr additive="repl">
                                        <p:cTn id="328" dur="750" fill="hold"/>
                                        <p:tgtEl>
                                          <p:spTgt spid="400"/>
                                        </p:tgtEl>
                                        <p:attrNameLst>
                                          <p:attrName>ppt_w</p:attrName>
                                        </p:attrNameLst>
                                      </p:cBhvr>
                                      <p:tavLst>
                                        <p:tav tm="0">
                                          <p:val>
                                            <p:fltVal val="0"/>
                                          </p:val>
                                        </p:tav>
                                        <p:tav tm="100000">
                                          <p:val>
                                            <p:strVal val="#ppt_w"/>
                                          </p:val>
                                        </p:tav>
                                      </p:tavLst>
                                    </p:anim>
                                    <p:anim calcmode="lin" valueType="num">
                                      <p:cBhvr additive="repl">
                                        <p:cTn id="329" dur="750" fill="hold"/>
                                        <p:tgtEl>
                                          <p:spTgt spid="400"/>
                                        </p:tgtEl>
                                        <p:attrNameLst>
                                          <p:attrName>ppt_h</p:attrName>
                                        </p:attrNameLst>
                                      </p:cBhvr>
                                      <p:tavLst>
                                        <p:tav tm="0">
                                          <p:val>
                                            <p:fltVal val="0"/>
                                          </p:val>
                                        </p:tav>
                                        <p:tav tm="100000">
                                          <p:val>
                                            <p:strVal val="#ppt_h"/>
                                          </p:val>
                                        </p:tav>
                                      </p:tavLst>
                                    </p:anim>
                                  </p:childTnLst>
                                </p:cTn>
                              </p:par>
                            </p:childTnLst>
                          </p:cTn>
                        </p:par>
                        <p:par>
                          <p:cTn id="330" fill="hold">
                            <p:stCondLst>
                              <p:cond delay="1550"/>
                            </p:stCondLst>
                            <p:childTnLst>
                              <p:par>
                                <p:cTn id="331" nodeType="afterEffect" fill="hold" presetClass="entr" presetID="4" presetSubtype="32">
                                  <p:stCondLst>
                                    <p:cond delay="0"/>
                                  </p:stCondLst>
                                  <p:iterate type="el">
                                    <p:tmAbs val="0"/>
                                  </p:iterate>
                                  <p:childTnLst>
                                    <p:set>
                                      <p:cBhvr>
                                        <p:cTn id="332" fill="hold"/>
                                        <p:tgtEl>
                                          <p:spTgt spid="397"/>
                                        </p:tgtEl>
                                        <p:attrNameLst>
                                          <p:attrName>style.visibility</p:attrName>
                                        </p:attrNameLst>
                                      </p:cBhvr>
                                      <p:to>
                                        <p:strVal val="visible"/>
                                      </p:to>
                                    </p:set>
                                    <p:animEffect filter="box(out)" transition="in">
                                      <p:cBhvr additive="repl">
                                        <p:cTn id="333" dur="800"/>
                                        <p:tgtEl>
                                          <p:spTgt spid="397"/>
                                        </p:tgtEl>
                                      </p:cBhvr>
                                    </p:animEffect>
                                  </p:childTnLst>
                                </p:cTn>
                              </p:par>
                              <p:par>
                                <p:cTn id="334" nodeType="withEffect" fill="hold" presetClass="exit" presetID="1">
                                  <p:stCondLst>
                                    <p:cond delay="0"/>
                                  </p:stCondLst>
                                  <p:childTnLst>
                                    <p:set>
                                      <p:cBhvr>
                                        <p:cTn id="335" dur="1" fill="hold">
                                          <p:stCondLst>
                                            <p:cond delay="0"/>
                                          </p:stCondLst>
                                        </p:cTn>
                                        <p:tgtEl>
                                          <p:spTgt spid="404"/>
                                        </p:tgtEl>
                                        <p:attrNameLst>
                                          <p:attrName>style.visibility</p:attrName>
                                        </p:attrNameLst>
                                      </p:cBhvr>
                                      <p:to>
                                        <p:strVal val="hidden"/>
                                      </p:to>
                                    </p:set>
                                  </p:childTnLst>
                                </p:cTn>
                              </p:par>
                              <p:par>
                                <p:cTn id="336" nodeType="withEffect" fill="hold" presetClass="entr" presetID="4" presetSubtype="32">
                                  <p:stCondLst>
                                    <p:cond delay="0"/>
                                  </p:stCondLst>
                                  <p:iterate type="el">
                                    <p:tmAbs val="0"/>
                                  </p:iterate>
                                  <p:childTnLst>
                                    <p:set>
                                      <p:cBhvr>
                                        <p:cTn id="337" fill="hold"/>
                                        <p:tgtEl>
                                          <p:spTgt spid="393"/>
                                        </p:tgtEl>
                                        <p:attrNameLst>
                                          <p:attrName>style.visibility</p:attrName>
                                        </p:attrNameLst>
                                      </p:cBhvr>
                                      <p:to>
                                        <p:strVal val="visible"/>
                                      </p:to>
                                    </p:set>
                                    <p:animEffect filter="box(out)" transition="in">
                                      <p:cBhvr additive="repl">
                                        <p:cTn id="338" dur="800"/>
                                        <p:tgtEl>
                                          <p:spTgt spid="393"/>
                                        </p:tgtEl>
                                      </p:cBhvr>
                                    </p:animEffect>
                                  </p:childTnLst>
                                </p:cTn>
                              </p:par>
                            </p:childTnLst>
                          </p:cTn>
                        </p:par>
                      </p:childTnLst>
                    </p:cTn>
                  </p:par>
                  <p:par>
                    <p:cTn id="339" fill="hold">
                      <p:stCondLst>
                        <p:cond delay="indefinite"/>
                      </p:stCondLst>
                      <p:childTnLst>
                        <p:par>
                          <p:cTn id="340" fill="hold">
                            <p:stCondLst>
                              <p:cond delay="0"/>
                            </p:stCondLst>
                            <p:childTnLst>
                              <p:par>
                                <p:cTn id="341" nodeType="clickEffect" fill="hold" presetClass="entr" presetID="4" presetSubtype="32">
                                  <p:stCondLst>
                                    <p:cond delay="0"/>
                                  </p:stCondLst>
                                  <p:iterate type="el">
                                    <p:tmAbs val="0"/>
                                  </p:iterate>
                                  <p:childTnLst>
                                    <p:set>
                                      <p:cBhvr>
                                        <p:cTn id="342" fill="hold"/>
                                        <p:tgtEl>
                                          <p:spTgt spid="380"/>
                                        </p:tgtEl>
                                        <p:attrNameLst>
                                          <p:attrName>style.visibility</p:attrName>
                                        </p:attrNameLst>
                                      </p:cBhvr>
                                      <p:to>
                                        <p:strVal val="visible"/>
                                      </p:to>
                                    </p:set>
                                    <p:animEffect filter="box(out)" transition="in">
                                      <p:cBhvr additive="repl">
                                        <p:cTn id="343" dur="800"/>
                                        <p:tgtEl>
                                          <p:spTgt spid="380"/>
                                        </p:tgtEl>
                                      </p:cBhvr>
                                    </p:animEffect>
                                  </p:childTnLst>
                                </p:cTn>
                              </p:par>
                              <p:par>
                                <p:cTn id="344" nodeType="withEffect" fill="hold" presetClass="entr" presetID="4" presetSubtype="32">
                                  <p:stCondLst>
                                    <p:cond delay="0"/>
                                  </p:stCondLst>
                                  <p:iterate type="el">
                                    <p:tmAbs val="0"/>
                                  </p:iterate>
                                  <p:childTnLst>
                                    <p:set>
                                      <p:cBhvr>
                                        <p:cTn id="345" fill="hold"/>
                                        <p:tgtEl>
                                          <p:spTgt spid="395"/>
                                        </p:tgtEl>
                                        <p:attrNameLst>
                                          <p:attrName>style.visibility</p:attrName>
                                        </p:attrNameLst>
                                      </p:cBhvr>
                                      <p:to>
                                        <p:strVal val="visible"/>
                                      </p:to>
                                    </p:set>
                                    <p:animEffect filter="box(out)" transition="in">
                                      <p:cBhvr additive="repl">
                                        <p:cTn id="346" dur="800"/>
                                        <p:tgtEl>
                                          <p:spTgt spid="395"/>
                                        </p:tgtEl>
                                      </p:cBhvr>
                                    </p:animEffect>
                                  </p:childTnLst>
                                </p:cTn>
                              </p:par>
                            </p:childTnLst>
                          </p:cTn>
                        </p:par>
                        <p:par>
                          <p:cTn id="347" fill="hold">
                            <p:stCondLst>
                              <p:cond delay="800"/>
                            </p:stCondLst>
                            <p:childTnLst>
                              <p:par>
                                <p:cTn id="348" nodeType="afterEffect" fill="hold" presetClass="entr" presetID="23" presetSubtype="16">
                                  <p:stCondLst>
                                    <p:cond delay="0"/>
                                  </p:stCondLst>
                                  <p:iterate type="el">
                                    <p:tmAbs val="0"/>
                                  </p:iterate>
                                  <p:childTnLst>
                                    <p:set>
                                      <p:cBhvr>
                                        <p:cTn id="349" fill="hold"/>
                                        <p:tgtEl>
                                          <p:spTgt spid="403"/>
                                        </p:tgtEl>
                                        <p:attrNameLst>
                                          <p:attrName>style.visibility</p:attrName>
                                        </p:attrNameLst>
                                      </p:cBhvr>
                                      <p:to>
                                        <p:strVal val="visible"/>
                                      </p:to>
                                    </p:set>
                                    <p:anim calcmode="lin" valueType="num">
                                      <p:cBhvr additive="repl">
                                        <p:cTn id="350" dur="750" fill="hold"/>
                                        <p:tgtEl>
                                          <p:spTgt spid="403"/>
                                        </p:tgtEl>
                                        <p:attrNameLst>
                                          <p:attrName>ppt_w</p:attrName>
                                        </p:attrNameLst>
                                      </p:cBhvr>
                                      <p:tavLst>
                                        <p:tav tm="0">
                                          <p:val>
                                            <p:fltVal val="0"/>
                                          </p:val>
                                        </p:tav>
                                        <p:tav tm="100000">
                                          <p:val>
                                            <p:strVal val="#ppt_w"/>
                                          </p:val>
                                        </p:tav>
                                      </p:tavLst>
                                    </p:anim>
                                    <p:anim calcmode="lin" valueType="num">
                                      <p:cBhvr additive="repl">
                                        <p:cTn id="351" dur="750" fill="hold"/>
                                        <p:tgtEl>
                                          <p:spTgt spid="403"/>
                                        </p:tgtEl>
                                        <p:attrNameLst>
                                          <p:attrName>ppt_h</p:attrName>
                                        </p:attrNameLst>
                                      </p:cBhvr>
                                      <p:tavLst>
                                        <p:tav tm="0">
                                          <p:val>
                                            <p:fltVal val="0"/>
                                          </p:val>
                                        </p:tav>
                                        <p:tav tm="100000">
                                          <p:val>
                                            <p:strVal val="#ppt_h"/>
                                          </p:val>
                                        </p:tav>
                                      </p:tavLst>
                                    </p:anim>
                                  </p:childTnLst>
                                </p:cTn>
                              </p:par>
                            </p:childTnLst>
                          </p:cTn>
                        </p:par>
                        <p:par>
                          <p:cTn id="352" fill="hold">
                            <p:stCondLst>
                              <p:cond delay="1550"/>
                            </p:stCondLst>
                            <p:childTnLst>
                              <p:par>
                                <p:cTn id="353" nodeType="afterEffect" fill="hold" presetClass="entr" presetID="4" presetSubtype="32">
                                  <p:stCondLst>
                                    <p:cond delay="0"/>
                                  </p:stCondLst>
                                  <p:iterate type="el">
                                    <p:tmAbs val="0"/>
                                  </p:iterate>
                                  <p:childTnLst>
                                    <p:set>
                                      <p:cBhvr>
                                        <p:cTn id="354" fill="hold"/>
                                        <p:tgtEl>
                                          <p:spTgt spid="407"/>
                                        </p:tgtEl>
                                        <p:attrNameLst>
                                          <p:attrName>style.visibility</p:attrName>
                                        </p:attrNameLst>
                                      </p:cBhvr>
                                      <p:to>
                                        <p:strVal val="visible"/>
                                      </p:to>
                                    </p:set>
                                    <p:animEffect filter="box(out)" transition="in">
                                      <p:cBhvr additive="repl">
                                        <p:cTn id="355" dur="800"/>
                                        <p:tgtEl>
                                          <p:spTgt spid="407"/>
                                        </p:tgtEl>
                                      </p:cBhvr>
                                    </p:animEffect>
                                  </p:childTnLst>
                                </p:cTn>
                              </p:par>
                              <p:par>
                                <p:cTn id="356" nodeType="withEffect" fill="hold" presetClass="exit" presetID="1">
                                  <p:stCondLst>
                                    <p:cond delay="0"/>
                                  </p:stCondLst>
                                  <p:childTnLst>
                                    <p:set>
                                      <p:cBhvr>
                                        <p:cTn id="357" dur="1" fill="hold">
                                          <p:stCondLst>
                                            <p:cond delay="0"/>
                                          </p:stCondLst>
                                        </p:cTn>
                                        <p:tgtEl>
                                          <p:spTgt spid="397"/>
                                        </p:tgtEl>
                                        <p:attrNameLst>
                                          <p:attrName>style.visibility</p:attrName>
                                        </p:attrNameLst>
                                      </p:cBhvr>
                                      <p:to>
                                        <p:strVal val="hidden"/>
                                      </p:to>
                                    </p:set>
                                  </p:childTnLst>
                                </p:cTn>
                              </p:par>
                            </p:childTnLst>
                          </p:cTn>
                        </p:par>
                      </p:childTnLst>
                    </p:cTn>
                  </p:par>
                  <p:par>
                    <p:cTn id="358" fill="hold">
                      <p:stCondLst>
                        <p:cond delay="indefinite"/>
                      </p:stCondLst>
                      <p:childTnLst>
                        <p:par>
                          <p:cTn id="359" fill="hold">
                            <p:stCondLst>
                              <p:cond delay="0"/>
                            </p:stCondLst>
                            <p:childTnLst>
                              <p:par>
                                <p:cTn id="360" nodeType="clickEffect" fill="hold" presetClass="entr" presetID="4" presetSubtype="32">
                                  <p:stCondLst>
                                    <p:cond delay="0"/>
                                  </p:stCondLst>
                                  <p:iterate type="el">
                                    <p:tmAbs val="0"/>
                                  </p:iterate>
                                  <p:childTnLst>
                                    <p:set>
                                      <p:cBhvr>
                                        <p:cTn id="361" fill="hold"/>
                                        <p:tgtEl>
                                          <p:spTgt spid="376"/>
                                        </p:tgtEl>
                                        <p:attrNameLst>
                                          <p:attrName>style.visibility</p:attrName>
                                        </p:attrNameLst>
                                      </p:cBhvr>
                                      <p:to>
                                        <p:strVal val="visible"/>
                                      </p:to>
                                    </p:set>
                                    <p:animEffect filter="box(out)" transition="in">
                                      <p:cBhvr additive="repl">
                                        <p:cTn id="362" dur="800"/>
                                        <p:tgtEl>
                                          <p:spTgt spid="376"/>
                                        </p:tgtEl>
                                      </p:cBhvr>
                                    </p:animEffect>
                                  </p:childTnLst>
                                </p:cTn>
                              </p:par>
                              <p:par>
                                <p:cTn id="363" nodeType="withEffect" fill="hold" presetClass="entr" presetID="4" presetSubtype="32">
                                  <p:stCondLst>
                                    <p:cond delay="0"/>
                                  </p:stCondLst>
                                  <p:iterate type="el">
                                    <p:tmAbs val="0"/>
                                  </p:iterate>
                                  <p:childTnLst>
                                    <p:set>
                                      <p:cBhvr>
                                        <p:cTn id="364" fill="hold"/>
                                        <p:tgtEl>
                                          <p:spTgt spid="396"/>
                                        </p:tgtEl>
                                        <p:attrNameLst>
                                          <p:attrName>style.visibility</p:attrName>
                                        </p:attrNameLst>
                                      </p:cBhvr>
                                      <p:to>
                                        <p:strVal val="visible"/>
                                      </p:to>
                                    </p:set>
                                    <p:animEffect filter="box(out)" transition="in">
                                      <p:cBhvr additive="repl">
                                        <p:cTn id="365" dur="800"/>
                                        <p:tgtEl>
                                          <p:spTgt spid="396"/>
                                        </p:tgtEl>
                                      </p:cBhvr>
                                    </p:animEffect>
                                  </p:childTnLst>
                                </p:cTn>
                              </p:par>
                            </p:childTnLst>
                          </p:cTn>
                        </p:par>
                        <p:par>
                          <p:cTn id="366" fill="hold">
                            <p:stCondLst>
                              <p:cond delay="800"/>
                            </p:stCondLst>
                            <p:childTnLst>
                              <p:par>
                                <p:cTn id="367" nodeType="afterEffect" fill="hold" presetClass="entr" presetID="4" presetSubtype="32">
                                  <p:stCondLst>
                                    <p:cond delay="0"/>
                                  </p:stCondLst>
                                  <p:iterate type="el">
                                    <p:tmAbs val="0"/>
                                  </p:iterate>
                                  <p:childTnLst>
                                    <p:set>
                                      <p:cBhvr>
                                        <p:cTn id="368" fill="hold"/>
                                        <p:tgtEl>
                                          <p:spTgt spid="413"/>
                                        </p:tgtEl>
                                        <p:attrNameLst>
                                          <p:attrName>style.visibility</p:attrName>
                                        </p:attrNameLst>
                                      </p:cBhvr>
                                      <p:to>
                                        <p:strVal val="visible"/>
                                      </p:to>
                                    </p:set>
                                    <p:animEffect filter="box(out)" transition="in">
                                      <p:cBhvr additive="repl">
                                        <p:cTn id="369" dur="1000"/>
                                        <p:tgtEl>
                                          <p:spTgt spid="413"/>
                                        </p:tgtEl>
                                      </p:cBhvr>
                                    </p:animEffect>
                                  </p:childTnLst>
                                </p:cTn>
                              </p:par>
                            </p:childTnLst>
                          </p:cTn>
                        </p:par>
                        <p:par>
                          <p:cTn id="370" fill="hold">
                            <p:stCondLst>
                              <p:cond delay="1800"/>
                            </p:stCondLst>
                            <p:childTnLst>
                              <p:par>
                                <p:cTn id="371" nodeType="afterEffect" fill="hold" presetClass="entr" presetID="4" presetSubtype="32">
                                  <p:stCondLst>
                                    <p:cond delay="0"/>
                                  </p:stCondLst>
                                  <p:iterate type="el">
                                    <p:tmAbs val="0"/>
                                  </p:iterate>
                                  <p:childTnLst>
                                    <p:set>
                                      <p:cBhvr>
                                        <p:cTn id="372" fill="hold"/>
                                        <p:tgtEl>
                                          <p:spTgt spid="410"/>
                                        </p:tgtEl>
                                        <p:attrNameLst>
                                          <p:attrName>style.visibility</p:attrName>
                                        </p:attrNameLst>
                                      </p:cBhvr>
                                      <p:to>
                                        <p:strVal val="visible"/>
                                      </p:to>
                                    </p:set>
                                    <p:animEffect filter="box(out)" transition="in">
                                      <p:cBhvr additive="repl">
                                        <p:cTn id="373" dur="800"/>
                                        <p:tgtEl>
                                          <p:spTgt spid="410"/>
                                        </p:tgtEl>
                                      </p:cBhvr>
                                    </p:animEffect>
                                  </p:childTnLst>
                                </p:cTn>
                              </p:par>
                              <p:par>
                                <p:cTn id="374" nodeType="withEffect" fill="hold" presetClass="exit" presetID="1">
                                  <p:stCondLst>
                                    <p:cond delay="0"/>
                                  </p:stCondLst>
                                  <p:childTnLst>
                                    <p:set>
                                      <p:cBhvr>
                                        <p:cTn id="375" dur="1" fill="hold">
                                          <p:stCondLst>
                                            <p:cond delay="0"/>
                                          </p:stCondLst>
                                        </p:cTn>
                                        <p:tgtEl>
                                          <p:spTgt spid="4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Tijdelijke aanduiding voor inhoud 2"/>
          <p:cNvSpPr/>
          <p:nvPr/>
        </p:nvSpPr>
        <p:spPr>
          <a:xfrm>
            <a:off x="685800" y="2286000"/>
            <a:ext cx="7771680" cy="3733200"/>
          </a:xfrm>
          <a:prstGeom prst="rect">
            <a:avLst/>
          </a:prstGeom>
          <a:solidFill>
            <a:srgbClr val="ffffff"/>
          </a:solidFill>
          <a:ln w="0">
            <a:noFill/>
          </a:ln>
        </p:spPr>
        <p:style>
          <a:lnRef idx="0"/>
          <a:fillRef idx="0"/>
          <a:effectRef idx="0"/>
          <a:fontRef idx="minor"/>
        </p:style>
        <p:txBody>
          <a:bodyPr lIns="90000" rIns="90000" tIns="45000" bIns="45000">
            <a:noAutofit/>
          </a:bodyPr>
          <a:p>
            <a:pPr>
              <a:lnSpc>
                <a:spcPct val="100000"/>
              </a:lnSpc>
              <a:spcBef>
                <a:spcPts val="479"/>
              </a:spcBef>
            </a:pPr>
            <a:endParaRPr b="0" lang="fr-FR" sz="1800" spc="-1" strike="noStrike">
              <a:latin typeface="Arial"/>
            </a:endParaRPr>
          </a:p>
          <a:p>
            <a:pPr>
              <a:lnSpc>
                <a:spcPct val="100000"/>
              </a:lnSpc>
              <a:spcBef>
                <a:spcPts val="479"/>
              </a:spcBef>
            </a:pPr>
            <a:endParaRPr b="0" lang="fr-FR" sz="1800" spc="-1" strike="noStrike">
              <a:latin typeface="Arial"/>
            </a:endParaRPr>
          </a:p>
          <a:p>
            <a:pPr>
              <a:lnSpc>
                <a:spcPct val="100000"/>
              </a:lnSpc>
              <a:spcBef>
                <a:spcPts val="479"/>
              </a:spcBef>
            </a:pPr>
            <a:endParaRPr b="0" lang="fr-FR" sz="1800" spc="-1" strike="noStrike">
              <a:latin typeface="Arial"/>
            </a:endParaRPr>
          </a:p>
        </p:txBody>
      </p:sp>
      <p:sp>
        <p:nvSpPr>
          <p:cNvPr id="417"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2296FE20-C16D-4D80-B7B1-2BFEA41B0D32}" type="slidenum">
              <a:rPr b="0" lang="en-US" sz="1200" spc="-1" strike="noStrike">
                <a:solidFill>
                  <a:srgbClr val="0770b1"/>
                </a:solidFill>
                <a:latin typeface="Calibri"/>
              </a:rPr>
              <a:t>14</a:t>
            </a:fld>
            <a:endParaRPr b="0" lang="fr-FR" sz="1200" spc="-1" strike="noStrike">
              <a:latin typeface="Arial"/>
            </a:endParaRPr>
          </a:p>
        </p:txBody>
      </p:sp>
      <p:graphicFrame>
        <p:nvGraphicFramePr>
          <p:cNvPr id="10" name="Diagram10"/>
          <p:cNvGraphicFramePr/>
          <p:nvPr>
            <p:extLst>
              <p:ext uri="{D42A27DB-BD31-4B8C-83A1-F6EECF244321}">
                <p14:modId xmlns:p14="http://schemas.microsoft.com/office/powerpoint/2010/main" val="1014674825"/>
              </p:ext>
            </p:extLst>
          </p:nvPr>
        </p:nvGraphicFramePr>
        <p:xfrm>
          <a:off x="762120" y="2608200"/>
          <a:ext cx="7466760" cy="3396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8" name="Заглавие 7"/>
          <p:cNvSpPr/>
          <p:nvPr/>
        </p:nvSpPr>
        <p:spPr>
          <a:xfrm>
            <a:off x="685800" y="1447920"/>
            <a:ext cx="7771680" cy="685080"/>
          </a:xfrm>
          <a:prstGeom prst="rect">
            <a:avLst/>
          </a:prstGeom>
          <a:noFill/>
          <a:ln w="0">
            <a:noFill/>
          </a:ln>
          <a:effectLst>
            <a:outerShdw blurRad="39960" dir="5400000" dist="20160" rotWithShape="0">
              <a:srgbClr val="000000">
                <a:alpha val="38000"/>
              </a:srgbClr>
            </a:outerShdw>
          </a:effectLst>
        </p:spPr>
        <p:style>
          <a:lnRef idx="3"/>
          <a:fillRef idx="0"/>
          <a:effectRef idx="1"/>
          <a:fontRef idx="minor"/>
        </p:style>
        <p:txBody>
          <a:bodyPr lIns="90000" rIns="90000" tIns="45000" bIns="45000" anchor="ctr">
            <a:noAutofit/>
          </a:bodyPr>
          <a:p>
            <a:pPr>
              <a:lnSpc>
                <a:spcPct val="100000"/>
              </a:lnSpc>
            </a:pPr>
            <a:r>
              <a:rPr b="0" lang="en-US" sz="3200" spc="-1" strike="noStrike">
                <a:solidFill>
                  <a:srgbClr val="0770b1"/>
                </a:solidFill>
                <a:latin typeface="Calibri"/>
              </a:rPr>
              <a:t>Coaching et parentalité</a:t>
            </a:r>
            <a:endParaRPr b="0" lang="fr-FR" sz="3200" spc="-1" strike="noStrike">
              <a:latin typeface="Arial"/>
            </a:endParaRPr>
          </a:p>
        </p:txBody>
      </p:sp>
      <p:sp>
        <p:nvSpPr>
          <p:cNvPr id="419" name="Текстово поле 6"/>
          <p:cNvSpPr/>
          <p:nvPr/>
        </p:nvSpPr>
        <p:spPr>
          <a:xfrm>
            <a:off x="8612640" y="380880"/>
            <a:ext cx="296640" cy="364320"/>
          </a:xfrm>
          <a:prstGeom prst="rect">
            <a:avLst/>
          </a:prstGeom>
          <a:noFill/>
          <a:ln w="0">
            <a:noFill/>
          </a:ln>
          <a:effectLst>
            <a:outerShdw blurRad="39960" dir="5400000" dist="20160" rotWithShape="0">
              <a:srgbClr val="000000">
                <a:alpha val="38000"/>
              </a:srgbClr>
            </a:outerShdw>
          </a:effectLst>
        </p:spPr>
        <p:style>
          <a:lnRef idx="3"/>
          <a:fillRef idx="0"/>
          <a:effectRef idx="1"/>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3</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Titel 1"/>
          <p:cNvSpPr/>
          <p:nvPr/>
        </p:nvSpPr>
        <p:spPr>
          <a:xfrm>
            <a:off x="685800" y="1447920"/>
            <a:ext cx="2778840" cy="10659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2800" spc="-1" strike="noStrike">
                <a:solidFill>
                  <a:srgbClr val="0770b1"/>
                </a:solidFill>
                <a:latin typeface="Calibri"/>
              </a:rPr>
              <a:t>Coaching et parentalité</a:t>
            </a:r>
            <a:endParaRPr b="0" lang="fr-FR" sz="2800" spc="-1" strike="noStrike">
              <a:latin typeface="Arial"/>
            </a:endParaRPr>
          </a:p>
        </p:txBody>
      </p:sp>
      <p:sp>
        <p:nvSpPr>
          <p:cNvPr id="421" name="Текстов контейнер 5"/>
          <p:cNvSpPr/>
          <p:nvPr/>
        </p:nvSpPr>
        <p:spPr>
          <a:xfrm>
            <a:off x="685800" y="2666880"/>
            <a:ext cx="2778840" cy="3753360"/>
          </a:xfrm>
          <a:prstGeom prst="rect">
            <a:avLst/>
          </a:prstGeom>
          <a:solidFill>
            <a:srgbClr val="ffffff">
              <a:alpha val="90000"/>
            </a:srgbClr>
          </a:solidFill>
          <a:ln w="0">
            <a:noFill/>
          </a:ln>
        </p:spPr>
        <p:style>
          <a:lnRef idx="0"/>
          <a:fillRef idx="0"/>
          <a:effectRef idx="0"/>
          <a:fontRef idx="minor"/>
        </p:style>
        <p:txBody>
          <a:bodyPr lIns="90000" rIns="90000" tIns="45000" bIns="45000">
            <a:normAutofit fontScale="85000"/>
          </a:bodyPr>
          <a:p>
            <a:pPr algn="ctr">
              <a:lnSpc>
                <a:spcPct val="100000"/>
              </a:lnSpc>
              <a:spcBef>
                <a:spcPts val="320"/>
              </a:spcBef>
              <a:tabLst>
                <a:tab algn="l" pos="0"/>
              </a:tabLst>
            </a:pPr>
            <a:endParaRPr b="0" lang="fr-FR" sz="1800" spc="-1" strike="noStrike">
              <a:latin typeface="Arial"/>
            </a:endParaRPr>
          </a:p>
          <a:p>
            <a:pPr algn="ctr">
              <a:lnSpc>
                <a:spcPct val="100000"/>
              </a:lnSpc>
              <a:spcBef>
                <a:spcPts val="400"/>
              </a:spcBef>
              <a:tabLst>
                <a:tab algn="l" pos="0"/>
              </a:tabLst>
            </a:pPr>
            <a:r>
              <a:rPr b="1" lang="en-GB" sz="2000" spc="-1" strike="noStrike">
                <a:solidFill>
                  <a:srgbClr val="404040"/>
                </a:solidFill>
                <a:latin typeface="Calibri"/>
              </a:rPr>
              <a:t>Objectifs des parents/entraîneurs</a:t>
            </a:r>
            <a:endParaRPr b="0" lang="fr-FR" sz="2000" spc="-1" strike="noStrike">
              <a:latin typeface="Arial"/>
            </a:endParaRPr>
          </a:p>
          <a:p>
            <a:pPr algn="ctr">
              <a:lnSpc>
                <a:spcPct val="100000"/>
              </a:lnSpc>
              <a:spcBef>
                <a:spcPts val="320"/>
              </a:spcBef>
              <a:tabLst>
                <a:tab algn="l" pos="0"/>
              </a:tabLst>
            </a:pPr>
            <a:endParaRPr b="0" lang="fr-FR" sz="2000" spc="-1" strike="noStrike">
              <a:latin typeface="Arial"/>
            </a:endParaRPr>
          </a:p>
          <a:p>
            <a:pPr algn="ctr">
              <a:lnSpc>
                <a:spcPct val="120000"/>
              </a:lnSpc>
              <a:spcBef>
                <a:spcPts val="320"/>
              </a:spcBef>
              <a:spcAft>
                <a:spcPts val="601"/>
              </a:spcAft>
              <a:tabLst>
                <a:tab algn="l" pos="0"/>
              </a:tabLst>
            </a:pPr>
            <a:r>
              <a:rPr b="0" lang="en-GB" sz="1600" spc="-1" strike="noStrike">
                <a:solidFill>
                  <a:srgbClr val="404040"/>
                </a:solidFill>
                <a:latin typeface="Calibri"/>
              </a:rPr>
              <a:t>Faciliter la formation d'une identité positive</a:t>
            </a:r>
            <a:endParaRPr b="0" lang="fr-FR" sz="1600" spc="-1" strike="noStrike">
              <a:latin typeface="Arial"/>
            </a:endParaRPr>
          </a:p>
          <a:p>
            <a:pPr algn="ctr">
              <a:lnSpc>
                <a:spcPct val="120000"/>
              </a:lnSpc>
              <a:spcBef>
                <a:spcPts val="320"/>
              </a:spcBef>
              <a:spcAft>
                <a:spcPts val="601"/>
              </a:spcAft>
              <a:tabLst>
                <a:tab algn="l" pos="0"/>
              </a:tabLst>
            </a:pPr>
            <a:r>
              <a:rPr b="0" lang="en-GB" sz="1600" spc="-1" strike="noStrike">
                <a:solidFill>
                  <a:srgbClr val="404040"/>
                </a:solidFill>
                <a:latin typeface="Calibri"/>
              </a:rPr>
              <a:t>Renforcement positif </a:t>
            </a:r>
            <a:endParaRPr b="0" lang="fr-FR" sz="1600" spc="-1" strike="noStrike">
              <a:latin typeface="Arial"/>
            </a:endParaRPr>
          </a:p>
          <a:p>
            <a:pPr algn="ctr">
              <a:lnSpc>
                <a:spcPct val="120000"/>
              </a:lnSpc>
              <a:spcBef>
                <a:spcPts val="320"/>
              </a:spcBef>
              <a:spcAft>
                <a:spcPts val="601"/>
              </a:spcAft>
              <a:tabLst>
                <a:tab algn="l" pos="0"/>
              </a:tabLst>
            </a:pPr>
            <a:r>
              <a:rPr b="0" lang="en-GB" sz="1600" spc="-1" strike="noStrike">
                <a:solidFill>
                  <a:srgbClr val="404040"/>
                </a:solidFill>
                <a:latin typeface="Calibri"/>
              </a:rPr>
              <a:t>Développement personnel</a:t>
            </a:r>
            <a:endParaRPr b="0" lang="fr-FR" sz="1600" spc="-1" strike="noStrike">
              <a:latin typeface="Arial"/>
            </a:endParaRPr>
          </a:p>
          <a:p>
            <a:pPr algn="ctr">
              <a:lnSpc>
                <a:spcPct val="100000"/>
              </a:lnSpc>
              <a:spcBef>
                <a:spcPts val="320"/>
              </a:spcBef>
              <a:spcAft>
                <a:spcPts val="1199"/>
              </a:spcAft>
              <a:tabLst>
                <a:tab algn="l" pos="0"/>
              </a:tabLst>
            </a:pPr>
            <a:endParaRPr b="0" lang="fr-FR" sz="1600" spc="-1" strike="noStrike">
              <a:latin typeface="Arial"/>
            </a:endParaRPr>
          </a:p>
          <a:p>
            <a:pPr algn="ctr">
              <a:lnSpc>
                <a:spcPct val="115000"/>
              </a:lnSpc>
              <a:spcBef>
                <a:spcPts val="320"/>
              </a:spcBef>
              <a:spcAft>
                <a:spcPts val="601"/>
              </a:spcAft>
              <a:tabLst>
                <a:tab algn="l" pos="0"/>
              </a:tabLst>
            </a:pPr>
            <a:r>
              <a:rPr b="0" i="1" lang="en-GB" sz="1600" spc="-1" strike="noStrike">
                <a:solidFill>
                  <a:srgbClr val="404040"/>
                </a:solidFill>
                <a:latin typeface="Calibri"/>
                <a:ea typeface="Calibri"/>
              </a:rPr>
              <a:t>'La façon dont nous traitons nos enfants a un impact direct sur ce qu'ils croient d'eux-mêmes'.</a:t>
            </a:r>
            <a:endParaRPr b="0" lang="fr-FR" sz="1600" spc="-1" strike="noStrike">
              <a:latin typeface="Arial"/>
            </a:endParaRPr>
          </a:p>
          <a:p>
            <a:pPr algn="ctr">
              <a:lnSpc>
                <a:spcPct val="115000"/>
              </a:lnSpc>
              <a:spcBef>
                <a:spcPts val="320"/>
              </a:spcBef>
              <a:spcAft>
                <a:spcPts val="601"/>
              </a:spcAft>
              <a:tabLst>
                <a:tab algn="l" pos="0"/>
              </a:tabLst>
            </a:pPr>
            <a:endParaRPr b="0" lang="fr-FR" sz="1600" spc="-1" strike="noStrike">
              <a:latin typeface="Arial"/>
            </a:endParaRPr>
          </a:p>
        </p:txBody>
      </p:sp>
      <p:grpSp>
        <p:nvGrpSpPr>
          <p:cNvPr id="422" name="Group"/>
          <p:cNvGrpSpPr/>
          <p:nvPr/>
        </p:nvGrpSpPr>
        <p:grpSpPr>
          <a:xfrm>
            <a:off x="4209480" y="5059800"/>
            <a:ext cx="3637080" cy="747000"/>
            <a:chOff x="4209480" y="5059800"/>
            <a:chExt cx="3637080" cy="747000"/>
          </a:xfrm>
        </p:grpSpPr>
        <p:sp>
          <p:nvSpPr>
            <p:cNvPr id="423" name="Freeform 2"/>
            <p:cNvSpPr/>
            <p:nvPr/>
          </p:nvSpPr>
          <p:spPr>
            <a:xfrm flipH="1">
              <a:off x="4209120" y="5062320"/>
              <a:ext cx="3637080" cy="744480"/>
            </a:xfrm>
            <a:custGeom>
              <a:avLst/>
              <a:gdLst/>
              <a:ahLst/>
              <a:rect l="l" t="t" r="r" b="b"/>
              <a:pathLst>
                <a:path w="21600" h="21600">
                  <a:moveTo>
                    <a:pt x="0" y="0"/>
                  </a:moveTo>
                  <a:lnTo>
                    <a:pt x="21600" y="0"/>
                  </a:lnTo>
                  <a:lnTo>
                    <a:pt x="17280" y="21600"/>
                  </a:lnTo>
                  <a:lnTo>
                    <a:pt x="0" y="21600"/>
                  </a:lnTo>
                  <a:close/>
                </a:path>
              </a:pathLst>
            </a:custGeom>
            <a:solidFill>
              <a:srgbClr val="92d050"/>
            </a:solidFill>
            <a:ln w="12700">
              <a:noFill/>
            </a:ln>
          </p:spPr>
          <p:style>
            <a:lnRef idx="0"/>
            <a:fillRef idx="0"/>
            <a:effectRef idx="0"/>
            <a:fontRef idx="minor"/>
          </p:style>
        </p:sp>
        <p:sp>
          <p:nvSpPr>
            <p:cNvPr id="424" name="Freeform 3"/>
            <p:cNvSpPr/>
            <p:nvPr/>
          </p:nvSpPr>
          <p:spPr>
            <a:xfrm flipH="1">
              <a:off x="4209120" y="5059800"/>
              <a:ext cx="363708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92d050"/>
            </a:solidFill>
            <a:ln w="12700">
              <a:noFill/>
            </a:ln>
            <a:effectLst>
              <a:outerShdw blurRad="50760" dir="2700000" dist="37674" rotWithShape="0">
                <a:srgbClr val="000000">
                  <a:alpha val="40000"/>
                </a:srgbClr>
              </a:outerShdw>
            </a:effectLst>
          </p:spPr>
          <p:style>
            <a:lnRef idx="0"/>
            <a:fillRef idx="0"/>
            <a:effectRef idx="0"/>
            <a:fontRef idx="minor"/>
          </p:style>
        </p:sp>
      </p:grpSp>
      <p:sp>
        <p:nvSpPr>
          <p:cNvPr id="425" name="Oval 4"/>
          <p:cNvSpPr/>
          <p:nvPr/>
        </p:nvSpPr>
        <p:spPr>
          <a:xfrm flipH="1">
            <a:off x="7293240" y="4954680"/>
            <a:ext cx="957600" cy="957600"/>
          </a:xfrm>
          <a:prstGeom prst="ellipse">
            <a:avLst/>
          </a:prstGeom>
          <a:solidFill>
            <a:srgbClr val="92d050"/>
          </a:solidFill>
          <a:ln w="38100">
            <a:solidFill>
              <a:srgbClr val="ffffff"/>
            </a:solidFill>
            <a:miter/>
          </a:ln>
          <a:effectLst>
            <a:outerShdw blurRad="165240" dir="8600633" dist="96480" rotWithShape="0">
              <a:srgbClr val="000000">
                <a:alpha val="40000"/>
              </a:srgbClr>
            </a:outerShdw>
          </a:effectLst>
        </p:spPr>
        <p:style>
          <a:lnRef idx="0"/>
          <a:fillRef idx="0"/>
          <a:effectRef idx="0"/>
          <a:fontRef idx="minor"/>
        </p:style>
      </p:sp>
      <p:sp>
        <p:nvSpPr>
          <p:cNvPr id="426" name="TextBox 52"/>
          <p:cNvSpPr/>
          <p:nvPr/>
        </p:nvSpPr>
        <p:spPr>
          <a:xfrm>
            <a:off x="4826160" y="5089320"/>
            <a:ext cx="2148480" cy="677880"/>
          </a:xfrm>
          <a:prstGeom prst="rect">
            <a:avLst/>
          </a:prstGeom>
          <a:noFill/>
          <a:ln w="12700">
            <a:noFill/>
          </a:ln>
        </p:spPr>
        <p:style>
          <a:lnRef idx="0"/>
          <a:fillRef idx="0"/>
          <a:effectRef idx="0"/>
          <a:fontRef idx="minor"/>
        </p:style>
        <p:txBody>
          <a:bodyPr lIns="34200" rIns="34200" tIns="34200" bIns="34200">
            <a:spAutoFit/>
          </a:bodyPr>
          <a:p>
            <a:pPr algn="r">
              <a:lnSpc>
                <a:spcPct val="100000"/>
              </a:lnSpc>
            </a:pPr>
            <a:r>
              <a:rPr b="1" lang="en-US" sz="2000" spc="-1" strike="noStrike">
                <a:solidFill>
                  <a:srgbClr val="ffffff"/>
                </a:solidFill>
                <a:latin typeface="Calibri"/>
                <a:ea typeface="DejaVu Sans"/>
              </a:rPr>
              <a:t>Arrêter les stéréotypes </a:t>
            </a:r>
            <a:endParaRPr b="0" lang="fr-FR" sz="2000" spc="-1" strike="noStrike">
              <a:latin typeface="Arial"/>
            </a:endParaRPr>
          </a:p>
        </p:txBody>
      </p:sp>
      <p:grpSp>
        <p:nvGrpSpPr>
          <p:cNvPr id="427" name="Group"/>
          <p:cNvGrpSpPr/>
          <p:nvPr/>
        </p:nvGrpSpPr>
        <p:grpSpPr>
          <a:xfrm>
            <a:off x="4952880" y="4086720"/>
            <a:ext cx="3783960" cy="747000"/>
            <a:chOff x="4952880" y="4086720"/>
            <a:chExt cx="3783960" cy="747000"/>
          </a:xfrm>
        </p:grpSpPr>
        <p:sp>
          <p:nvSpPr>
            <p:cNvPr id="428" name="Freeform 2"/>
            <p:cNvSpPr/>
            <p:nvPr/>
          </p:nvSpPr>
          <p:spPr>
            <a:xfrm>
              <a:off x="4952880" y="4089240"/>
              <a:ext cx="3783960" cy="744480"/>
            </a:xfrm>
            <a:custGeom>
              <a:avLst/>
              <a:gdLst/>
              <a:ahLst/>
              <a:rect l="l" t="t" r="r" b="b"/>
              <a:pathLst>
                <a:path w="21600" h="21600">
                  <a:moveTo>
                    <a:pt x="0" y="0"/>
                  </a:moveTo>
                  <a:lnTo>
                    <a:pt x="21600" y="0"/>
                  </a:lnTo>
                  <a:lnTo>
                    <a:pt x="17280" y="21600"/>
                  </a:lnTo>
                  <a:lnTo>
                    <a:pt x="0" y="21600"/>
                  </a:lnTo>
                  <a:close/>
                </a:path>
              </a:pathLst>
            </a:custGeom>
            <a:solidFill>
              <a:schemeClr val="accent6">
                <a:lumMod val="75000"/>
              </a:schemeClr>
            </a:solidFill>
            <a:ln w="12700">
              <a:noFill/>
            </a:ln>
          </p:spPr>
          <p:style>
            <a:lnRef idx="0"/>
            <a:fillRef idx="0"/>
            <a:effectRef idx="0"/>
            <a:fontRef idx="minor"/>
          </p:style>
        </p:sp>
        <p:sp>
          <p:nvSpPr>
            <p:cNvPr id="429" name="Freeform 3"/>
            <p:cNvSpPr/>
            <p:nvPr/>
          </p:nvSpPr>
          <p:spPr>
            <a:xfrm>
              <a:off x="4952880" y="4086720"/>
              <a:ext cx="3783960" cy="248400"/>
            </a:xfrm>
            <a:custGeom>
              <a:avLst/>
              <a:gdLst/>
              <a:ahLst/>
              <a:rect l="l" t="t" r="r" b="b"/>
              <a:pathLst>
                <a:path w="21600" h="21600">
                  <a:moveTo>
                    <a:pt x="0" y="0"/>
                  </a:moveTo>
                  <a:lnTo>
                    <a:pt x="21600" y="0"/>
                  </a:lnTo>
                  <a:lnTo>
                    <a:pt x="20155" y="21600"/>
                  </a:lnTo>
                  <a:lnTo>
                    <a:pt x="0" y="21600"/>
                  </a:lnTo>
                  <a:lnTo>
                    <a:pt x="0" y="0"/>
                  </a:lnTo>
                  <a:close/>
                </a:path>
              </a:pathLst>
            </a:custGeom>
            <a:solidFill>
              <a:schemeClr val="accent6">
                <a:lumMod val="75000"/>
              </a:schemeClr>
            </a:solidFill>
            <a:ln w="12700">
              <a:noFill/>
            </a:ln>
            <a:effectLst>
              <a:outerShdw blurRad="50760" dir="7724758" dist="37388" rotWithShape="0">
                <a:srgbClr val="000000">
                  <a:alpha val="40000"/>
                </a:srgbClr>
              </a:outerShdw>
            </a:effectLst>
          </p:spPr>
          <p:style>
            <a:lnRef idx="0"/>
            <a:fillRef idx="0"/>
            <a:effectRef idx="0"/>
            <a:fontRef idx="minor"/>
          </p:style>
        </p:sp>
      </p:grpSp>
      <p:sp>
        <p:nvSpPr>
          <p:cNvPr id="430" name="Oval 4"/>
          <p:cNvSpPr/>
          <p:nvPr/>
        </p:nvSpPr>
        <p:spPr>
          <a:xfrm>
            <a:off x="4547880" y="3981600"/>
            <a:ext cx="957600" cy="957600"/>
          </a:xfrm>
          <a:prstGeom prst="ellipse">
            <a:avLst/>
          </a:prstGeom>
          <a:solidFill>
            <a:schemeClr val="accent6">
              <a:lumMod val="75000"/>
            </a:schemeClr>
          </a:solidFill>
          <a:ln w="38100">
            <a:solidFill>
              <a:srgbClr val="ffffff"/>
            </a:solidFill>
            <a:miter/>
          </a:ln>
          <a:effectLst>
            <a:outerShdw algn="t" blurRad="50760" dir="5400000" dist="38160" rotWithShape="0">
              <a:srgbClr val="000000">
                <a:alpha val="40000"/>
              </a:srgbClr>
            </a:outerShdw>
          </a:effectLst>
        </p:spPr>
        <p:style>
          <a:lnRef idx="0"/>
          <a:fillRef idx="0"/>
          <a:effectRef idx="0"/>
          <a:fontRef idx="minor"/>
        </p:style>
      </p:sp>
      <p:sp>
        <p:nvSpPr>
          <p:cNvPr id="431" name="TextBox 52"/>
          <p:cNvSpPr/>
          <p:nvPr/>
        </p:nvSpPr>
        <p:spPr>
          <a:xfrm>
            <a:off x="5563440" y="4028760"/>
            <a:ext cx="2894040" cy="67824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1" lang="en-US" sz="2000" spc="-1" strike="noStrike">
                <a:solidFill>
                  <a:srgbClr val="ffffff"/>
                </a:solidFill>
                <a:latin typeface="Calibri"/>
                <a:ea typeface="DejaVu Sans"/>
              </a:rPr>
              <a:t>Développer les compétences de l'équipe </a:t>
            </a:r>
            <a:endParaRPr b="0" lang="fr-FR" sz="2000" spc="-1" strike="noStrike">
              <a:latin typeface="Arial"/>
            </a:endParaRPr>
          </a:p>
        </p:txBody>
      </p:sp>
      <p:grpSp>
        <p:nvGrpSpPr>
          <p:cNvPr id="432" name="Group"/>
          <p:cNvGrpSpPr/>
          <p:nvPr/>
        </p:nvGrpSpPr>
        <p:grpSpPr>
          <a:xfrm>
            <a:off x="4223880" y="3173760"/>
            <a:ext cx="3637080" cy="747000"/>
            <a:chOff x="4223880" y="3173760"/>
            <a:chExt cx="3637080" cy="747000"/>
          </a:xfrm>
        </p:grpSpPr>
        <p:sp>
          <p:nvSpPr>
            <p:cNvPr id="433" name="Freeform 2"/>
            <p:cNvSpPr/>
            <p:nvPr/>
          </p:nvSpPr>
          <p:spPr>
            <a:xfrm flipH="1">
              <a:off x="4223520" y="3176280"/>
              <a:ext cx="3637080" cy="744480"/>
            </a:xfrm>
            <a:custGeom>
              <a:avLst/>
              <a:gdLst/>
              <a:ahLst/>
              <a:rect l="l" t="t" r="r" b="b"/>
              <a:pathLst>
                <a:path w="21600" h="21600">
                  <a:moveTo>
                    <a:pt x="0" y="0"/>
                  </a:moveTo>
                  <a:lnTo>
                    <a:pt x="21600" y="0"/>
                  </a:lnTo>
                  <a:lnTo>
                    <a:pt x="17280" y="21600"/>
                  </a:lnTo>
                  <a:lnTo>
                    <a:pt x="0" y="21600"/>
                  </a:lnTo>
                  <a:close/>
                </a:path>
              </a:pathLst>
            </a:custGeom>
            <a:solidFill>
              <a:srgbClr val="ff6600"/>
            </a:solidFill>
            <a:ln w="12700">
              <a:noFill/>
            </a:ln>
          </p:spPr>
          <p:style>
            <a:lnRef idx="0"/>
            <a:fillRef idx="0"/>
            <a:effectRef idx="0"/>
            <a:fontRef idx="minor"/>
          </p:style>
        </p:sp>
        <p:sp>
          <p:nvSpPr>
            <p:cNvPr id="434" name="Freeform 3"/>
            <p:cNvSpPr/>
            <p:nvPr/>
          </p:nvSpPr>
          <p:spPr>
            <a:xfrm flipH="1">
              <a:off x="4223520" y="3173760"/>
              <a:ext cx="363708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ff6600"/>
            </a:solidFill>
            <a:ln w="12700">
              <a:noFill/>
            </a:ln>
            <a:effectLst>
              <a:outerShdw blurRad="50760" dir="2907397" dist="37998" rotWithShape="0">
                <a:srgbClr val="000000">
                  <a:alpha val="40000"/>
                </a:srgbClr>
              </a:outerShdw>
            </a:effectLst>
          </p:spPr>
          <p:style>
            <a:lnRef idx="0"/>
            <a:fillRef idx="0"/>
            <a:effectRef idx="0"/>
            <a:fontRef idx="minor"/>
          </p:style>
        </p:sp>
      </p:grpSp>
      <p:pic>
        <p:nvPicPr>
          <p:cNvPr id="435" name="TinyPPT_2019.png" descr="TinyPPT_2019.png"/>
          <p:cNvPicPr/>
          <p:nvPr/>
        </p:nvPicPr>
        <p:blipFill>
          <a:blip r:embed="rId1">
            <a:alphaModFix amt="64000"/>
          </a:blip>
          <a:srcRect l="29877" t="16791" r="0" b="0"/>
          <a:stretch/>
        </p:blipFill>
        <p:spPr>
          <a:xfrm>
            <a:off x="5171400" y="2440080"/>
            <a:ext cx="2958480" cy="597600"/>
          </a:xfrm>
          <a:prstGeom prst="rect">
            <a:avLst/>
          </a:prstGeom>
          <a:ln w="12700">
            <a:noFill/>
          </a:ln>
        </p:spPr>
      </p:pic>
      <p:sp>
        <p:nvSpPr>
          <p:cNvPr id="436" name="TextBox 52"/>
          <p:cNvSpPr/>
          <p:nvPr/>
        </p:nvSpPr>
        <p:spPr>
          <a:xfrm>
            <a:off x="4862880" y="3222720"/>
            <a:ext cx="2179080" cy="677880"/>
          </a:xfrm>
          <a:prstGeom prst="rect">
            <a:avLst/>
          </a:prstGeom>
          <a:noFill/>
          <a:ln w="12700">
            <a:noFill/>
          </a:ln>
        </p:spPr>
        <p:style>
          <a:lnRef idx="0"/>
          <a:fillRef idx="0"/>
          <a:effectRef idx="0"/>
          <a:fontRef idx="minor"/>
        </p:style>
        <p:txBody>
          <a:bodyPr lIns="34200" rIns="34200" tIns="34200" bIns="34200">
            <a:spAutoFit/>
          </a:bodyPr>
          <a:p>
            <a:pPr algn="r">
              <a:lnSpc>
                <a:spcPct val="100000"/>
              </a:lnSpc>
            </a:pPr>
            <a:r>
              <a:rPr b="1" lang="en-US" sz="2000" spc="-1" strike="noStrike">
                <a:solidFill>
                  <a:srgbClr val="ffffff"/>
                </a:solidFill>
                <a:latin typeface="Calibri"/>
                <a:ea typeface="DejaVu Sans"/>
              </a:rPr>
              <a:t>Développer l'empathie </a:t>
            </a:r>
            <a:endParaRPr b="0" lang="fr-FR" sz="2000" spc="-1" strike="noStrike">
              <a:latin typeface="Arial"/>
            </a:endParaRPr>
          </a:p>
        </p:txBody>
      </p:sp>
      <p:sp>
        <p:nvSpPr>
          <p:cNvPr id="437" name="Oval 4"/>
          <p:cNvSpPr/>
          <p:nvPr/>
        </p:nvSpPr>
        <p:spPr>
          <a:xfrm flipH="1">
            <a:off x="7293240" y="3008520"/>
            <a:ext cx="957600" cy="957600"/>
          </a:xfrm>
          <a:prstGeom prst="ellipse">
            <a:avLst/>
          </a:prstGeom>
          <a:solidFill>
            <a:srgbClr val="ff6600"/>
          </a:solidFill>
          <a:ln w="38100">
            <a:solidFill>
              <a:srgbClr val="ffffff"/>
            </a:solidFill>
            <a:miter/>
          </a:ln>
          <a:effectLst>
            <a:outerShdw algn="t" blurRad="50760" dir="5400000" dist="38160" rotWithShape="0">
              <a:srgbClr val="000000">
                <a:alpha val="40000"/>
              </a:srgbClr>
            </a:outerShdw>
          </a:effectLst>
        </p:spPr>
        <p:style>
          <a:lnRef idx="0"/>
          <a:fillRef idx="0"/>
          <a:effectRef idx="0"/>
          <a:fontRef idx="minor"/>
        </p:style>
      </p:sp>
      <p:grpSp>
        <p:nvGrpSpPr>
          <p:cNvPr id="438" name="Group"/>
          <p:cNvGrpSpPr/>
          <p:nvPr/>
        </p:nvGrpSpPr>
        <p:grpSpPr>
          <a:xfrm>
            <a:off x="4952880" y="2140560"/>
            <a:ext cx="3783960" cy="747000"/>
            <a:chOff x="4952880" y="2140560"/>
            <a:chExt cx="3783960" cy="747000"/>
          </a:xfrm>
        </p:grpSpPr>
        <p:sp>
          <p:nvSpPr>
            <p:cNvPr id="439" name="Freeform 2"/>
            <p:cNvSpPr/>
            <p:nvPr/>
          </p:nvSpPr>
          <p:spPr>
            <a:xfrm>
              <a:off x="4952880" y="2143080"/>
              <a:ext cx="3783960" cy="744480"/>
            </a:xfrm>
            <a:custGeom>
              <a:avLst/>
              <a:gdLst/>
              <a:ahLst/>
              <a:rect l="l" t="t" r="r" b="b"/>
              <a:pathLst>
                <a:path w="21600" h="21600">
                  <a:moveTo>
                    <a:pt x="0" y="0"/>
                  </a:moveTo>
                  <a:lnTo>
                    <a:pt x="21600" y="0"/>
                  </a:lnTo>
                  <a:lnTo>
                    <a:pt x="17280" y="21600"/>
                  </a:lnTo>
                  <a:lnTo>
                    <a:pt x="0" y="21600"/>
                  </a:lnTo>
                  <a:close/>
                </a:path>
              </a:pathLst>
            </a:custGeom>
            <a:solidFill>
              <a:srgbClr val="0ba7df"/>
            </a:solidFill>
            <a:ln w="12700">
              <a:noFill/>
            </a:ln>
          </p:spPr>
          <p:style>
            <a:lnRef idx="0"/>
            <a:fillRef idx="0"/>
            <a:effectRef idx="0"/>
            <a:fontRef idx="minor"/>
          </p:style>
        </p:sp>
        <p:sp>
          <p:nvSpPr>
            <p:cNvPr id="440" name="Freeform 3"/>
            <p:cNvSpPr/>
            <p:nvPr/>
          </p:nvSpPr>
          <p:spPr>
            <a:xfrm>
              <a:off x="4952880" y="2140560"/>
              <a:ext cx="3783960" cy="248400"/>
            </a:xfrm>
            <a:custGeom>
              <a:avLst/>
              <a:gdLst/>
              <a:ahLst/>
              <a:rect l="l" t="t" r="r" b="b"/>
              <a:pathLst>
                <a:path w="21600" h="21600">
                  <a:moveTo>
                    <a:pt x="0" y="0"/>
                  </a:moveTo>
                  <a:lnTo>
                    <a:pt x="21600" y="0"/>
                  </a:lnTo>
                  <a:lnTo>
                    <a:pt x="20155" y="21600"/>
                  </a:lnTo>
                  <a:lnTo>
                    <a:pt x="0" y="21600"/>
                  </a:lnTo>
                  <a:lnTo>
                    <a:pt x="0" y="0"/>
                  </a:lnTo>
                  <a:close/>
                </a:path>
              </a:pathLst>
            </a:custGeom>
            <a:solidFill>
              <a:srgbClr val="0ba7df"/>
            </a:solidFill>
            <a:ln w="12700">
              <a:noFill/>
            </a:ln>
            <a:effectLst>
              <a:outerShdw blurRad="50760" dir="7724758" dist="37388" rotWithShape="0">
                <a:srgbClr val="000000">
                  <a:alpha val="40000"/>
                </a:srgbClr>
              </a:outerShdw>
            </a:effectLst>
          </p:spPr>
          <p:style>
            <a:lnRef idx="0"/>
            <a:fillRef idx="0"/>
            <a:effectRef idx="0"/>
            <a:fontRef idx="minor"/>
          </p:style>
        </p:sp>
      </p:grpSp>
      <p:sp>
        <p:nvSpPr>
          <p:cNvPr id="441" name="Oval 4"/>
          <p:cNvSpPr/>
          <p:nvPr/>
        </p:nvSpPr>
        <p:spPr>
          <a:xfrm>
            <a:off x="4547880" y="2035440"/>
            <a:ext cx="957600" cy="957600"/>
          </a:xfrm>
          <a:prstGeom prst="ellipse">
            <a:avLst/>
          </a:prstGeom>
          <a:solidFill>
            <a:srgbClr val="0ba7df"/>
          </a:solidFill>
          <a:ln w="38100">
            <a:solidFill>
              <a:srgbClr val="ffffff"/>
            </a:solidFill>
            <a:miter/>
          </a:ln>
          <a:effectLst>
            <a:outerShdw blurRad="165240" dir="1467698" dist="96502" rotWithShape="0">
              <a:srgbClr val="000000">
                <a:alpha val="40000"/>
              </a:srgbClr>
            </a:outerShdw>
          </a:effectLst>
        </p:spPr>
        <p:style>
          <a:lnRef idx="0"/>
          <a:fillRef idx="0"/>
          <a:effectRef idx="0"/>
          <a:fontRef idx="minor"/>
        </p:style>
      </p:sp>
      <p:sp>
        <p:nvSpPr>
          <p:cNvPr id="442" name="TextBox 52"/>
          <p:cNvSpPr/>
          <p:nvPr/>
        </p:nvSpPr>
        <p:spPr>
          <a:xfrm>
            <a:off x="5761080" y="2121840"/>
            <a:ext cx="844560" cy="3085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580" spc="-1" strike="noStrike">
                <a:solidFill>
                  <a:srgbClr val="ffffff"/>
                </a:solidFill>
                <a:latin typeface="Calibri"/>
                <a:ea typeface="DejaVu Sans"/>
              </a:rPr>
              <a:t>   </a:t>
            </a:r>
            <a:endParaRPr b="0" lang="fr-FR" sz="1580" spc="-1" strike="noStrike">
              <a:latin typeface="Arial"/>
            </a:endParaRPr>
          </a:p>
        </p:txBody>
      </p:sp>
      <p:sp>
        <p:nvSpPr>
          <p:cNvPr id="443" name="TextBox 52"/>
          <p:cNvSpPr/>
          <p:nvPr/>
        </p:nvSpPr>
        <p:spPr>
          <a:xfrm>
            <a:off x="5843160" y="2285640"/>
            <a:ext cx="2677680" cy="67824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1" lang="en-US" sz="2000" spc="-1" strike="noStrike">
                <a:solidFill>
                  <a:srgbClr val="ffffff"/>
                </a:solidFill>
                <a:latin typeface="Calibri"/>
                <a:ea typeface="DejaVu Sans"/>
              </a:rPr>
              <a:t>Gerer les émotions</a:t>
            </a:r>
            <a:endParaRPr b="0" lang="fr-FR" sz="2000" spc="-1" strike="noStrike">
              <a:latin typeface="Arial"/>
            </a:endParaRPr>
          </a:p>
          <a:p>
            <a:pPr>
              <a:lnSpc>
                <a:spcPct val="100000"/>
              </a:lnSpc>
            </a:pPr>
            <a:r>
              <a:rPr b="1" lang="en-US" sz="2000" spc="-1" strike="noStrike">
                <a:solidFill>
                  <a:srgbClr val="ffffff"/>
                </a:solidFill>
                <a:latin typeface="Calibri"/>
                <a:ea typeface="DejaVu Sans"/>
              </a:rPr>
              <a:t>     </a:t>
            </a:r>
            <a:endParaRPr b="0" lang="fr-FR" sz="2000" spc="-1" strike="noStrike">
              <a:latin typeface="Arial"/>
            </a:endParaRPr>
          </a:p>
        </p:txBody>
      </p:sp>
      <p:sp>
        <p:nvSpPr>
          <p:cNvPr id="444" name="TextBox 52"/>
          <p:cNvSpPr/>
          <p:nvPr/>
        </p:nvSpPr>
        <p:spPr>
          <a:xfrm>
            <a:off x="5336280" y="1726920"/>
            <a:ext cx="901080" cy="27396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350" spc="-1" strike="noStrike">
                <a:solidFill>
                  <a:srgbClr val="ffffff"/>
                </a:solidFill>
                <a:latin typeface="Calibri"/>
                <a:ea typeface="DejaVu Sans"/>
              </a:rPr>
              <a:t>     </a:t>
            </a:r>
            <a:endParaRPr b="0" lang="fr-FR" sz="1350" spc="-1" strike="noStrike">
              <a:latin typeface="Arial"/>
            </a:endParaRPr>
          </a:p>
        </p:txBody>
      </p:sp>
      <p:sp>
        <p:nvSpPr>
          <p:cNvPr id="445"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3479CEE0-F5F1-4805-986F-869C66CE8B02}" type="slidenum">
              <a:rPr b="0" lang="en-US" sz="1200" spc="-1" strike="noStrike">
                <a:solidFill>
                  <a:srgbClr val="0770b1"/>
                </a:solidFill>
                <a:latin typeface="Calibri"/>
              </a:rPr>
              <a:t>&lt;numéro&gt;</a:t>
            </a:fld>
            <a:endParaRPr b="0" lang="fr-FR" sz="1200" spc="-1" strike="noStrike">
              <a:latin typeface="Arial"/>
            </a:endParaRPr>
          </a:p>
        </p:txBody>
      </p:sp>
      <p:sp>
        <p:nvSpPr>
          <p:cNvPr id="446" name="Текстов контейнер 5"/>
          <p:cNvSpPr/>
          <p:nvPr/>
        </p:nvSpPr>
        <p:spPr>
          <a:xfrm>
            <a:off x="5067720" y="1450080"/>
            <a:ext cx="2778840" cy="330120"/>
          </a:xfrm>
          <a:prstGeom prst="rect">
            <a:avLst/>
          </a:prstGeom>
          <a:solidFill>
            <a:schemeClr val="bg1">
              <a:alpha val="90000"/>
            </a:schemeClr>
          </a:solidFill>
          <a:ln w="0">
            <a:noFill/>
          </a:ln>
        </p:spPr>
        <p:style>
          <a:lnRef idx="0"/>
          <a:fillRef idx="0"/>
          <a:effectRef idx="0"/>
          <a:fontRef idx="minor"/>
        </p:style>
        <p:txBody>
          <a:bodyPr lIns="90000" rIns="90000" tIns="45000" bIns="45000">
            <a:normAutofit/>
          </a:bodyPr>
          <a:p>
            <a:pPr algn="ctr">
              <a:lnSpc>
                <a:spcPct val="90000"/>
              </a:lnSpc>
              <a:spcBef>
                <a:spcPts val="380"/>
              </a:spcBef>
              <a:tabLst>
                <a:tab algn="l" pos="0"/>
              </a:tabLst>
            </a:pPr>
            <a:r>
              <a:rPr b="1" lang="en-US" sz="1900" spc="-1" strike="noStrike">
                <a:solidFill>
                  <a:srgbClr val="404040"/>
                </a:solidFill>
                <a:latin typeface="Calibri"/>
                <a:ea typeface="DejaVu Sans"/>
              </a:rPr>
              <a:t>Compétences des jeunes</a:t>
            </a:r>
            <a:endParaRPr b="0" lang="fr-FR" sz="1900" spc="-1" strike="noStrike">
              <a:latin typeface="Arial"/>
            </a:endParaRPr>
          </a:p>
        </p:txBody>
      </p:sp>
      <p:sp>
        <p:nvSpPr>
          <p:cNvPr id="447" name="Текстово поле 38"/>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3</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376" dur="indefinite" restart="never" nodeType="tmRoot">
          <p:childTnLst>
            <p:seq>
              <p:cTn id="377" dur="indefinite" nodeType="mainSeq">
                <p:childTnLst>
                  <p:par>
                    <p:cTn id="378" fill="hold">
                      <p:stCondLst>
                        <p:cond delay="indefinite"/>
                      </p:stCondLst>
                      <p:childTnLst>
                        <p:par>
                          <p:cTn id="379" fill="hold">
                            <p:stCondLst>
                              <p:cond delay="0"/>
                            </p:stCondLst>
                            <p:childTnLst>
                              <p:par>
                                <p:cTn id="380" nodeType="clickEffect" fill="hold" presetClass="entr" presetID="1">
                                  <p:stCondLst>
                                    <p:cond delay="0"/>
                                  </p:stCondLst>
                                  <p:childTnLst>
                                    <p:set>
                                      <p:cBhvr>
                                        <p:cTn id="381" dur="1" fill="hold">
                                          <p:stCondLst>
                                            <p:cond delay="0"/>
                                          </p:stCondLst>
                                        </p:cTn>
                                        <p:tgtEl>
                                          <p:spTgt spid="421">
                                            <p:txEl>
                                              <p:pRg st="1" end="1"/>
                                            </p:txEl>
                                          </p:spTgt>
                                        </p:tgtEl>
                                        <p:attrNameLst>
                                          <p:attrName>style.visibility</p:attrName>
                                        </p:attrNameLst>
                                      </p:cBhvr>
                                      <p:to>
                                        <p:strVal val="visible"/>
                                      </p:to>
                                    </p:set>
                                  </p:childTnLst>
                                </p:cTn>
                              </p:par>
                              <p:par>
                                <p:cTn id="382" nodeType="withEffect" fill="hold" presetClass="entr" presetID="1">
                                  <p:stCondLst>
                                    <p:cond delay="0"/>
                                  </p:stCondLst>
                                  <p:childTnLst>
                                    <p:set>
                                      <p:cBhvr>
                                        <p:cTn id="383" dur="1" fill="hold">
                                          <p:stCondLst>
                                            <p:cond delay="0"/>
                                          </p:stCondLst>
                                        </p:cTn>
                                        <p:tgtEl>
                                          <p:spTgt spid="421">
                                            <p:txEl>
                                              <p:pRg st="3" end="3"/>
                                            </p:txEl>
                                          </p:spTgt>
                                        </p:tgtEl>
                                        <p:attrNameLst>
                                          <p:attrName>style.visibility</p:attrName>
                                        </p:attrNameLst>
                                      </p:cBhvr>
                                      <p:to>
                                        <p:strVal val="visible"/>
                                      </p:to>
                                    </p:set>
                                  </p:childTnLst>
                                </p:cTn>
                              </p:par>
                              <p:par>
                                <p:cTn id="384" nodeType="withEffect" fill="hold" presetClass="entr" presetID="1">
                                  <p:stCondLst>
                                    <p:cond delay="0"/>
                                  </p:stCondLst>
                                  <p:childTnLst>
                                    <p:set>
                                      <p:cBhvr>
                                        <p:cTn id="385" dur="1" fill="hold">
                                          <p:stCondLst>
                                            <p:cond delay="0"/>
                                          </p:stCondLst>
                                        </p:cTn>
                                        <p:tgtEl>
                                          <p:spTgt spid="421">
                                            <p:txEl>
                                              <p:pRg st="4" end="4"/>
                                            </p:txEl>
                                          </p:spTgt>
                                        </p:tgtEl>
                                        <p:attrNameLst>
                                          <p:attrName>style.visibility</p:attrName>
                                        </p:attrNameLst>
                                      </p:cBhvr>
                                      <p:to>
                                        <p:strVal val="visible"/>
                                      </p:to>
                                    </p:set>
                                  </p:childTnLst>
                                </p:cTn>
                              </p:par>
                              <p:par>
                                <p:cTn id="386" nodeType="withEffect" fill="hold" presetClass="entr" presetID="1">
                                  <p:stCondLst>
                                    <p:cond delay="0"/>
                                  </p:stCondLst>
                                  <p:childTnLst>
                                    <p:set>
                                      <p:cBhvr>
                                        <p:cTn id="387" dur="1" fill="hold">
                                          <p:stCondLst>
                                            <p:cond delay="0"/>
                                          </p:stCondLst>
                                        </p:cTn>
                                        <p:tgtEl>
                                          <p:spTgt spid="421">
                                            <p:txEl>
                                              <p:pRg st="5" end="5"/>
                                            </p:txEl>
                                          </p:spTgt>
                                        </p:tgtEl>
                                        <p:attrNameLst>
                                          <p:attrName>style.visibility</p:attrName>
                                        </p:attrNameLst>
                                      </p:cBhvr>
                                      <p:to>
                                        <p:strVal val="visible"/>
                                      </p:to>
                                    </p:set>
                                  </p:childTnLst>
                                </p:cTn>
                              </p:par>
                            </p:childTnLst>
                          </p:cTn>
                        </p:par>
                      </p:childTnLst>
                    </p:cTn>
                  </p:par>
                  <p:par>
                    <p:cTn id="388" fill="hold">
                      <p:stCondLst>
                        <p:cond delay="indefinite"/>
                      </p:stCondLst>
                      <p:childTnLst>
                        <p:par>
                          <p:cTn id="389" fill="hold">
                            <p:stCondLst>
                              <p:cond delay="0"/>
                            </p:stCondLst>
                            <p:childTnLst>
                              <p:par>
                                <p:cTn id="390" nodeType="clickEffect" fill="hold" presetClass="entr" presetID="1">
                                  <p:stCondLst>
                                    <p:cond delay="0"/>
                                  </p:stCondLst>
                                  <p:childTnLst>
                                    <p:set>
                                      <p:cBhvr>
                                        <p:cTn id="391" dur="1" fill="hold">
                                          <p:stCondLst>
                                            <p:cond delay="0"/>
                                          </p:stCondLst>
                                        </p:cTn>
                                        <p:tgtEl>
                                          <p:spTgt spid="446"/>
                                        </p:tgtEl>
                                        <p:attrNameLst>
                                          <p:attrName>style.visibility</p:attrName>
                                        </p:attrNameLst>
                                      </p:cBhvr>
                                      <p:to>
                                        <p:strVal val="visible"/>
                                      </p:to>
                                    </p:set>
                                  </p:childTnLst>
                                </p:cTn>
                              </p:par>
                            </p:childTnLst>
                          </p:cTn>
                        </p:par>
                      </p:childTnLst>
                    </p:cTn>
                  </p:par>
                  <p:par>
                    <p:cTn id="392" fill="hold">
                      <p:stCondLst>
                        <p:cond delay="indefinite"/>
                      </p:stCondLst>
                      <p:childTnLst>
                        <p:par>
                          <p:cTn id="393" fill="hold">
                            <p:stCondLst>
                              <p:cond delay="0"/>
                            </p:stCondLst>
                            <p:childTnLst>
                              <p:par>
                                <p:cTn id="394" nodeType="clickEffect" fill="hold" presetClass="entr" presetID="1">
                                  <p:stCondLst>
                                    <p:cond delay="0"/>
                                  </p:stCondLst>
                                  <p:childTnLst>
                                    <p:set>
                                      <p:cBhvr>
                                        <p:cTn id="395" dur="1" fill="hold">
                                          <p:stCondLst>
                                            <p:cond delay="0"/>
                                          </p:stCondLst>
                                        </p:cTn>
                                        <p:tgtEl>
                                          <p:spTgt spid="441"/>
                                        </p:tgtEl>
                                        <p:attrNameLst>
                                          <p:attrName>style.visibility</p:attrName>
                                        </p:attrNameLst>
                                      </p:cBhvr>
                                      <p:to>
                                        <p:strVal val="visible"/>
                                      </p:to>
                                    </p:set>
                                  </p:childTnLst>
                                </p:cTn>
                              </p:par>
                            </p:childTnLst>
                          </p:cTn>
                        </p:par>
                        <p:par>
                          <p:cTn id="396" fill="hold">
                            <p:stCondLst>
                              <p:cond delay="0"/>
                            </p:stCondLst>
                            <p:childTnLst>
                              <p:par>
                                <p:cTn id="397" nodeType="afterEffect" fill="hold" presetClass="entr" presetID="22" presetSubtype="8">
                                  <p:stCondLst>
                                    <p:cond delay="0"/>
                                  </p:stCondLst>
                                  <p:iterate type="el">
                                    <p:tmAbs val="0"/>
                                  </p:iterate>
                                  <p:childTnLst>
                                    <p:set>
                                      <p:cBhvr>
                                        <p:cTn id="398" fill="hold"/>
                                        <p:tgtEl>
                                          <p:spTgt spid="438"/>
                                        </p:tgtEl>
                                        <p:attrNameLst>
                                          <p:attrName>style.visibility</p:attrName>
                                        </p:attrNameLst>
                                      </p:cBhvr>
                                      <p:to>
                                        <p:strVal val="visible"/>
                                      </p:to>
                                    </p:set>
                                    <p:animEffect filter="wipe(left)" transition="in">
                                      <p:cBhvr additive="repl">
                                        <p:cTn id="399" dur="200"/>
                                        <p:tgtEl>
                                          <p:spTgt spid="438"/>
                                        </p:tgtEl>
                                      </p:cBhvr>
                                    </p:animEffect>
                                  </p:childTnLst>
                                </p:cTn>
                              </p:par>
                            </p:childTnLst>
                          </p:cTn>
                        </p:par>
                        <p:par>
                          <p:cTn id="400" fill="hold">
                            <p:stCondLst>
                              <p:cond delay="200"/>
                            </p:stCondLst>
                            <p:childTnLst>
                              <p:par>
                                <p:cTn id="401" nodeType="afterEffect" fill="hold" presetClass="entr" presetID="22" presetSubtype="8">
                                  <p:stCondLst>
                                    <p:cond delay="0"/>
                                  </p:stCondLst>
                                  <p:iterate type="el">
                                    <p:tmAbs val="0"/>
                                  </p:iterate>
                                  <p:childTnLst>
                                    <p:set>
                                      <p:cBhvr>
                                        <p:cTn id="402" fill="hold"/>
                                        <p:tgtEl>
                                          <p:spTgt spid="435"/>
                                        </p:tgtEl>
                                        <p:attrNameLst>
                                          <p:attrName>style.visibility</p:attrName>
                                        </p:attrNameLst>
                                      </p:cBhvr>
                                      <p:to>
                                        <p:strVal val="visible"/>
                                      </p:to>
                                    </p:set>
                                    <p:animEffect filter="wipe(left)" transition="in">
                                      <p:cBhvr additive="repl">
                                        <p:cTn id="403" dur="200"/>
                                        <p:tgtEl>
                                          <p:spTgt spid="435"/>
                                        </p:tgtEl>
                                      </p:cBhvr>
                                    </p:animEffect>
                                  </p:childTnLst>
                                </p:cTn>
                              </p:par>
                              <p:par>
                                <p:cTn id="404" nodeType="withEffect" fill="hold" presetClass="entr" presetID="22" presetSubtype="8">
                                  <p:stCondLst>
                                    <p:cond delay="0"/>
                                  </p:stCondLst>
                                  <p:iterate type="el">
                                    <p:tmAbs val="0"/>
                                  </p:iterate>
                                  <p:childTnLst>
                                    <p:set>
                                      <p:cBhvr>
                                        <p:cTn id="405" fill="hold"/>
                                        <p:tgtEl>
                                          <p:spTgt spid="443"/>
                                        </p:tgtEl>
                                        <p:attrNameLst>
                                          <p:attrName>style.visibility</p:attrName>
                                        </p:attrNameLst>
                                      </p:cBhvr>
                                      <p:to>
                                        <p:strVal val="visible"/>
                                      </p:to>
                                    </p:set>
                                    <p:animEffect filter="wipe(left)" transition="in">
                                      <p:cBhvr additive="repl">
                                        <p:cTn id="406" dur="400"/>
                                        <p:tgtEl>
                                          <p:spTgt spid="443"/>
                                        </p:tgtEl>
                                      </p:cBhvr>
                                    </p:animEffect>
                                  </p:childTnLst>
                                </p:cTn>
                              </p:par>
                            </p:childTnLst>
                          </p:cTn>
                        </p:par>
                        <p:par>
                          <p:cTn id="407" fill="hold">
                            <p:stCondLst>
                              <p:cond delay="600"/>
                            </p:stCondLst>
                            <p:childTnLst>
                              <p:par>
                                <p:cTn id="408" nodeType="afterEffect" fill="hold" presetClass="entr" presetID="22" presetSubtype="8">
                                  <p:stCondLst>
                                    <p:cond delay="0"/>
                                  </p:stCondLst>
                                  <p:iterate type="el">
                                    <p:tmAbs val="0"/>
                                  </p:iterate>
                                  <p:childTnLst>
                                    <p:set>
                                      <p:cBhvr>
                                        <p:cTn id="409" fill="hold"/>
                                        <p:tgtEl>
                                          <p:spTgt spid="444"/>
                                        </p:tgtEl>
                                        <p:attrNameLst>
                                          <p:attrName>style.visibility</p:attrName>
                                        </p:attrNameLst>
                                      </p:cBhvr>
                                      <p:to>
                                        <p:strVal val="visible"/>
                                      </p:to>
                                    </p:set>
                                    <p:animEffect filter="wipe(left)" transition="in">
                                      <p:cBhvr additive="repl">
                                        <p:cTn id="410" dur="400"/>
                                        <p:tgtEl>
                                          <p:spTgt spid="444"/>
                                        </p:tgtEl>
                                      </p:cBhvr>
                                    </p:animEffect>
                                  </p:childTnLst>
                                </p:cTn>
                              </p:par>
                            </p:childTnLst>
                          </p:cTn>
                        </p:par>
                        <p:par>
                          <p:cTn id="411" fill="hold">
                            <p:stCondLst>
                              <p:cond delay="1000"/>
                            </p:stCondLst>
                            <p:childTnLst>
                              <p:par>
                                <p:cTn id="412" nodeType="afterEffect" fill="hold" presetClass="entr" presetID="22" presetSubtype="8">
                                  <p:stCondLst>
                                    <p:cond delay="0"/>
                                  </p:stCondLst>
                                  <p:iterate type="el">
                                    <p:tmAbs val="0"/>
                                  </p:iterate>
                                  <p:childTnLst>
                                    <p:set>
                                      <p:cBhvr>
                                        <p:cTn id="413" fill="hold"/>
                                        <p:tgtEl>
                                          <p:spTgt spid="442"/>
                                        </p:tgtEl>
                                        <p:attrNameLst>
                                          <p:attrName>style.visibility</p:attrName>
                                        </p:attrNameLst>
                                      </p:cBhvr>
                                      <p:to>
                                        <p:strVal val="visible"/>
                                      </p:to>
                                    </p:set>
                                    <p:animEffect filter="wipe(left)" transition="in">
                                      <p:cBhvr additive="repl">
                                        <p:cTn id="414" dur="400"/>
                                        <p:tgtEl>
                                          <p:spTgt spid="442"/>
                                        </p:tgtEl>
                                      </p:cBhvr>
                                    </p:animEffect>
                                  </p:childTnLst>
                                </p:cTn>
                              </p:par>
                            </p:childTnLst>
                          </p:cTn>
                        </p:par>
                      </p:childTnLst>
                    </p:cTn>
                  </p:par>
                  <p:par>
                    <p:cTn id="415" fill="hold">
                      <p:stCondLst>
                        <p:cond delay="indefinite"/>
                      </p:stCondLst>
                      <p:childTnLst>
                        <p:par>
                          <p:cTn id="416" fill="hold">
                            <p:stCondLst>
                              <p:cond delay="0"/>
                            </p:stCondLst>
                            <p:childTnLst>
                              <p:par>
                                <p:cTn id="417" nodeType="clickEffect" fill="hold" presetClass="entr" presetID="1">
                                  <p:stCondLst>
                                    <p:cond delay="0"/>
                                  </p:stCondLst>
                                  <p:childTnLst>
                                    <p:set>
                                      <p:cBhvr>
                                        <p:cTn id="418" dur="1" fill="hold">
                                          <p:stCondLst>
                                            <p:cond delay="0"/>
                                          </p:stCondLst>
                                        </p:cTn>
                                        <p:tgtEl>
                                          <p:spTgt spid="437"/>
                                        </p:tgtEl>
                                        <p:attrNameLst>
                                          <p:attrName>style.visibility</p:attrName>
                                        </p:attrNameLst>
                                      </p:cBhvr>
                                      <p:to>
                                        <p:strVal val="visible"/>
                                      </p:to>
                                    </p:set>
                                  </p:childTnLst>
                                </p:cTn>
                              </p:par>
                            </p:childTnLst>
                          </p:cTn>
                        </p:par>
                        <p:par>
                          <p:cTn id="419" fill="hold">
                            <p:stCondLst>
                              <p:cond delay="0"/>
                            </p:stCondLst>
                            <p:childTnLst>
                              <p:par>
                                <p:cTn id="420" nodeType="afterEffect" fill="hold" presetClass="entr" presetID="22" presetSubtype="2">
                                  <p:stCondLst>
                                    <p:cond delay="0"/>
                                  </p:stCondLst>
                                  <p:iterate type="el">
                                    <p:tmAbs val="0"/>
                                  </p:iterate>
                                  <p:childTnLst>
                                    <p:set>
                                      <p:cBhvr>
                                        <p:cTn id="421" fill="hold"/>
                                        <p:tgtEl>
                                          <p:spTgt spid="432"/>
                                        </p:tgtEl>
                                        <p:attrNameLst>
                                          <p:attrName>style.visibility</p:attrName>
                                        </p:attrNameLst>
                                      </p:cBhvr>
                                      <p:to>
                                        <p:strVal val="visible"/>
                                      </p:to>
                                    </p:set>
                                    <p:animEffect filter="wipe(right)" transition="in">
                                      <p:cBhvr additive="repl">
                                        <p:cTn id="422" dur="200"/>
                                        <p:tgtEl>
                                          <p:spTgt spid="432"/>
                                        </p:tgtEl>
                                      </p:cBhvr>
                                    </p:animEffect>
                                  </p:childTnLst>
                                </p:cTn>
                              </p:par>
                              <p:par>
                                <p:cTn id="423" nodeType="withEffect" fill="hold" presetClass="entr" presetID="22" presetSubtype="2">
                                  <p:stCondLst>
                                    <p:cond delay="0"/>
                                  </p:stCondLst>
                                  <p:iterate type="el">
                                    <p:tmAbs val="0"/>
                                  </p:iterate>
                                  <p:childTnLst>
                                    <p:set>
                                      <p:cBhvr>
                                        <p:cTn id="424" fill="hold"/>
                                        <p:tgtEl>
                                          <p:spTgt spid="436"/>
                                        </p:tgtEl>
                                        <p:attrNameLst>
                                          <p:attrName>style.visibility</p:attrName>
                                        </p:attrNameLst>
                                      </p:cBhvr>
                                      <p:to>
                                        <p:strVal val="visible"/>
                                      </p:to>
                                    </p:set>
                                    <p:animEffect filter="wipe(right)" transition="in">
                                      <p:cBhvr additive="repl">
                                        <p:cTn id="425" dur="600"/>
                                        <p:tgtEl>
                                          <p:spTgt spid="436"/>
                                        </p:tgtEl>
                                      </p:cBhvr>
                                    </p:animEffect>
                                  </p:childTnLst>
                                </p:cTn>
                              </p:par>
                            </p:childTnLst>
                          </p:cTn>
                        </p:par>
                      </p:childTnLst>
                    </p:cTn>
                  </p:par>
                  <p:par>
                    <p:cTn id="426" fill="hold">
                      <p:stCondLst>
                        <p:cond delay="indefinite"/>
                      </p:stCondLst>
                      <p:childTnLst>
                        <p:par>
                          <p:cTn id="427" fill="hold">
                            <p:stCondLst>
                              <p:cond delay="0"/>
                            </p:stCondLst>
                            <p:childTnLst>
                              <p:par>
                                <p:cTn id="428" nodeType="clickEffect" fill="hold" presetClass="entr" presetID="1">
                                  <p:stCondLst>
                                    <p:cond delay="0"/>
                                  </p:stCondLst>
                                  <p:childTnLst>
                                    <p:set>
                                      <p:cBhvr>
                                        <p:cTn id="429" dur="1" fill="hold">
                                          <p:stCondLst>
                                            <p:cond delay="0"/>
                                          </p:stCondLst>
                                        </p:cTn>
                                        <p:tgtEl>
                                          <p:spTgt spid="430"/>
                                        </p:tgtEl>
                                        <p:attrNameLst>
                                          <p:attrName>style.visibility</p:attrName>
                                        </p:attrNameLst>
                                      </p:cBhvr>
                                      <p:to>
                                        <p:strVal val="visible"/>
                                      </p:to>
                                    </p:set>
                                  </p:childTnLst>
                                </p:cTn>
                              </p:par>
                            </p:childTnLst>
                          </p:cTn>
                        </p:par>
                        <p:par>
                          <p:cTn id="430" fill="hold">
                            <p:stCondLst>
                              <p:cond delay="0"/>
                            </p:stCondLst>
                            <p:childTnLst>
                              <p:par>
                                <p:cTn id="431" nodeType="afterEffect" fill="hold" presetClass="entr" presetID="22" presetSubtype="8">
                                  <p:stCondLst>
                                    <p:cond delay="0"/>
                                  </p:stCondLst>
                                  <p:iterate type="el">
                                    <p:tmAbs val="0"/>
                                  </p:iterate>
                                  <p:childTnLst>
                                    <p:set>
                                      <p:cBhvr>
                                        <p:cTn id="432" fill="hold"/>
                                        <p:tgtEl>
                                          <p:spTgt spid="427"/>
                                        </p:tgtEl>
                                        <p:attrNameLst>
                                          <p:attrName>style.visibility</p:attrName>
                                        </p:attrNameLst>
                                      </p:cBhvr>
                                      <p:to>
                                        <p:strVal val="visible"/>
                                      </p:to>
                                    </p:set>
                                    <p:animEffect filter="wipe(left)" transition="in">
                                      <p:cBhvr additive="repl">
                                        <p:cTn id="433" dur="200"/>
                                        <p:tgtEl>
                                          <p:spTgt spid="427"/>
                                        </p:tgtEl>
                                      </p:cBhvr>
                                    </p:animEffect>
                                  </p:childTnLst>
                                </p:cTn>
                              </p:par>
                              <p:par>
                                <p:cTn id="434" nodeType="withEffect" fill="hold" presetClass="entr" presetID="22" presetSubtype="8">
                                  <p:stCondLst>
                                    <p:cond delay="0"/>
                                  </p:stCondLst>
                                  <p:iterate type="el">
                                    <p:tmAbs val="0"/>
                                  </p:iterate>
                                  <p:childTnLst>
                                    <p:set>
                                      <p:cBhvr>
                                        <p:cTn id="435" fill="hold"/>
                                        <p:tgtEl>
                                          <p:spTgt spid="431"/>
                                        </p:tgtEl>
                                        <p:attrNameLst>
                                          <p:attrName>style.visibility</p:attrName>
                                        </p:attrNameLst>
                                      </p:cBhvr>
                                      <p:to>
                                        <p:strVal val="visible"/>
                                      </p:to>
                                    </p:set>
                                    <p:animEffect filter="wipe(left)" transition="in">
                                      <p:cBhvr additive="repl">
                                        <p:cTn id="436" dur="400"/>
                                        <p:tgtEl>
                                          <p:spTgt spid="431"/>
                                        </p:tgtEl>
                                      </p:cBhvr>
                                    </p:animEffect>
                                  </p:childTnLst>
                                </p:cTn>
                              </p:par>
                            </p:childTnLst>
                          </p:cTn>
                        </p:par>
                      </p:childTnLst>
                    </p:cTn>
                  </p:par>
                  <p:par>
                    <p:cTn id="437" fill="hold">
                      <p:stCondLst>
                        <p:cond delay="indefinite"/>
                      </p:stCondLst>
                      <p:childTnLst>
                        <p:par>
                          <p:cTn id="438" fill="hold">
                            <p:stCondLst>
                              <p:cond delay="0"/>
                            </p:stCondLst>
                            <p:childTnLst>
                              <p:par>
                                <p:cTn id="439" nodeType="clickEffect" fill="hold" presetClass="entr" presetID="1">
                                  <p:stCondLst>
                                    <p:cond delay="0"/>
                                  </p:stCondLst>
                                  <p:childTnLst>
                                    <p:set>
                                      <p:cBhvr>
                                        <p:cTn id="440" dur="1" fill="hold">
                                          <p:stCondLst>
                                            <p:cond delay="0"/>
                                          </p:stCondLst>
                                        </p:cTn>
                                        <p:tgtEl>
                                          <p:spTgt spid="425"/>
                                        </p:tgtEl>
                                        <p:attrNameLst>
                                          <p:attrName>style.visibility</p:attrName>
                                        </p:attrNameLst>
                                      </p:cBhvr>
                                      <p:to>
                                        <p:strVal val="visible"/>
                                      </p:to>
                                    </p:set>
                                  </p:childTnLst>
                                </p:cTn>
                              </p:par>
                            </p:childTnLst>
                          </p:cTn>
                        </p:par>
                        <p:par>
                          <p:cTn id="441" fill="hold">
                            <p:stCondLst>
                              <p:cond delay="0"/>
                            </p:stCondLst>
                            <p:childTnLst>
                              <p:par>
                                <p:cTn id="442" nodeType="afterEffect" fill="hold" presetClass="entr" presetID="22" presetSubtype="2">
                                  <p:stCondLst>
                                    <p:cond delay="0"/>
                                  </p:stCondLst>
                                  <p:iterate type="el">
                                    <p:tmAbs val="0"/>
                                  </p:iterate>
                                  <p:childTnLst>
                                    <p:set>
                                      <p:cBhvr>
                                        <p:cTn id="443" fill="hold"/>
                                        <p:tgtEl>
                                          <p:spTgt spid="422"/>
                                        </p:tgtEl>
                                        <p:attrNameLst>
                                          <p:attrName>style.visibility</p:attrName>
                                        </p:attrNameLst>
                                      </p:cBhvr>
                                      <p:to>
                                        <p:strVal val="visible"/>
                                      </p:to>
                                    </p:set>
                                    <p:animEffect filter="wipe(right)" transition="in">
                                      <p:cBhvr additive="repl">
                                        <p:cTn id="444" dur="200"/>
                                        <p:tgtEl>
                                          <p:spTgt spid="422"/>
                                        </p:tgtEl>
                                      </p:cBhvr>
                                    </p:animEffect>
                                  </p:childTnLst>
                                </p:cTn>
                              </p:par>
                              <p:par>
                                <p:cTn id="445" nodeType="withEffect" fill="hold" presetClass="entr" presetID="22" presetSubtype="2">
                                  <p:stCondLst>
                                    <p:cond delay="0"/>
                                  </p:stCondLst>
                                  <p:iterate type="el">
                                    <p:tmAbs val="0"/>
                                  </p:iterate>
                                  <p:childTnLst>
                                    <p:set>
                                      <p:cBhvr>
                                        <p:cTn id="446" fill="hold"/>
                                        <p:tgtEl>
                                          <p:spTgt spid="426"/>
                                        </p:tgtEl>
                                        <p:attrNameLst>
                                          <p:attrName>style.visibility</p:attrName>
                                        </p:attrNameLst>
                                      </p:cBhvr>
                                      <p:to>
                                        <p:strVal val="visible"/>
                                      </p:to>
                                    </p:set>
                                    <p:animEffect filter="wipe(right)" transition="in">
                                      <p:cBhvr additive="repl">
                                        <p:cTn id="447" dur="6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Tijdelijke aanduiding voor inhoud 2"/>
          <p:cNvSpPr/>
          <p:nvPr/>
        </p:nvSpPr>
        <p:spPr>
          <a:xfrm>
            <a:off x="685800" y="2286000"/>
            <a:ext cx="5028480" cy="3733200"/>
          </a:xfrm>
          <a:prstGeom prst="rect">
            <a:avLst/>
          </a:prstGeom>
          <a:solidFill>
            <a:srgbClr val="ffffff"/>
          </a:solidFill>
          <a:ln w="0">
            <a:noFill/>
          </a:ln>
        </p:spPr>
        <p:style>
          <a:lnRef idx="0"/>
          <a:fillRef idx="0"/>
          <a:effectRef idx="0"/>
          <a:fontRef idx="minor"/>
        </p:style>
        <p:txBody>
          <a:bodyPr lIns="90000" rIns="90000" tIns="45000" bIns="45000">
            <a:noAutofit/>
          </a:bodyPr>
          <a:p>
            <a:pPr>
              <a:lnSpc>
                <a:spcPct val="100000"/>
              </a:lnSpc>
              <a:spcBef>
                <a:spcPts val="479"/>
              </a:spcBef>
            </a:pPr>
            <a:endParaRPr b="0" lang="fr-FR" sz="1800" spc="-1" strike="noStrike">
              <a:latin typeface="Arial"/>
            </a:endParaRPr>
          </a:p>
          <a:p>
            <a:pPr>
              <a:lnSpc>
                <a:spcPct val="100000"/>
              </a:lnSpc>
              <a:spcBef>
                <a:spcPts val="479"/>
              </a:spcBef>
            </a:pPr>
            <a:endParaRPr b="0" lang="fr-FR" sz="1800" spc="-1" strike="noStrike">
              <a:latin typeface="Arial"/>
            </a:endParaRPr>
          </a:p>
        </p:txBody>
      </p:sp>
      <p:grpSp>
        <p:nvGrpSpPr>
          <p:cNvPr id="449" name="Diagram 6"/>
          <p:cNvGrpSpPr/>
          <p:nvPr/>
        </p:nvGrpSpPr>
        <p:grpSpPr>
          <a:xfrm>
            <a:off x="609480" y="2302200"/>
            <a:ext cx="7772040" cy="4010040"/>
            <a:chOff x="609480" y="2302200"/>
            <a:chExt cx="7772040" cy="4010040"/>
          </a:xfrm>
        </p:grpSpPr>
        <p:sp>
          <p:nvSpPr>
            <p:cNvPr id="450" name=""/>
            <p:cNvSpPr/>
            <p:nvPr/>
          </p:nvSpPr>
          <p:spPr>
            <a:xfrm>
              <a:off x="609480" y="2302200"/>
              <a:ext cx="7771680" cy="4010040"/>
            </a:xfrm>
            <a:prstGeom prst="rect">
              <a:avLst/>
            </a:prstGeom>
            <a:noFill/>
            <a:ln w="0">
              <a:noFill/>
            </a:ln>
          </p:spPr>
          <p:style>
            <a:lnRef idx="0"/>
            <a:fillRef idx="0"/>
            <a:effectRef idx="0"/>
            <a:fontRef idx="minor"/>
          </p:style>
        </p:sp>
        <p:sp>
          <p:nvSpPr>
            <p:cNvPr id="451" name=""/>
            <p:cNvSpPr/>
            <p:nvPr/>
          </p:nvSpPr>
          <p:spPr>
            <a:xfrm>
              <a:off x="609480" y="2302200"/>
              <a:ext cx="4010040" cy="4010040"/>
            </a:xfrm>
            <a:prstGeom prst="pie">
              <a:avLst>
                <a:gd name="adj1" fmla="val 5400000"/>
                <a:gd name="adj2" fmla="val 16200000"/>
              </a:avLst>
            </a:prstGeom>
            <a:solidFill>
              <a:schemeClr val="accent4">
                <a:hueOff val="0"/>
                <a:satOff val="0"/>
                <a:lumOff val="0"/>
                <a:alphaOff val="0"/>
              </a:schemeClr>
            </a:solidFill>
            <a:ln>
              <a:solidFill>
                <a:srgbClr val="ffffff"/>
              </a:solidFill>
              <a:round/>
            </a:ln>
          </p:spPr>
          <p:style>
            <a:lnRef idx="2"/>
            <a:fillRef idx="0"/>
            <a:effectRef idx="0"/>
            <a:fontRef idx="minor"/>
          </p:style>
        </p:sp>
        <p:sp>
          <p:nvSpPr>
            <p:cNvPr id="452" name=""/>
            <p:cNvSpPr/>
            <p:nvPr/>
          </p:nvSpPr>
          <p:spPr>
            <a:xfrm>
              <a:off x="2615040" y="2302200"/>
              <a:ext cx="5766120" cy="4010040"/>
            </a:xfrm>
            <a:prstGeom prst="rect">
              <a:avLst/>
            </a:prstGeom>
            <a:solidFill>
              <a:schemeClr val="lt1">
                <a:alpha val="90000"/>
                <a:hueOff val="0"/>
                <a:satOff val="0"/>
                <a:lumOff val="0"/>
                <a:alphaOff val="0"/>
              </a:schemeClr>
            </a:solidFill>
            <a:ln>
              <a:solidFill>
                <a:srgbClr val="6585cf"/>
              </a:solidFill>
              <a:round/>
            </a:ln>
          </p:spPr>
          <p:style>
            <a:lnRef idx="2"/>
            <a:fillRef idx="0"/>
            <a:effectRef idx="0"/>
            <a:fontRef idx="minor"/>
          </p:style>
          <p:txBody>
            <a:bodyPr lIns="148680" rIns="3032280" tIns="148680" bIns="330732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Qui</a:t>
              </a:r>
              <a:endParaRPr b="0" lang="fr-FR" sz="3900" spc="-1" strike="noStrike">
                <a:latin typeface="Arial"/>
              </a:endParaRPr>
            </a:p>
          </p:txBody>
        </p:sp>
        <p:sp>
          <p:nvSpPr>
            <p:cNvPr id="453" name=""/>
            <p:cNvSpPr/>
            <p:nvPr/>
          </p:nvSpPr>
          <p:spPr>
            <a:xfrm>
              <a:off x="1136160" y="3154320"/>
              <a:ext cx="2957040" cy="2957040"/>
            </a:xfrm>
            <a:prstGeom prst="pie">
              <a:avLst>
                <a:gd name="adj1" fmla="val 5400000"/>
                <a:gd name="adj2" fmla="val 16200000"/>
              </a:avLst>
            </a:prstGeom>
            <a:solidFill>
              <a:schemeClr val="accent4">
                <a:hueOff val="604807"/>
                <a:satOff val="-1980"/>
                <a:lumOff val="0"/>
                <a:alphaOff val="0"/>
              </a:schemeClr>
            </a:solidFill>
            <a:ln>
              <a:solidFill>
                <a:srgbClr val="ffffff"/>
              </a:solidFill>
              <a:round/>
            </a:ln>
          </p:spPr>
          <p:style>
            <a:lnRef idx="2"/>
            <a:fillRef idx="0"/>
            <a:effectRef idx="0"/>
            <a:fontRef idx="minor"/>
          </p:style>
        </p:sp>
        <p:sp>
          <p:nvSpPr>
            <p:cNvPr id="454" name=""/>
            <p:cNvSpPr/>
            <p:nvPr/>
          </p:nvSpPr>
          <p:spPr>
            <a:xfrm>
              <a:off x="2615040" y="3154320"/>
              <a:ext cx="5766120" cy="2957040"/>
            </a:xfrm>
            <a:prstGeom prst="rect">
              <a:avLst/>
            </a:prstGeom>
            <a:solidFill>
              <a:schemeClr val="lt1">
                <a:alpha val="90000"/>
                <a:hueOff val="0"/>
                <a:satOff val="0"/>
                <a:lumOff val="0"/>
                <a:alphaOff val="0"/>
              </a:schemeClr>
            </a:solidFill>
            <a:ln>
              <a:solidFill>
                <a:srgbClr val="6775cd"/>
              </a:solidFill>
              <a:round/>
            </a:ln>
          </p:spPr>
          <p:style>
            <a:lnRef idx="2"/>
            <a:fillRef idx="0"/>
            <a:effectRef idx="0"/>
            <a:fontRef idx="minor"/>
          </p:style>
          <p:txBody>
            <a:bodyPr lIns="148680" rIns="3032280" tIns="148680" bIns="225432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Quoi</a:t>
              </a:r>
              <a:endParaRPr b="0" lang="fr-FR" sz="3900" spc="-1" strike="noStrike">
                <a:latin typeface="Arial"/>
              </a:endParaRPr>
            </a:p>
          </p:txBody>
        </p:sp>
        <p:sp>
          <p:nvSpPr>
            <p:cNvPr id="455" name=""/>
            <p:cNvSpPr/>
            <p:nvPr/>
          </p:nvSpPr>
          <p:spPr>
            <a:xfrm>
              <a:off x="1662480" y="4006800"/>
              <a:ext cx="1904400" cy="1904400"/>
            </a:xfrm>
            <a:prstGeom prst="pie">
              <a:avLst>
                <a:gd name="adj1" fmla="val 5400000"/>
                <a:gd name="adj2" fmla="val 16200000"/>
              </a:avLst>
            </a:prstGeom>
            <a:solidFill>
              <a:schemeClr val="accent4">
                <a:hueOff val="1209614"/>
                <a:satOff val="-3960"/>
                <a:lumOff val="0"/>
                <a:alphaOff val="0"/>
              </a:schemeClr>
            </a:solidFill>
            <a:ln>
              <a:solidFill>
                <a:srgbClr val="ffffff"/>
              </a:solidFill>
              <a:round/>
            </a:ln>
          </p:spPr>
          <p:style>
            <a:lnRef idx="2"/>
            <a:fillRef idx="0"/>
            <a:effectRef idx="0"/>
            <a:fontRef idx="minor"/>
          </p:style>
        </p:sp>
        <p:sp>
          <p:nvSpPr>
            <p:cNvPr id="456" name=""/>
            <p:cNvSpPr/>
            <p:nvPr/>
          </p:nvSpPr>
          <p:spPr>
            <a:xfrm>
              <a:off x="2615040" y="4006800"/>
              <a:ext cx="5766120" cy="1904400"/>
            </a:xfrm>
            <a:prstGeom prst="rect">
              <a:avLst/>
            </a:prstGeom>
            <a:solidFill>
              <a:schemeClr val="lt1">
                <a:alpha val="90000"/>
                <a:hueOff val="0"/>
                <a:satOff val="0"/>
                <a:lumOff val="0"/>
                <a:alphaOff val="0"/>
              </a:schemeClr>
            </a:solidFill>
            <a:ln>
              <a:solidFill>
                <a:srgbClr val="6c69cb"/>
              </a:solidFill>
              <a:round/>
            </a:ln>
          </p:spPr>
          <p:style>
            <a:lnRef idx="2"/>
            <a:fillRef idx="0"/>
            <a:effectRef idx="0"/>
            <a:fontRef idx="minor"/>
          </p:style>
          <p:txBody>
            <a:bodyPr lIns="148680" rIns="3032280" tIns="148680" bIns="120168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Comment</a:t>
              </a:r>
              <a:endParaRPr b="0" lang="fr-FR" sz="3900" spc="-1" strike="noStrike">
                <a:latin typeface="Arial"/>
              </a:endParaRPr>
            </a:p>
          </p:txBody>
        </p:sp>
        <p:sp>
          <p:nvSpPr>
            <p:cNvPr id="457" name=""/>
            <p:cNvSpPr/>
            <p:nvPr/>
          </p:nvSpPr>
          <p:spPr>
            <a:xfrm>
              <a:off x="2188800" y="4858920"/>
              <a:ext cx="851400" cy="851400"/>
            </a:xfrm>
            <a:prstGeom prst="pie">
              <a:avLst>
                <a:gd name="adj1" fmla="val 5400000"/>
                <a:gd name="adj2" fmla="val 16200000"/>
              </a:avLst>
            </a:prstGeom>
            <a:solidFill>
              <a:schemeClr val="accent4">
                <a:hueOff val="1814420"/>
                <a:satOff val="-5940"/>
                <a:lumOff val="0"/>
                <a:alphaOff val="0"/>
              </a:schemeClr>
            </a:solidFill>
            <a:ln>
              <a:solidFill>
                <a:srgbClr val="ffffff"/>
              </a:solidFill>
              <a:round/>
            </a:ln>
          </p:spPr>
          <p:style>
            <a:lnRef idx="2"/>
            <a:fillRef idx="0"/>
            <a:effectRef idx="0"/>
            <a:fontRef idx="minor"/>
          </p:style>
        </p:sp>
        <p:sp>
          <p:nvSpPr>
            <p:cNvPr id="458" name=""/>
            <p:cNvSpPr/>
            <p:nvPr/>
          </p:nvSpPr>
          <p:spPr>
            <a:xfrm>
              <a:off x="2615040" y="4858920"/>
              <a:ext cx="5766120" cy="851400"/>
            </a:xfrm>
            <a:prstGeom prst="rect">
              <a:avLst/>
            </a:prstGeom>
            <a:solidFill>
              <a:schemeClr val="lt1">
                <a:alpha val="90000"/>
                <a:hueOff val="0"/>
                <a:satOff val="0"/>
                <a:lumOff val="0"/>
                <a:alphaOff val="0"/>
              </a:schemeClr>
            </a:solidFill>
            <a:ln>
              <a:solidFill>
                <a:srgbClr val="7e6bc9"/>
              </a:solidFill>
              <a:round/>
            </a:ln>
          </p:spPr>
          <p:style>
            <a:lnRef idx="2"/>
            <a:fillRef idx="0"/>
            <a:effectRef idx="0"/>
            <a:fontRef idx="minor"/>
          </p:style>
          <p:txBody>
            <a:bodyPr lIns="148680" rIns="3032280" tIns="148680" bIns="14868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Résultat</a:t>
              </a:r>
              <a:endParaRPr b="0" lang="fr-FR" sz="3900" spc="-1" strike="noStrike">
                <a:latin typeface="Arial"/>
              </a:endParaRPr>
            </a:p>
          </p:txBody>
        </p:sp>
        <p:sp>
          <p:nvSpPr>
            <p:cNvPr id="459" name=""/>
            <p:cNvSpPr/>
            <p:nvPr/>
          </p:nvSpPr>
          <p:spPr>
            <a:xfrm>
              <a:off x="5498640" y="2302200"/>
              <a:ext cx="2882880" cy="851400"/>
            </a:xfrm>
            <a:prstGeom prst="rect">
              <a:avLst/>
            </a:prstGeom>
            <a:noFill/>
            <a:ln>
              <a:noFill/>
            </a:ln>
          </p:spPr>
          <p:style>
            <a:lnRef idx="2"/>
            <a:fillRef idx="0"/>
            <a:effectRef idx="0"/>
            <a:fontRef idx="minor"/>
          </p:style>
          <p:txBody>
            <a:bodyPr lIns="72360" rIns="72360" tIns="72360" bIns="72360" anchor="ctr">
              <a:noAutofit/>
            </a:bodyPr>
            <a:p>
              <a:pPr lvl="1" marL="171360" indent="-170640">
                <a:lnSpc>
                  <a:spcPct val="90000"/>
                </a:lnSpc>
                <a:spcAft>
                  <a:spcPts val="269"/>
                </a:spcAft>
                <a:buClr>
                  <a:srgbClr val="404040"/>
                </a:buClr>
                <a:buFont typeface="Symbol"/>
                <a:buChar char=""/>
              </a:pPr>
              <a:r>
                <a:rPr b="0" lang="en-US" sz="1800" spc="-1" strike="noStrike">
                  <a:solidFill>
                    <a:srgbClr val="404040"/>
                  </a:solidFill>
                  <a:latin typeface="Calibri"/>
                  <a:ea typeface="DejaVu Sans"/>
                </a:rPr>
                <a:t>Intervenants de première ligne</a:t>
              </a:r>
              <a:endParaRPr b="0" lang="fr-FR" sz="1800" spc="-1" strike="noStrike">
                <a:latin typeface="Arial"/>
              </a:endParaRPr>
            </a:p>
            <a:p>
              <a:pPr lvl="1" marL="171360" indent="-170640">
                <a:lnSpc>
                  <a:spcPct val="90000"/>
                </a:lnSpc>
                <a:spcAft>
                  <a:spcPts val="269"/>
                </a:spcAft>
                <a:buClr>
                  <a:srgbClr val="404040"/>
                </a:buClr>
                <a:buFont typeface="Symbol"/>
                <a:buChar char=""/>
              </a:pPr>
              <a:r>
                <a:rPr b="0" lang="en-US" sz="1800" spc="-1" strike="noStrike">
                  <a:solidFill>
                    <a:srgbClr val="404040"/>
                  </a:solidFill>
                  <a:latin typeface="Calibri"/>
                  <a:ea typeface="DejaVu Sans"/>
                </a:rPr>
                <a:t>Parents</a:t>
              </a:r>
              <a:endParaRPr b="0" lang="fr-FR" sz="1800" spc="-1" strike="noStrike">
                <a:latin typeface="Arial"/>
              </a:endParaRPr>
            </a:p>
          </p:txBody>
        </p:sp>
        <p:sp>
          <p:nvSpPr>
            <p:cNvPr id="460" name=""/>
            <p:cNvSpPr/>
            <p:nvPr/>
          </p:nvSpPr>
          <p:spPr>
            <a:xfrm>
              <a:off x="5498640" y="3154320"/>
              <a:ext cx="2882880" cy="851400"/>
            </a:xfrm>
            <a:prstGeom prst="rect">
              <a:avLst/>
            </a:prstGeom>
            <a:noFill/>
            <a:ln>
              <a:noFill/>
            </a:ln>
          </p:spPr>
          <p:style>
            <a:lnRef idx="2"/>
            <a:fillRef idx="0"/>
            <a:effectRef idx="0"/>
            <a:fontRef idx="minor"/>
          </p:style>
          <p:txBody>
            <a:bodyPr lIns="72360" rIns="72360" tIns="72360" bIns="72360" anchor="ctr">
              <a:noAutofit/>
            </a:bodyPr>
            <a:p>
              <a:pPr lvl="1" marL="171360" indent="-170640">
                <a:lnSpc>
                  <a:spcPct val="90000"/>
                </a:lnSpc>
                <a:spcAft>
                  <a:spcPts val="269"/>
                </a:spcAft>
                <a:buClr>
                  <a:srgbClr val="404040"/>
                </a:buClr>
                <a:buFont typeface="Symbol"/>
                <a:buChar char=""/>
              </a:pPr>
              <a:r>
                <a:rPr b="0" lang="fr-CA" sz="1800" spc="-1" strike="noStrike">
                  <a:solidFill>
                    <a:srgbClr val="404040"/>
                  </a:solidFill>
                  <a:latin typeface="Calibri"/>
                  <a:ea typeface="DejaVu Sans"/>
                </a:rPr>
                <a:t>Concept </a:t>
              </a:r>
              <a:r>
                <a:rPr b="0" lang="fr-CA" sz="1800" spc="-1" strike="noStrike">
                  <a:solidFill>
                    <a:srgbClr val="158466"/>
                  </a:solidFill>
                  <a:latin typeface="Calibri"/>
                  <a:ea typeface="DejaVu Sans"/>
                </a:rPr>
                <a:t>de radicalisation</a:t>
              </a:r>
              <a:endParaRPr b="0" lang="fr-FR" sz="1800" spc="-1" strike="noStrike">
                <a:latin typeface="Arial"/>
              </a:endParaRPr>
            </a:p>
            <a:p>
              <a:pPr lvl="1" marL="171360" indent="-170640">
                <a:lnSpc>
                  <a:spcPct val="90000"/>
                </a:lnSpc>
                <a:spcAft>
                  <a:spcPts val="269"/>
                </a:spcAft>
                <a:buClr>
                  <a:srgbClr val="404040"/>
                </a:buClr>
                <a:buFont typeface="Symbol"/>
                <a:buChar char=""/>
              </a:pPr>
              <a:r>
                <a:rPr b="0" lang="fr-CA" sz="1800" spc="-1" strike="noStrike">
                  <a:solidFill>
                    <a:srgbClr val="404040"/>
                  </a:solidFill>
                  <a:latin typeface="Calibri"/>
                  <a:ea typeface="DejaVu Sans"/>
                </a:rPr>
                <a:t>Exercices et simulations</a:t>
              </a:r>
              <a:endParaRPr b="0" lang="fr-FR" sz="1800" spc="-1" strike="noStrike">
                <a:latin typeface="Arial"/>
              </a:endParaRPr>
            </a:p>
          </p:txBody>
        </p:sp>
        <p:sp>
          <p:nvSpPr>
            <p:cNvPr id="461" name=""/>
            <p:cNvSpPr/>
            <p:nvPr/>
          </p:nvSpPr>
          <p:spPr>
            <a:xfrm>
              <a:off x="5498640" y="4002120"/>
              <a:ext cx="2882880" cy="85140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Connaissances</a:t>
              </a:r>
              <a:endParaRPr b="0" lang="fr-FR" sz="1600" spc="-1" strike="noStrike">
                <a:latin typeface="Arial"/>
              </a:endParaRPr>
            </a:p>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Pratiquer les compétences</a:t>
              </a:r>
              <a:endParaRPr b="0" lang="fr-FR" sz="1600" spc="-1" strike="noStrike">
                <a:latin typeface="Arial"/>
              </a:endParaRPr>
            </a:p>
          </p:txBody>
        </p:sp>
        <p:sp>
          <p:nvSpPr>
            <p:cNvPr id="462" name=""/>
            <p:cNvSpPr/>
            <p:nvPr/>
          </p:nvSpPr>
          <p:spPr>
            <a:xfrm>
              <a:off x="5498640" y="4858920"/>
              <a:ext cx="2882880" cy="85140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Reconnaître les signes</a:t>
              </a:r>
              <a:endParaRPr b="0" lang="fr-FR" sz="1600" spc="-1" strike="noStrike">
                <a:latin typeface="Arial"/>
              </a:endParaRPr>
            </a:p>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Compétences parentales / coaching</a:t>
              </a:r>
              <a:endParaRPr b="0" lang="fr-FR" sz="1600" spc="-1" strike="noStrike">
                <a:latin typeface="Arial"/>
              </a:endParaRPr>
            </a:p>
          </p:txBody>
        </p:sp>
      </p:grpSp>
      <p:sp>
        <p:nvSpPr>
          <p:cNvPr id="463" name="Заглавие 4"/>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Atelier sur le coaching et la parentalité</a:t>
            </a:r>
            <a:endParaRPr b="0" lang="fr-FR" sz="3200" spc="-1" strike="noStrike">
              <a:latin typeface="Arial"/>
            </a:endParaRPr>
          </a:p>
        </p:txBody>
      </p:sp>
      <p:sp>
        <p:nvSpPr>
          <p:cNvPr id="464"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CB3F8E4D-371D-4FF5-B3CD-8D02642B5418}" type="slidenum">
              <a:rPr b="0" lang="en-US" sz="1200" spc="-1" strike="noStrike">
                <a:solidFill>
                  <a:srgbClr val="0770b1"/>
                </a:solidFill>
                <a:latin typeface="Calibri"/>
              </a:rPr>
              <a:t>&lt;numéro&gt;</a:t>
            </a:fld>
            <a:endParaRPr b="0" lang="fr-FR" sz="1200" spc="-1" strike="noStrike">
              <a:latin typeface="Arial"/>
            </a:endParaRPr>
          </a:p>
        </p:txBody>
      </p:sp>
      <p:sp>
        <p:nvSpPr>
          <p:cNvPr id="465" name="Текстово поле 5"/>
          <p:cNvSpPr/>
          <p:nvPr/>
        </p:nvSpPr>
        <p:spPr>
          <a:xfrm>
            <a:off x="8612640" y="380880"/>
            <a:ext cx="296640" cy="364320"/>
          </a:xfrm>
          <a:prstGeom prst="rect">
            <a:avLst/>
          </a:prstGeom>
          <a:noFill/>
          <a:ln w="0">
            <a:noFill/>
          </a:ln>
        </p:spPr>
        <p:style>
          <a:lnRef idx="2"/>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3</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66" name="Group"/>
          <p:cNvGrpSpPr/>
          <p:nvPr/>
        </p:nvGrpSpPr>
        <p:grpSpPr>
          <a:xfrm>
            <a:off x="3571920" y="2249640"/>
            <a:ext cx="1861560" cy="2518920"/>
            <a:chOff x="3571920" y="2249640"/>
            <a:chExt cx="1861560" cy="2518920"/>
          </a:xfrm>
        </p:grpSpPr>
        <p:sp>
          <p:nvSpPr>
            <p:cNvPr id="467" name="Freeform 11"/>
            <p:cNvSpPr/>
            <p:nvPr/>
          </p:nvSpPr>
          <p:spPr>
            <a:xfrm>
              <a:off x="3571920" y="2249640"/>
              <a:ext cx="1858320" cy="2518920"/>
            </a:xfrm>
            <a:custGeom>
              <a:avLst/>
              <a:gdLst/>
              <a:ahLst/>
              <a:rect l="l" t="t" r="r" b="b"/>
              <a:pathLst>
                <a:path w="21600" h="20174">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solidFill>
              <a:srgbClr val="ff6600"/>
            </a:solidFill>
            <a:ln w="12700">
              <a:noFill/>
            </a:ln>
          </p:spPr>
          <p:style>
            <a:lnRef idx="0"/>
            <a:fillRef idx="0"/>
            <a:effectRef idx="0"/>
            <a:fontRef idx="minor"/>
          </p:style>
        </p:sp>
        <p:sp>
          <p:nvSpPr>
            <p:cNvPr id="468" name="Freeform 12"/>
            <p:cNvSpPr/>
            <p:nvPr/>
          </p:nvSpPr>
          <p:spPr>
            <a:xfrm>
              <a:off x="3801600" y="2456280"/>
              <a:ext cx="1631880" cy="2302920"/>
            </a:xfrm>
            <a:custGeom>
              <a:avLst/>
              <a:gdLst/>
              <a:ahLst/>
              <a:rect l="l" t="t" r="r" b="b"/>
              <a:pathLst>
                <a:path w="19684" h="19639">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solidFill>
              <a:srgbClr val="ff6600"/>
            </a:solidFill>
            <a:ln w="12700">
              <a:noFill/>
            </a:ln>
          </p:spPr>
          <p:style>
            <a:lnRef idx="0"/>
            <a:fillRef idx="0"/>
            <a:effectRef idx="0"/>
            <a:fontRef idx="minor"/>
          </p:style>
        </p:sp>
      </p:grpSp>
      <p:grpSp>
        <p:nvGrpSpPr>
          <p:cNvPr id="469" name="Group"/>
          <p:cNvGrpSpPr/>
          <p:nvPr/>
        </p:nvGrpSpPr>
        <p:grpSpPr>
          <a:xfrm>
            <a:off x="2841840" y="2616480"/>
            <a:ext cx="2135160" cy="2388600"/>
            <a:chOff x="2841840" y="2616480"/>
            <a:chExt cx="2135160" cy="2388600"/>
          </a:xfrm>
        </p:grpSpPr>
        <p:sp>
          <p:nvSpPr>
            <p:cNvPr id="470" name="Freeform 18"/>
            <p:cNvSpPr/>
            <p:nvPr/>
          </p:nvSpPr>
          <p:spPr>
            <a:xfrm>
              <a:off x="2841840" y="2616480"/>
              <a:ext cx="2135160" cy="2388600"/>
            </a:xfrm>
            <a:custGeom>
              <a:avLst/>
              <a:gdLst/>
              <a:ahLst/>
              <a:rect l="l" t="t" r="r" b="b"/>
              <a:pathLst>
                <a:path w="21081" h="19754">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solidFill>
              <a:srgbClr val="92d050"/>
            </a:solidFill>
            <a:ln w="12700">
              <a:noFill/>
            </a:ln>
          </p:spPr>
          <p:style>
            <a:lnRef idx="0"/>
            <a:fillRef idx="0"/>
            <a:effectRef idx="0"/>
            <a:fontRef idx="minor"/>
          </p:style>
        </p:sp>
        <p:sp>
          <p:nvSpPr>
            <p:cNvPr id="471" name="Freeform 19"/>
            <p:cNvSpPr/>
            <p:nvPr/>
          </p:nvSpPr>
          <p:spPr>
            <a:xfrm>
              <a:off x="3177000" y="2616480"/>
              <a:ext cx="1792440" cy="2270520"/>
            </a:xfrm>
            <a:custGeom>
              <a:avLst/>
              <a:gdLst/>
              <a:ahLst/>
              <a:rect l="l" t="t" r="r" b="b"/>
              <a:pathLst>
                <a:path w="17940" h="19091">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solidFill>
              <a:srgbClr val="92d050"/>
            </a:solidFill>
            <a:ln w="12700">
              <a:noFill/>
            </a:ln>
          </p:spPr>
          <p:style>
            <a:lnRef idx="0"/>
            <a:fillRef idx="0"/>
            <a:effectRef idx="0"/>
            <a:fontRef idx="minor"/>
          </p:style>
        </p:sp>
      </p:grpSp>
      <p:grpSp>
        <p:nvGrpSpPr>
          <p:cNvPr id="472" name="Group"/>
          <p:cNvGrpSpPr/>
          <p:nvPr/>
        </p:nvGrpSpPr>
        <p:grpSpPr>
          <a:xfrm>
            <a:off x="2439000" y="3834360"/>
            <a:ext cx="2599560" cy="1652760"/>
            <a:chOff x="2439000" y="3834360"/>
            <a:chExt cx="2599560" cy="1652760"/>
          </a:xfrm>
        </p:grpSpPr>
        <p:sp>
          <p:nvSpPr>
            <p:cNvPr id="473" name="Freeform 25"/>
            <p:cNvSpPr/>
            <p:nvPr/>
          </p:nvSpPr>
          <p:spPr>
            <a:xfrm>
              <a:off x="2439720" y="3834360"/>
              <a:ext cx="2598840" cy="1652760"/>
            </a:xfrm>
            <a:custGeom>
              <a:avLst/>
              <a:gdLst/>
              <a:ahLst/>
              <a:rect l="l" t="t" r="r" b="b"/>
              <a:pathLst>
                <a:path w="20314" h="18582">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solidFill>
              <a:srgbClr val="0ba7df"/>
            </a:solidFill>
            <a:ln w="12700">
              <a:noFill/>
            </a:ln>
          </p:spPr>
          <p:style>
            <a:lnRef idx="0"/>
            <a:fillRef idx="0"/>
            <a:effectRef idx="0"/>
            <a:fontRef idx="minor"/>
          </p:style>
        </p:sp>
        <p:sp>
          <p:nvSpPr>
            <p:cNvPr id="474" name="Freeform 26"/>
            <p:cNvSpPr/>
            <p:nvPr/>
          </p:nvSpPr>
          <p:spPr>
            <a:xfrm>
              <a:off x="2439000" y="3834360"/>
              <a:ext cx="2555280" cy="1402200"/>
            </a:xfrm>
            <a:custGeom>
              <a:avLst/>
              <a:gdLst/>
              <a:ahLst/>
              <a:rect l="l" t="t" r="r" b="b"/>
              <a:pathLst>
                <a:path w="20006" h="18778">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solidFill>
              <a:srgbClr val="0ba7df"/>
            </a:solidFill>
            <a:ln w="12700">
              <a:noFill/>
            </a:ln>
          </p:spPr>
          <p:style>
            <a:lnRef idx="0"/>
            <a:fillRef idx="0"/>
            <a:effectRef idx="0"/>
            <a:fontRef idx="minor"/>
          </p:style>
        </p:sp>
      </p:grpSp>
      <p:grpSp>
        <p:nvGrpSpPr>
          <p:cNvPr id="475" name="Group"/>
          <p:cNvGrpSpPr/>
          <p:nvPr/>
        </p:nvGrpSpPr>
        <p:grpSpPr>
          <a:xfrm>
            <a:off x="3575520" y="3795840"/>
            <a:ext cx="1851840" cy="2520000"/>
            <a:chOff x="3575520" y="3795840"/>
            <a:chExt cx="1851840" cy="2520000"/>
          </a:xfrm>
        </p:grpSpPr>
        <p:sp>
          <p:nvSpPr>
            <p:cNvPr id="476" name="Freeform 32"/>
            <p:cNvSpPr/>
            <p:nvPr/>
          </p:nvSpPr>
          <p:spPr>
            <a:xfrm>
              <a:off x="3580200" y="3795840"/>
              <a:ext cx="1847160" cy="2520000"/>
            </a:xfrm>
            <a:custGeom>
              <a:avLst/>
              <a:gdLst/>
              <a:ahLst/>
              <a:rect l="l" t="t" r="r" b="b"/>
              <a:pathLst>
                <a:path w="21530" h="20167">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solidFill>
              <a:schemeClr val="accent4">
                <a:lumMod val="75000"/>
              </a:schemeClr>
            </a:solidFill>
            <a:ln w="12700">
              <a:noFill/>
            </a:ln>
          </p:spPr>
          <p:style>
            <a:lnRef idx="0"/>
            <a:fillRef idx="0"/>
            <a:effectRef idx="0"/>
            <a:fontRef idx="minor"/>
          </p:style>
        </p:sp>
        <p:sp>
          <p:nvSpPr>
            <p:cNvPr id="477" name="Freeform 33"/>
            <p:cNvSpPr/>
            <p:nvPr/>
          </p:nvSpPr>
          <p:spPr>
            <a:xfrm>
              <a:off x="3575520" y="3801600"/>
              <a:ext cx="1657440" cy="2311560"/>
            </a:xfrm>
            <a:custGeom>
              <a:avLst/>
              <a:gdLst/>
              <a:ahLst/>
              <a:rect l="l" t="t" r="r" b="b"/>
              <a:pathLst>
                <a:path w="19624" h="19625">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solidFill>
              <a:schemeClr val="accent4">
                <a:lumMod val="75000"/>
              </a:schemeClr>
            </a:solidFill>
            <a:ln w="12700">
              <a:noFill/>
            </a:ln>
          </p:spPr>
          <p:style>
            <a:lnRef idx="0"/>
            <a:fillRef idx="0"/>
            <a:effectRef idx="0"/>
            <a:fontRef idx="minor"/>
          </p:style>
        </p:sp>
      </p:grpSp>
      <p:grpSp>
        <p:nvGrpSpPr>
          <p:cNvPr id="478" name="Group"/>
          <p:cNvGrpSpPr/>
          <p:nvPr/>
        </p:nvGrpSpPr>
        <p:grpSpPr>
          <a:xfrm>
            <a:off x="4019400" y="3568680"/>
            <a:ext cx="2134440" cy="2390400"/>
            <a:chOff x="4019400" y="3568680"/>
            <a:chExt cx="2134440" cy="2390400"/>
          </a:xfrm>
        </p:grpSpPr>
        <p:sp>
          <p:nvSpPr>
            <p:cNvPr id="479" name="Freeform 39"/>
            <p:cNvSpPr/>
            <p:nvPr/>
          </p:nvSpPr>
          <p:spPr>
            <a:xfrm>
              <a:off x="4019400" y="3568680"/>
              <a:ext cx="2134440" cy="2388240"/>
            </a:xfrm>
            <a:custGeom>
              <a:avLst/>
              <a:gdLst/>
              <a:ahLst/>
              <a:rect l="l" t="t" r="r" b="b"/>
              <a:pathLst>
                <a:path w="21083" h="19755">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solidFill>
              <a:schemeClr val="accent6">
                <a:lumMod val="75000"/>
              </a:schemeClr>
            </a:solidFill>
            <a:ln w="12700">
              <a:noFill/>
            </a:ln>
          </p:spPr>
          <p:style>
            <a:lnRef idx="0"/>
            <a:fillRef idx="0"/>
            <a:effectRef idx="0"/>
            <a:fontRef idx="minor"/>
          </p:style>
        </p:sp>
        <p:sp>
          <p:nvSpPr>
            <p:cNvPr id="480" name="Freeform 40"/>
            <p:cNvSpPr/>
            <p:nvPr/>
          </p:nvSpPr>
          <p:spPr>
            <a:xfrm>
              <a:off x="4024080" y="3724560"/>
              <a:ext cx="1758240" cy="2234520"/>
            </a:xfrm>
            <a:custGeom>
              <a:avLst/>
              <a:gdLst/>
              <a:ahLst/>
              <a:rect l="l" t="t" r="r" b="b"/>
              <a:pathLst>
                <a:path w="18177" h="19287">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solidFill>
              <a:schemeClr val="accent6">
                <a:lumMod val="75000"/>
              </a:schemeClr>
            </a:solidFill>
            <a:ln w="12700">
              <a:noFill/>
            </a:ln>
          </p:spPr>
          <p:style>
            <a:lnRef idx="0"/>
            <a:fillRef idx="0"/>
            <a:effectRef idx="0"/>
            <a:fontRef idx="minor"/>
          </p:style>
        </p:sp>
      </p:grpSp>
      <p:grpSp>
        <p:nvGrpSpPr>
          <p:cNvPr id="481" name="Group"/>
          <p:cNvGrpSpPr/>
          <p:nvPr/>
        </p:nvGrpSpPr>
        <p:grpSpPr>
          <a:xfrm>
            <a:off x="3984120" y="3062520"/>
            <a:ext cx="2568240" cy="1661400"/>
            <a:chOff x="3984120" y="3062520"/>
            <a:chExt cx="2568240" cy="1661400"/>
          </a:xfrm>
        </p:grpSpPr>
        <p:sp>
          <p:nvSpPr>
            <p:cNvPr id="482" name="Freeform 46"/>
            <p:cNvSpPr/>
            <p:nvPr/>
          </p:nvSpPr>
          <p:spPr>
            <a:xfrm>
              <a:off x="3984120" y="3062520"/>
              <a:ext cx="2566800" cy="1661400"/>
            </a:xfrm>
            <a:custGeom>
              <a:avLst/>
              <a:gdLst/>
              <a:ahLst/>
              <a:rect l="l" t="t" r="r" b="b"/>
              <a:pathLst>
                <a:path w="21074" h="1871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solidFill>
              <a:srgbClr val="cc3399"/>
            </a:solidFill>
            <a:ln w="12700">
              <a:noFill/>
            </a:ln>
          </p:spPr>
          <p:style>
            <a:lnRef idx="0"/>
            <a:fillRef idx="0"/>
            <a:effectRef idx="0"/>
            <a:fontRef idx="minor"/>
          </p:style>
        </p:sp>
        <p:sp>
          <p:nvSpPr>
            <p:cNvPr id="483" name="Freeform 47"/>
            <p:cNvSpPr/>
            <p:nvPr/>
          </p:nvSpPr>
          <p:spPr>
            <a:xfrm>
              <a:off x="4000680" y="3336840"/>
              <a:ext cx="2551680" cy="1386000"/>
            </a:xfrm>
            <a:custGeom>
              <a:avLst/>
              <a:gdLst/>
              <a:ahLst/>
              <a:rect l="l" t="t" r="r" b="b"/>
              <a:pathLst>
                <a:path w="21142" h="18493">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solidFill>
              <a:srgbClr val="cc3399"/>
            </a:solidFill>
            <a:ln w="12700">
              <a:noFill/>
            </a:ln>
          </p:spPr>
          <p:style>
            <a:lnRef idx="0"/>
            <a:fillRef idx="0"/>
            <a:effectRef idx="0"/>
            <a:fontRef idx="minor"/>
          </p:style>
        </p:sp>
      </p:grpSp>
      <p:sp>
        <p:nvSpPr>
          <p:cNvPr id="484" name="TextBox 52"/>
          <p:cNvSpPr/>
          <p:nvPr/>
        </p:nvSpPr>
        <p:spPr>
          <a:xfrm>
            <a:off x="908640" y="2308320"/>
            <a:ext cx="3741840" cy="3427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Présenter votre </a:t>
            </a:r>
            <a:r>
              <a:rPr b="0" lang="fr-CA" sz="1800" spc="-1" strike="noStrike">
                <a:solidFill>
                  <a:srgbClr val="404040"/>
                </a:solidFill>
                <a:latin typeface="Calibri"/>
                <a:ea typeface="DejaVu Sans"/>
              </a:rPr>
              <a:t>rôle </a:t>
            </a:r>
            <a:r>
              <a:rPr b="0" lang="en-US" sz="1800" spc="-1" strike="noStrike">
                <a:solidFill>
                  <a:srgbClr val="404040"/>
                </a:solidFill>
                <a:latin typeface="Calibri"/>
                <a:ea typeface="DejaVu Sans"/>
              </a:rPr>
              <a:t>modèle </a:t>
            </a:r>
            <a:endParaRPr b="0" lang="fr-FR" sz="1800" spc="-1" strike="noStrike">
              <a:latin typeface="Arial"/>
            </a:endParaRPr>
          </a:p>
        </p:txBody>
      </p:sp>
      <p:sp>
        <p:nvSpPr>
          <p:cNvPr id="485" name="TextBox 52"/>
          <p:cNvSpPr/>
          <p:nvPr/>
        </p:nvSpPr>
        <p:spPr>
          <a:xfrm>
            <a:off x="196920" y="3971880"/>
            <a:ext cx="2664000" cy="61704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3 autres caractéristiques de votre </a:t>
            </a:r>
            <a:r>
              <a:rPr b="0" lang="fr-CA" sz="1800" spc="-1" strike="noStrike">
                <a:solidFill>
                  <a:srgbClr val="404040"/>
                </a:solidFill>
                <a:latin typeface="Calibri"/>
                <a:ea typeface="DejaVu Sans"/>
              </a:rPr>
              <a:t>rôle </a:t>
            </a:r>
            <a:r>
              <a:rPr b="0" lang="en-US" sz="1800" spc="-1" strike="noStrike">
                <a:solidFill>
                  <a:srgbClr val="404040"/>
                </a:solidFill>
                <a:latin typeface="Calibri"/>
                <a:ea typeface="DejaVu Sans"/>
              </a:rPr>
              <a:t>modèle  </a:t>
            </a:r>
            <a:endParaRPr b="0" lang="fr-FR" sz="1800" spc="-1" strike="noStrike">
              <a:latin typeface="Arial"/>
            </a:endParaRPr>
          </a:p>
        </p:txBody>
      </p:sp>
      <p:sp>
        <p:nvSpPr>
          <p:cNvPr id="486" name="TextBox 52"/>
          <p:cNvSpPr/>
          <p:nvPr/>
        </p:nvSpPr>
        <p:spPr>
          <a:xfrm>
            <a:off x="759600" y="5818320"/>
            <a:ext cx="2860200" cy="89136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Comment votre </a:t>
            </a:r>
            <a:r>
              <a:rPr b="0" lang="en-US" sz="1800" spc="-1" strike="noStrike">
                <a:solidFill>
                  <a:srgbClr val="158466"/>
                </a:solidFill>
                <a:latin typeface="Calibri"/>
                <a:ea typeface="DejaVu Sans"/>
              </a:rPr>
              <a:t>rôle</a:t>
            </a:r>
            <a:r>
              <a:rPr b="0" lang="en-US" sz="1800" spc="-1" strike="noStrike">
                <a:solidFill>
                  <a:srgbClr val="404040"/>
                </a:solidFill>
                <a:latin typeface="Calibri"/>
                <a:ea typeface="DejaVu Sans"/>
              </a:rPr>
              <a:t> modèle peut aider à remédier à ces inconvénients </a:t>
            </a:r>
            <a:endParaRPr b="0" lang="fr-FR" sz="1800" spc="-1" strike="noStrike">
              <a:latin typeface="Arial"/>
            </a:endParaRPr>
          </a:p>
        </p:txBody>
      </p:sp>
      <p:sp>
        <p:nvSpPr>
          <p:cNvPr id="487" name="TextBox 52"/>
          <p:cNvSpPr/>
          <p:nvPr/>
        </p:nvSpPr>
        <p:spPr>
          <a:xfrm>
            <a:off x="5216400" y="6050520"/>
            <a:ext cx="3659760" cy="61668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3 inconvénients majeurs pour les jeunes d'aujourd' hui </a:t>
            </a:r>
            <a:endParaRPr b="0" lang="fr-FR" sz="1800" spc="-1" strike="noStrike">
              <a:latin typeface="Arial"/>
            </a:endParaRPr>
          </a:p>
        </p:txBody>
      </p:sp>
      <p:sp>
        <p:nvSpPr>
          <p:cNvPr id="488" name="TextBox 52"/>
          <p:cNvSpPr/>
          <p:nvPr/>
        </p:nvSpPr>
        <p:spPr>
          <a:xfrm>
            <a:off x="6647760" y="4002480"/>
            <a:ext cx="2715480" cy="3427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Décrire pourquoi </a:t>
            </a:r>
            <a:endParaRPr b="0" lang="fr-FR" sz="1800" spc="-1" strike="noStrike">
              <a:latin typeface="Arial"/>
            </a:endParaRPr>
          </a:p>
        </p:txBody>
      </p:sp>
      <p:sp>
        <p:nvSpPr>
          <p:cNvPr id="489" name="TextBox 52"/>
          <p:cNvSpPr/>
          <p:nvPr/>
        </p:nvSpPr>
        <p:spPr>
          <a:xfrm>
            <a:off x="5532480" y="2300400"/>
            <a:ext cx="3345840" cy="34272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Personne la plus influente</a:t>
            </a:r>
            <a:endParaRPr b="0" lang="fr-FR" sz="1800" spc="-1" strike="noStrike">
              <a:latin typeface="Arial"/>
            </a:endParaRPr>
          </a:p>
        </p:txBody>
      </p:sp>
      <p:sp>
        <p:nvSpPr>
          <p:cNvPr id="490" name="Freeform 9"/>
          <p:cNvSpPr/>
          <p:nvPr/>
        </p:nvSpPr>
        <p:spPr>
          <a:xfrm>
            <a:off x="5692680" y="3371400"/>
            <a:ext cx="376200" cy="408960"/>
          </a:xfrm>
          <a:custGeom>
            <a:avLst/>
            <a:gdLst/>
            <a:ahLst/>
            <a:rect l="l" t="t" r="r" b="b"/>
            <a:pathLst>
              <a:path w="21594" h="2160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noFill/>
          <a:ln w="6350">
            <a:solidFill>
              <a:srgbClr val="ffffff"/>
            </a:solidFill>
            <a:miter/>
          </a:ln>
        </p:spPr>
        <p:style>
          <a:lnRef idx="0"/>
          <a:fillRef idx="0"/>
          <a:effectRef idx="0"/>
          <a:fontRef idx="minor"/>
        </p:style>
      </p:sp>
      <p:sp>
        <p:nvSpPr>
          <p:cNvPr id="491" name="Freeform 12"/>
          <p:cNvSpPr/>
          <p:nvPr/>
        </p:nvSpPr>
        <p:spPr>
          <a:xfrm>
            <a:off x="3048480" y="3125880"/>
            <a:ext cx="315720" cy="396000"/>
          </a:xfrm>
          <a:custGeom>
            <a:avLst/>
            <a:gdLst/>
            <a:ahLst/>
            <a:rect l="l" t="t" r="r" b="b"/>
            <a:pathLst>
              <a:path w="21248" h="2160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noFill/>
          <a:ln w="6350">
            <a:solidFill>
              <a:srgbClr val="ffffff"/>
            </a:solidFill>
            <a:miter/>
          </a:ln>
        </p:spPr>
        <p:style>
          <a:lnRef idx="0"/>
          <a:fillRef idx="0"/>
          <a:effectRef idx="0"/>
          <a:fontRef idx="minor"/>
        </p:style>
      </p:sp>
      <p:sp>
        <p:nvSpPr>
          <p:cNvPr id="492" name="Freeform 13"/>
          <p:cNvSpPr/>
          <p:nvPr/>
        </p:nvSpPr>
        <p:spPr>
          <a:xfrm>
            <a:off x="4619880" y="2453040"/>
            <a:ext cx="291960" cy="414720"/>
          </a:xfrm>
          <a:custGeom>
            <a:avLst/>
            <a:gdLst/>
            <a:ahLst/>
            <a:rect l="l" t="t" r="r" b="b"/>
            <a:pathLst>
              <a:path w="21600" h="2160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noFill/>
          <a:ln w="6350">
            <a:solidFill>
              <a:srgbClr val="ffffff"/>
            </a:solidFill>
            <a:miter/>
          </a:ln>
        </p:spPr>
        <p:style>
          <a:lnRef idx="0"/>
          <a:fillRef idx="0"/>
          <a:effectRef idx="0"/>
          <a:fontRef idx="minor"/>
        </p:style>
      </p:sp>
      <p:sp>
        <p:nvSpPr>
          <p:cNvPr id="493" name="Freeform 16"/>
          <p:cNvSpPr/>
          <p:nvPr/>
        </p:nvSpPr>
        <p:spPr>
          <a:xfrm>
            <a:off x="4291560" y="5590440"/>
            <a:ext cx="334800" cy="373320"/>
          </a:xfrm>
          <a:custGeom>
            <a:avLst/>
            <a:gdLst/>
            <a:ahLst/>
            <a:rect l="l" t="t" r="r" b="b"/>
            <a:pathLst>
              <a:path w="21600" h="2160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noFill/>
          <a:ln w="6350">
            <a:solidFill>
              <a:srgbClr val="ffffff"/>
            </a:solidFill>
            <a:miter/>
          </a:ln>
        </p:spPr>
        <p:style>
          <a:lnRef idx="0"/>
          <a:fillRef idx="0"/>
          <a:effectRef idx="0"/>
          <a:fontRef idx="minor"/>
        </p:style>
      </p:sp>
      <p:sp>
        <p:nvSpPr>
          <p:cNvPr id="494" name="Freeform 17"/>
          <p:cNvSpPr/>
          <p:nvPr/>
        </p:nvSpPr>
        <p:spPr>
          <a:xfrm>
            <a:off x="5625360" y="5016600"/>
            <a:ext cx="314280" cy="318240"/>
          </a:xfrm>
          <a:custGeom>
            <a:avLst/>
            <a:gdLst/>
            <a:ahLst/>
            <a:rect l="l" t="t" r="r" b="b"/>
            <a:pathLst>
              <a:path w="21354" h="2160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noFill/>
          <a:ln w="6350">
            <a:solidFill>
              <a:srgbClr val="ffffff"/>
            </a:solidFill>
            <a:miter/>
          </a:ln>
        </p:spPr>
        <p:style>
          <a:lnRef idx="0"/>
          <a:fillRef idx="0"/>
          <a:effectRef idx="0"/>
          <a:fontRef idx="minor"/>
        </p:style>
      </p:sp>
      <p:sp>
        <p:nvSpPr>
          <p:cNvPr id="495" name="Freeform 18"/>
          <p:cNvSpPr/>
          <p:nvPr/>
        </p:nvSpPr>
        <p:spPr>
          <a:xfrm>
            <a:off x="2900160" y="4707000"/>
            <a:ext cx="337680" cy="377280"/>
          </a:xfrm>
          <a:custGeom>
            <a:avLst/>
            <a:gdLst/>
            <a:ahLst/>
            <a:rect l="l" t="t" r="r" b="b"/>
            <a:pathLst>
              <a:path w="20531" h="2160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noFill/>
          <a:ln w="6350">
            <a:solidFill>
              <a:srgbClr val="ffffff"/>
            </a:solidFill>
            <a:miter/>
          </a:ln>
        </p:spPr>
        <p:style>
          <a:lnRef idx="0"/>
          <a:fillRef idx="0"/>
          <a:effectRef idx="0"/>
          <a:fontRef idx="minor"/>
        </p:style>
      </p:sp>
      <p:sp>
        <p:nvSpPr>
          <p:cNvPr id="496"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Coaching et parentalité: exercice</a:t>
            </a:r>
            <a:endParaRPr b="0" lang="fr-FR" sz="3200" spc="-1" strike="noStrike">
              <a:latin typeface="Arial"/>
            </a:endParaRPr>
          </a:p>
        </p:txBody>
      </p:sp>
      <p:sp>
        <p:nvSpPr>
          <p:cNvPr id="497"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99BF2FC2-4A4E-4020-BCC8-B26E8A075219}" type="slidenum">
              <a:rPr b="0" lang="en-US" sz="1200" spc="-1" strike="noStrike">
                <a:solidFill>
                  <a:srgbClr val="0770b1"/>
                </a:solidFill>
                <a:latin typeface="Calibri"/>
              </a:rPr>
              <a:t>&lt;numéro&gt;</a:t>
            </a:fld>
            <a:endParaRPr b="0" lang="fr-FR" sz="1200" spc="-1" strike="noStrike">
              <a:latin typeface="Arial"/>
            </a:endParaRPr>
          </a:p>
        </p:txBody>
      </p:sp>
      <p:sp>
        <p:nvSpPr>
          <p:cNvPr id="498" name="Текстово поле 33"/>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3</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448" dur="indefinite" restart="never" nodeType="tmRoot">
          <p:childTnLst>
            <p:seq>
              <p:cTn id="449" dur="indefinite" nodeType="mainSeq">
                <p:childTnLst>
                  <p:par>
                    <p:cTn id="450" fill="hold">
                      <p:stCondLst>
                        <p:cond delay="0"/>
                      </p:stCondLst>
                      <p:childTnLst>
                        <p:par>
                          <p:cTn id="451" fill="hold">
                            <p:stCondLst>
                              <p:cond delay="0"/>
                            </p:stCondLst>
                            <p:childTnLst>
                              <p:par>
                                <p:cTn id="452" nodeType="afterEffect" fill="hold" presetClass="entr" presetID="22" presetSubtype="8">
                                  <p:stCondLst>
                                    <p:cond delay="0"/>
                                  </p:stCondLst>
                                  <p:iterate type="el">
                                    <p:tmAbs val="0"/>
                                  </p:iterate>
                                  <p:childTnLst>
                                    <p:set>
                                      <p:cBhvr>
                                        <p:cTn id="453" fill="hold"/>
                                        <p:tgtEl>
                                          <p:spTgt spid="466"/>
                                        </p:tgtEl>
                                        <p:attrNameLst>
                                          <p:attrName>style.visibility</p:attrName>
                                        </p:attrNameLst>
                                      </p:cBhvr>
                                      <p:to>
                                        <p:strVal val="visible"/>
                                      </p:to>
                                    </p:set>
                                    <p:animEffect filter="wipe(left)" transition="in">
                                      <p:cBhvr additive="repl">
                                        <p:cTn id="454" dur="500"/>
                                        <p:tgtEl>
                                          <p:spTgt spid="466"/>
                                        </p:tgtEl>
                                      </p:cBhvr>
                                    </p:animEffect>
                                  </p:childTnLst>
                                </p:cTn>
                              </p:par>
                            </p:childTnLst>
                          </p:cTn>
                        </p:par>
                        <p:par>
                          <p:cTn id="455" fill="hold">
                            <p:stCondLst>
                              <p:cond delay="500"/>
                            </p:stCondLst>
                            <p:childTnLst>
                              <p:par>
                                <p:cTn id="456" nodeType="afterEffect" fill="hold" presetClass="entr" presetID="22" presetSubtype="1">
                                  <p:stCondLst>
                                    <p:cond delay="0"/>
                                  </p:stCondLst>
                                  <p:iterate type="el">
                                    <p:tmAbs val="0"/>
                                  </p:iterate>
                                  <p:childTnLst>
                                    <p:set>
                                      <p:cBhvr>
                                        <p:cTn id="457" fill="hold"/>
                                        <p:tgtEl>
                                          <p:spTgt spid="489"/>
                                        </p:tgtEl>
                                        <p:attrNameLst>
                                          <p:attrName>style.visibility</p:attrName>
                                        </p:attrNameLst>
                                      </p:cBhvr>
                                      <p:to>
                                        <p:strVal val="visible"/>
                                      </p:to>
                                    </p:set>
                                    <p:animEffect filter="wipe(up)" transition="in">
                                      <p:cBhvr additive="repl">
                                        <p:cTn id="458" dur="600"/>
                                        <p:tgtEl>
                                          <p:spTgt spid="489"/>
                                        </p:tgtEl>
                                      </p:cBhvr>
                                    </p:animEffect>
                                  </p:childTnLst>
                                </p:cTn>
                              </p:par>
                            </p:childTnLst>
                          </p:cTn>
                        </p:par>
                      </p:childTnLst>
                    </p:cTn>
                  </p:par>
                  <p:par>
                    <p:cTn id="459" fill="hold">
                      <p:stCondLst>
                        <p:cond delay="indefinite"/>
                      </p:stCondLst>
                      <p:childTnLst>
                        <p:par>
                          <p:cTn id="460" fill="hold">
                            <p:stCondLst>
                              <p:cond delay="0"/>
                            </p:stCondLst>
                            <p:childTnLst>
                              <p:par>
                                <p:cTn id="461" nodeType="clickEffect" fill="hold" presetClass="entr" presetID="22" presetSubtype="8">
                                  <p:stCondLst>
                                    <p:cond delay="0"/>
                                  </p:stCondLst>
                                  <p:iterate type="el">
                                    <p:tmAbs val="0"/>
                                  </p:iterate>
                                  <p:childTnLst>
                                    <p:set>
                                      <p:cBhvr>
                                        <p:cTn id="462" fill="hold"/>
                                        <p:tgtEl>
                                          <p:spTgt spid="481"/>
                                        </p:tgtEl>
                                        <p:attrNameLst>
                                          <p:attrName>style.visibility</p:attrName>
                                        </p:attrNameLst>
                                      </p:cBhvr>
                                      <p:to>
                                        <p:strVal val="visible"/>
                                      </p:to>
                                    </p:set>
                                    <p:animEffect filter="wipe(left)" transition="in">
                                      <p:cBhvr additive="repl">
                                        <p:cTn id="463" dur="500"/>
                                        <p:tgtEl>
                                          <p:spTgt spid="481"/>
                                        </p:tgtEl>
                                      </p:cBhvr>
                                    </p:animEffect>
                                  </p:childTnLst>
                                </p:cTn>
                              </p:par>
                            </p:childTnLst>
                          </p:cTn>
                        </p:par>
                        <p:par>
                          <p:cTn id="464" fill="hold">
                            <p:stCondLst>
                              <p:cond delay="500"/>
                            </p:stCondLst>
                            <p:childTnLst>
                              <p:par>
                                <p:cTn id="465" nodeType="afterEffect" fill="hold" presetClass="entr" presetID="22" presetSubtype="1">
                                  <p:stCondLst>
                                    <p:cond delay="0"/>
                                  </p:stCondLst>
                                  <p:iterate type="el">
                                    <p:tmAbs val="0"/>
                                  </p:iterate>
                                  <p:childTnLst>
                                    <p:set>
                                      <p:cBhvr>
                                        <p:cTn id="466" fill="hold"/>
                                        <p:tgtEl>
                                          <p:spTgt spid="488"/>
                                        </p:tgtEl>
                                        <p:attrNameLst>
                                          <p:attrName>style.visibility</p:attrName>
                                        </p:attrNameLst>
                                      </p:cBhvr>
                                      <p:to>
                                        <p:strVal val="visible"/>
                                      </p:to>
                                    </p:set>
                                    <p:animEffect filter="wipe(up)" transition="in">
                                      <p:cBhvr additive="repl">
                                        <p:cTn id="467" dur="600"/>
                                        <p:tgtEl>
                                          <p:spTgt spid="488"/>
                                        </p:tgtEl>
                                      </p:cBhvr>
                                    </p:animEffect>
                                  </p:childTnLst>
                                </p:cTn>
                              </p:par>
                            </p:childTnLst>
                          </p:cTn>
                        </p:par>
                      </p:childTnLst>
                    </p:cTn>
                  </p:par>
                  <p:par>
                    <p:cTn id="468" fill="hold">
                      <p:stCondLst>
                        <p:cond delay="indefinite"/>
                      </p:stCondLst>
                      <p:childTnLst>
                        <p:par>
                          <p:cTn id="469" fill="hold">
                            <p:stCondLst>
                              <p:cond delay="0"/>
                            </p:stCondLst>
                            <p:childTnLst>
                              <p:par>
                                <p:cTn id="470" nodeType="clickEffect" fill="hold" presetClass="entr" presetID="22" presetSubtype="8">
                                  <p:stCondLst>
                                    <p:cond delay="0"/>
                                  </p:stCondLst>
                                  <p:iterate type="el">
                                    <p:tmAbs val="0"/>
                                  </p:iterate>
                                  <p:childTnLst>
                                    <p:set>
                                      <p:cBhvr>
                                        <p:cTn id="471" fill="hold"/>
                                        <p:tgtEl>
                                          <p:spTgt spid="478"/>
                                        </p:tgtEl>
                                        <p:attrNameLst>
                                          <p:attrName>style.visibility</p:attrName>
                                        </p:attrNameLst>
                                      </p:cBhvr>
                                      <p:to>
                                        <p:strVal val="visible"/>
                                      </p:to>
                                    </p:set>
                                    <p:animEffect filter="wipe(left)" transition="in">
                                      <p:cBhvr additive="repl">
                                        <p:cTn id="472" dur="500"/>
                                        <p:tgtEl>
                                          <p:spTgt spid="478"/>
                                        </p:tgtEl>
                                      </p:cBhvr>
                                    </p:animEffect>
                                  </p:childTnLst>
                                </p:cTn>
                              </p:par>
                            </p:childTnLst>
                          </p:cTn>
                        </p:par>
                        <p:par>
                          <p:cTn id="473" fill="hold">
                            <p:stCondLst>
                              <p:cond delay="500"/>
                            </p:stCondLst>
                            <p:childTnLst>
                              <p:par>
                                <p:cTn id="474" nodeType="afterEffect" fill="hold" presetClass="entr" presetID="22" presetSubtype="1">
                                  <p:stCondLst>
                                    <p:cond delay="0"/>
                                  </p:stCondLst>
                                  <p:iterate type="el">
                                    <p:tmAbs val="0"/>
                                  </p:iterate>
                                  <p:childTnLst>
                                    <p:set>
                                      <p:cBhvr>
                                        <p:cTn id="475" fill="hold"/>
                                        <p:tgtEl>
                                          <p:spTgt spid="487"/>
                                        </p:tgtEl>
                                        <p:attrNameLst>
                                          <p:attrName>style.visibility</p:attrName>
                                        </p:attrNameLst>
                                      </p:cBhvr>
                                      <p:to>
                                        <p:strVal val="visible"/>
                                      </p:to>
                                    </p:set>
                                    <p:animEffect filter="wipe(up)" transition="in">
                                      <p:cBhvr additive="repl">
                                        <p:cTn id="476" dur="600"/>
                                        <p:tgtEl>
                                          <p:spTgt spid="487"/>
                                        </p:tgtEl>
                                      </p:cBhvr>
                                    </p:animEffect>
                                  </p:childTnLst>
                                </p:cTn>
                              </p:par>
                            </p:childTnLst>
                          </p:cTn>
                        </p:par>
                      </p:childTnLst>
                    </p:cTn>
                  </p:par>
                  <p:par>
                    <p:cTn id="477" fill="hold">
                      <p:stCondLst>
                        <p:cond delay="indefinite"/>
                      </p:stCondLst>
                      <p:childTnLst>
                        <p:par>
                          <p:cTn id="478" fill="hold">
                            <p:stCondLst>
                              <p:cond delay="0"/>
                            </p:stCondLst>
                            <p:childTnLst>
                              <p:par>
                                <p:cTn id="479" nodeType="clickEffect" fill="hold" presetClass="entr" presetID="22" presetSubtype="8">
                                  <p:stCondLst>
                                    <p:cond delay="0"/>
                                  </p:stCondLst>
                                  <p:iterate type="el">
                                    <p:tmAbs val="0"/>
                                  </p:iterate>
                                  <p:childTnLst>
                                    <p:set>
                                      <p:cBhvr>
                                        <p:cTn id="480" fill="hold"/>
                                        <p:tgtEl>
                                          <p:spTgt spid="475"/>
                                        </p:tgtEl>
                                        <p:attrNameLst>
                                          <p:attrName>style.visibility</p:attrName>
                                        </p:attrNameLst>
                                      </p:cBhvr>
                                      <p:to>
                                        <p:strVal val="visible"/>
                                      </p:to>
                                    </p:set>
                                    <p:animEffect filter="wipe(left)" transition="in">
                                      <p:cBhvr additive="repl">
                                        <p:cTn id="481" dur="500"/>
                                        <p:tgtEl>
                                          <p:spTgt spid="475"/>
                                        </p:tgtEl>
                                      </p:cBhvr>
                                    </p:animEffect>
                                  </p:childTnLst>
                                </p:cTn>
                              </p:par>
                            </p:childTnLst>
                          </p:cTn>
                        </p:par>
                        <p:par>
                          <p:cTn id="482" fill="hold">
                            <p:stCondLst>
                              <p:cond delay="500"/>
                            </p:stCondLst>
                            <p:childTnLst>
                              <p:par>
                                <p:cTn id="483" nodeType="afterEffect" fill="hold" presetClass="entr" presetID="22" presetSubtype="1">
                                  <p:stCondLst>
                                    <p:cond delay="0"/>
                                  </p:stCondLst>
                                  <p:iterate type="el">
                                    <p:tmAbs val="0"/>
                                  </p:iterate>
                                  <p:childTnLst>
                                    <p:set>
                                      <p:cBhvr>
                                        <p:cTn id="484" fill="hold"/>
                                        <p:tgtEl>
                                          <p:spTgt spid="486"/>
                                        </p:tgtEl>
                                        <p:attrNameLst>
                                          <p:attrName>style.visibility</p:attrName>
                                        </p:attrNameLst>
                                      </p:cBhvr>
                                      <p:to>
                                        <p:strVal val="visible"/>
                                      </p:to>
                                    </p:set>
                                    <p:animEffect filter="wipe(up)" transition="in">
                                      <p:cBhvr additive="repl">
                                        <p:cTn id="485" dur="600"/>
                                        <p:tgtEl>
                                          <p:spTgt spid="486"/>
                                        </p:tgtEl>
                                      </p:cBhvr>
                                    </p:animEffect>
                                  </p:childTnLst>
                                </p:cTn>
                              </p:par>
                            </p:childTnLst>
                          </p:cTn>
                        </p:par>
                      </p:childTnLst>
                    </p:cTn>
                  </p:par>
                  <p:par>
                    <p:cTn id="486" fill="hold">
                      <p:stCondLst>
                        <p:cond delay="indefinite"/>
                      </p:stCondLst>
                      <p:childTnLst>
                        <p:par>
                          <p:cTn id="487" fill="hold">
                            <p:stCondLst>
                              <p:cond delay="0"/>
                            </p:stCondLst>
                            <p:childTnLst>
                              <p:par>
                                <p:cTn id="488" nodeType="clickEffect" fill="hold" presetClass="entr" presetID="22" presetSubtype="8">
                                  <p:stCondLst>
                                    <p:cond delay="0"/>
                                  </p:stCondLst>
                                  <p:iterate type="el">
                                    <p:tmAbs val="0"/>
                                  </p:iterate>
                                  <p:childTnLst>
                                    <p:set>
                                      <p:cBhvr>
                                        <p:cTn id="489" fill="hold"/>
                                        <p:tgtEl>
                                          <p:spTgt spid="472"/>
                                        </p:tgtEl>
                                        <p:attrNameLst>
                                          <p:attrName>style.visibility</p:attrName>
                                        </p:attrNameLst>
                                      </p:cBhvr>
                                      <p:to>
                                        <p:strVal val="visible"/>
                                      </p:to>
                                    </p:set>
                                    <p:animEffect filter="wipe(left)" transition="in">
                                      <p:cBhvr additive="repl">
                                        <p:cTn id="490" dur="500"/>
                                        <p:tgtEl>
                                          <p:spTgt spid="472"/>
                                        </p:tgtEl>
                                      </p:cBhvr>
                                    </p:animEffect>
                                  </p:childTnLst>
                                </p:cTn>
                              </p:par>
                            </p:childTnLst>
                          </p:cTn>
                        </p:par>
                        <p:par>
                          <p:cTn id="491" fill="hold">
                            <p:stCondLst>
                              <p:cond delay="500"/>
                            </p:stCondLst>
                            <p:childTnLst>
                              <p:par>
                                <p:cTn id="492" nodeType="afterEffect" fill="hold" presetClass="entr" presetID="22" presetSubtype="1">
                                  <p:stCondLst>
                                    <p:cond delay="0"/>
                                  </p:stCondLst>
                                  <p:iterate type="el">
                                    <p:tmAbs val="0"/>
                                  </p:iterate>
                                  <p:childTnLst>
                                    <p:set>
                                      <p:cBhvr>
                                        <p:cTn id="493" fill="hold"/>
                                        <p:tgtEl>
                                          <p:spTgt spid="485"/>
                                        </p:tgtEl>
                                        <p:attrNameLst>
                                          <p:attrName>style.visibility</p:attrName>
                                        </p:attrNameLst>
                                      </p:cBhvr>
                                      <p:to>
                                        <p:strVal val="visible"/>
                                      </p:to>
                                    </p:set>
                                    <p:animEffect filter="wipe(up)" transition="in">
                                      <p:cBhvr additive="repl">
                                        <p:cTn id="494" dur="600"/>
                                        <p:tgtEl>
                                          <p:spTgt spid="485"/>
                                        </p:tgtEl>
                                      </p:cBhvr>
                                    </p:animEffect>
                                  </p:childTnLst>
                                </p:cTn>
                              </p:par>
                            </p:childTnLst>
                          </p:cTn>
                        </p:par>
                      </p:childTnLst>
                    </p:cTn>
                  </p:par>
                  <p:par>
                    <p:cTn id="495" fill="hold">
                      <p:stCondLst>
                        <p:cond delay="indefinite"/>
                      </p:stCondLst>
                      <p:childTnLst>
                        <p:par>
                          <p:cTn id="496" fill="hold">
                            <p:stCondLst>
                              <p:cond delay="0"/>
                            </p:stCondLst>
                            <p:childTnLst>
                              <p:par>
                                <p:cTn id="497" nodeType="clickEffect" fill="hold" presetClass="entr" presetID="22" presetSubtype="8">
                                  <p:stCondLst>
                                    <p:cond delay="0"/>
                                  </p:stCondLst>
                                  <p:iterate type="el">
                                    <p:tmAbs val="0"/>
                                  </p:iterate>
                                  <p:childTnLst>
                                    <p:set>
                                      <p:cBhvr>
                                        <p:cTn id="498" fill="hold"/>
                                        <p:tgtEl>
                                          <p:spTgt spid="469"/>
                                        </p:tgtEl>
                                        <p:attrNameLst>
                                          <p:attrName>style.visibility</p:attrName>
                                        </p:attrNameLst>
                                      </p:cBhvr>
                                      <p:to>
                                        <p:strVal val="visible"/>
                                      </p:to>
                                    </p:set>
                                    <p:animEffect filter="wipe(left)" transition="in">
                                      <p:cBhvr additive="repl">
                                        <p:cTn id="499" dur="500"/>
                                        <p:tgtEl>
                                          <p:spTgt spid="469"/>
                                        </p:tgtEl>
                                      </p:cBhvr>
                                    </p:animEffect>
                                  </p:childTnLst>
                                </p:cTn>
                              </p:par>
                            </p:childTnLst>
                          </p:cTn>
                        </p:par>
                        <p:par>
                          <p:cTn id="500" fill="hold">
                            <p:stCondLst>
                              <p:cond delay="500"/>
                            </p:stCondLst>
                            <p:childTnLst>
                              <p:par>
                                <p:cTn id="501" nodeType="afterEffect" fill="hold" presetClass="entr" presetID="22" presetSubtype="1">
                                  <p:stCondLst>
                                    <p:cond delay="0"/>
                                  </p:stCondLst>
                                  <p:iterate type="el">
                                    <p:tmAbs val="0"/>
                                  </p:iterate>
                                  <p:childTnLst>
                                    <p:set>
                                      <p:cBhvr>
                                        <p:cTn id="502" fill="hold"/>
                                        <p:tgtEl>
                                          <p:spTgt spid="484"/>
                                        </p:tgtEl>
                                        <p:attrNameLst>
                                          <p:attrName>style.visibility</p:attrName>
                                        </p:attrNameLst>
                                      </p:cBhvr>
                                      <p:to>
                                        <p:strVal val="visible"/>
                                      </p:to>
                                    </p:set>
                                    <p:animEffect filter="wipe(up)" transition="in">
                                      <p:cBhvr additive="repl">
                                        <p:cTn id="503" dur="6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Google Shape;18;p1"/>
          <p:cNvSpPr/>
          <p:nvPr/>
        </p:nvSpPr>
        <p:spPr>
          <a:xfrm>
            <a:off x="1776240" y="5024880"/>
            <a:ext cx="901080" cy="27396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350" spc="-1" strike="noStrike">
                <a:solidFill>
                  <a:srgbClr val="535353"/>
                </a:solidFill>
                <a:latin typeface="Avenir Roman"/>
                <a:ea typeface="Avenir Roman"/>
              </a:rPr>
              <a:t>    </a:t>
            </a:r>
            <a:endParaRPr b="0" lang="fr-FR" sz="1350" spc="-1" strike="noStrike">
              <a:latin typeface="Arial"/>
            </a:endParaRPr>
          </a:p>
        </p:txBody>
      </p:sp>
      <p:sp>
        <p:nvSpPr>
          <p:cNvPr id="500" name="Google Shape;25;p1"/>
          <p:cNvSpPr/>
          <p:nvPr/>
        </p:nvSpPr>
        <p:spPr>
          <a:xfrm rot="3660600">
            <a:off x="6266880" y="4478040"/>
            <a:ext cx="166320" cy="636480"/>
          </a:xfrm>
          <a:custGeom>
            <a:avLst/>
            <a:gdLst/>
            <a:ahLst/>
            <a:rect l="l" t="t" r="r" b="b"/>
            <a:pathLst>
              <a:path w="21600" h="21600">
                <a:moveTo>
                  <a:pt x="0" y="0"/>
                </a:moveTo>
                <a:cubicBezTo>
                  <a:pt x="2399" y="1686"/>
                  <a:pt x="4620" y="3404"/>
                  <a:pt x="6659" y="5150"/>
                </a:cubicBezTo>
                <a:cubicBezTo>
                  <a:pt x="12876" y="10475"/>
                  <a:pt x="17365" y="16030"/>
                  <a:pt x="21600" y="21600"/>
                </a:cubicBezTo>
              </a:path>
            </a:pathLst>
          </a:custGeom>
          <a:noFill/>
          <a:ln w="38100">
            <a:solidFill>
              <a:srgbClr val="7030a0"/>
            </a:solidFill>
            <a:miter/>
          </a:ln>
        </p:spPr>
        <p:style>
          <a:lnRef idx="0"/>
          <a:fillRef idx="0"/>
          <a:effectRef idx="0"/>
          <a:fontRef idx="minor"/>
        </p:style>
      </p:sp>
      <p:sp>
        <p:nvSpPr>
          <p:cNvPr id="501" name="Google Shape;26;p1"/>
          <p:cNvSpPr/>
          <p:nvPr/>
        </p:nvSpPr>
        <p:spPr>
          <a:xfrm rot="6244800">
            <a:off x="5650920" y="4931640"/>
            <a:ext cx="392400" cy="447120"/>
          </a:xfrm>
          <a:custGeom>
            <a:avLst/>
            <a:gdLst/>
            <a:ahLst/>
            <a:rect l="l" t="t" r="r" b="b"/>
            <a:pathLst>
              <a:path w="21600" h="21600">
                <a:moveTo>
                  <a:pt x="0" y="0"/>
                </a:moveTo>
                <a:cubicBezTo>
                  <a:pt x="8182" y="6395"/>
                  <a:pt x="15437" y="13650"/>
                  <a:pt x="21600" y="21600"/>
                </a:cubicBezTo>
              </a:path>
            </a:pathLst>
          </a:custGeom>
          <a:noFill/>
          <a:ln w="38100">
            <a:solidFill>
              <a:srgbClr val="7030a0"/>
            </a:solidFill>
            <a:miter/>
          </a:ln>
        </p:spPr>
        <p:style>
          <a:lnRef idx="0"/>
          <a:fillRef idx="0"/>
          <a:effectRef idx="0"/>
          <a:fontRef idx="minor"/>
        </p:style>
      </p:sp>
      <p:sp>
        <p:nvSpPr>
          <p:cNvPr id="502" name="Google Shape;28;p1"/>
          <p:cNvSpPr/>
          <p:nvPr/>
        </p:nvSpPr>
        <p:spPr>
          <a:xfrm>
            <a:off x="6400800" y="3567240"/>
            <a:ext cx="1912320" cy="1156320"/>
          </a:xfrm>
          <a:prstGeom prst="ellipse">
            <a:avLst/>
          </a:prstGeom>
          <a:solidFill>
            <a:schemeClr val="accent4">
              <a:lumMod val="75000"/>
            </a:schemeClr>
          </a:solidFill>
          <a:ln w="12700">
            <a:noFill/>
          </a:ln>
        </p:spPr>
        <p:style>
          <a:lnRef idx="0"/>
          <a:fillRef idx="0"/>
          <a:effectRef idx="0"/>
          <a:fontRef idx="minor"/>
        </p:style>
      </p:sp>
      <p:sp>
        <p:nvSpPr>
          <p:cNvPr id="503" name="Google Shape;29;p1"/>
          <p:cNvSpPr/>
          <p:nvPr/>
        </p:nvSpPr>
        <p:spPr>
          <a:xfrm>
            <a:off x="6482520" y="3654360"/>
            <a:ext cx="1748520" cy="946800"/>
          </a:xfrm>
          <a:prstGeom prst="ellipse">
            <a:avLst/>
          </a:prstGeom>
          <a:gradFill rotWithShape="0">
            <a:gsLst>
              <a:gs pos="0">
                <a:srgbClr val="e6eaeb"/>
              </a:gs>
              <a:gs pos="100000">
                <a:srgbClr val="ffffff"/>
              </a:gs>
            </a:gsLst>
            <a:lin ang="2088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instructions</a:t>
            </a:r>
            <a:endParaRPr b="0" lang="fr-FR" sz="1800" spc="-1" strike="noStrike">
              <a:latin typeface="Arial"/>
            </a:endParaRPr>
          </a:p>
        </p:txBody>
      </p:sp>
      <p:sp>
        <p:nvSpPr>
          <p:cNvPr id="504" name="Google Shape;32;p1"/>
          <p:cNvSpPr/>
          <p:nvPr/>
        </p:nvSpPr>
        <p:spPr>
          <a:xfrm flipH="1" rot="18009600">
            <a:off x="4326480" y="4981680"/>
            <a:ext cx="463320" cy="772200"/>
          </a:xfrm>
          <a:custGeom>
            <a:avLst/>
            <a:gdLst/>
            <a:ahLst/>
            <a:rect l="l" t="t" r="r" b="b"/>
            <a:pathLst>
              <a:path w="21600" h="21600">
                <a:moveTo>
                  <a:pt x="21600" y="0"/>
                </a:moveTo>
                <a:cubicBezTo>
                  <a:pt x="17845" y="5186"/>
                  <a:pt x="13381" y="10093"/>
                  <a:pt x="8272" y="14650"/>
                </a:cubicBezTo>
                <a:cubicBezTo>
                  <a:pt x="5611" y="17024"/>
                  <a:pt x="2780" y="19297"/>
                  <a:pt x="0" y="21600"/>
                </a:cubicBezTo>
              </a:path>
            </a:pathLst>
          </a:custGeom>
          <a:noFill/>
          <a:ln w="38100">
            <a:solidFill>
              <a:srgbClr val="ff0000"/>
            </a:solidFill>
            <a:miter/>
          </a:ln>
        </p:spPr>
        <p:style>
          <a:lnRef idx="0"/>
          <a:fillRef idx="0"/>
          <a:effectRef idx="0"/>
          <a:fontRef idx="minor"/>
        </p:style>
      </p:sp>
      <p:sp>
        <p:nvSpPr>
          <p:cNvPr id="505" name="Google Shape;33;p1"/>
          <p:cNvSpPr/>
          <p:nvPr/>
        </p:nvSpPr>
        <p:spPr>
          <a:xfrm flipH="1" rot="16866600">
            <a:off x="2415960" y="4382280"/>
            <a:ext cx="366480" cy="773640"/>
          </a:xfrm>
          <a:custGeom>
            <a:avLst/>
            <a:gdLst/>
            <a:ahLst/>
            <a:rect l="l" t="t" r="r" b="b"/>
            <a:pathLst>
              <a:path w="21600" h="21600">
                <a:moveTo>
                  <a:pt x="0" y="0"/>
                </a:moveTo>
                <a:cubicBezTo>
                  <a:pt x="8182" y="6395"/>
                  <a:pt x="15437" y="13650"/>
                  <a:pt x="21600" y="21600"/>
                </a:cubicBezTo>
              </a:path>
            </a:pathLst>
          </a:custGeom>
          <a:noFill/>
          <a:ln w="38100">
            <a:solidFill>
              <a:srgbClr val="ff8a00"/>
            </a:solidFill>
            <a:miter/>
          </a:ln>
        </p:spPr>
        <p:style>
          <a:lnRef idx="0"/>
          <a:fillRef idx="0"/>
          <a:effectRef idx="0"/>
          <a:fontRef idx="minor"/>
        </p:style>
      </p:sp>
      <p:sp>
        <p:nvSpPr>
          <p:cNvPr id="506" name="Google Shape;34;p1"/>
          <p:cNvSpPr/>
          <p:nvPr/>
        </p:nvSpPr>
        <p:spPr>
          <a:xfrm flipH="1">
            <a:off x="828360" y="3522960"/>
            <a:ext cx="1994040" cy="1156320"/>
          </a:xfrm>
          <a:prstGeom prst="ellipse">
            <a:avLst/>
          </a:prstGeom>
          <a:solidFill>
            <a:srgbClr val="ff6600"/>
          </a:solidFill>
          <a:ln w="12700">
            <a:noFill/>
          </a:ln>
        </p:spPr>
        <p:style>
          <a:lnRef idx="0"/>
          <a:fillRef idx="0"/>
          <a:effectRef idx="0"/>
          <a:fontRef idx="minor"/>
        </p:style>
      </p:sp>
      <p:sp>
        <p:nvSpPr>
          <p:cNvPr id="507" name="Google Shape;35;p1"/>
          <p:cNvSpPr/>
          <p:nvPr/>
        </p:nvSpPr>
        <p:spPr>
          <a:xfrm flipH="1">
            <a:off x="937440" y="36194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objectif</a:t>
            </a:r>
            <a:endParaRPr b="0" lang="fr-FR" sz="1800" spc="-1" strike="noStrike">
              <a:latin typeface="Arial"/>
            </a:endParaRPr>
          </a:p>
        </p:txBody>
      </p:sp>
      <p:sp>
        <p:nvSpPr>
          <p:cNvPr id="508" name="Google Shape;37;p1"/>
          <p:cNvSpPr/>
          <p:nvPr/>
        </p:nvSpPr>
        <p:spPr>
          <a:xfrm flipH="1">
            <a:off x="2363760" y="4647960"/>
            <a:ext cx="1994040" cy="1156320"/>
          </a:xfrm>
          <a:prstGeom prst="ellipse">
            <a:avLst/>
          </a:prstGeom>
          <a:solidFill>
            <a:srgbClr val="cc0099"/>
          </a:solidFill>
          <a:ln w="12700">
            <a:noFill/>
          </a:ln>
        </p:spPr>
        <p:style>
          <a:lnRef idx="0"/>
          <a:fillRef idx="0"/>
          <a:effectRef idx="0"/>
          <a:fontRef idx="minor"/>
        </p:style>
      </p:sp>
      <p:sp>
        <p:nvSpPr>
          <p:cNvPr id="509" name="Google Shape;38;p1"/>
          <p:cNvSpPr/>
          <p:nvPr/>
        </p:nvSpPr>
        <p:spPr>
          <a:xfrm flipH="1">
            <a:off x="2486520" y="474012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public cible</a:t>
            </a:r>
            <a:endParaRPr b="0" lang="fr-FR" sz="1800" spc="-1" strike="noStrike">
              <a:latin typeface="Arial"/>
            </a:endParaRPr>
          </a:p>
        </p:txBody>
      </p:sp>
      <p:sp>
        <p:nvSpPr>
          <p:cNvPr id="510" name="Google Shape;40;p1"/>
          <p:cNvSpPr/>
          <p:nvPr/>
        </p:nvSpPr>
        <p:spPr>
          <a:xfrm flipH="1">
            <a:off x="4584240" y="4699440"/>
            <a:ext cx="1994040" cy="1156320"/>
          </a:xfrm>
          <a:prstGeom prst="ellipse">
            <a:avLst/>
          </a:prstGeom>
          <a:solidFill>
            <a:srgbClr val="92d050"/>
          </a:solidFill>
          <a:ln w="12700">
            <a:noFill/>
          </a:ln>
        </p:spPr>
        <p:style>
          <a:lnRef idx="0"/>
          <a:fillRef idx="0"/>
          <a:effectRef idx="0"/>
          <a:fontRef idx="minor"/>
        </p:style>
      </p:sp>
      <p:sp>
        <p:nvSpPr>
          <p:cNvPr id="511" name="Google Shape;41;p1"/>
          <p:cNvSpPr/>
          <p:nvPr/>
        </p:nvSpPr>
        <p:spPr>
          <a:xfrm flipH="1">
            <a:off x="4723200" y="480096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durée</a:t>
            </a:r>
            <a:endParaRPr b="0" lang="fr-FR" sz="1800" spc="-1" strike="noStrike">
              <a:latin typeface="Arial"/>
            </a:endParaRPr>
          </a:p>
        </p:txBody>
      </p:sp>
      <p:sp>
        <p:nvSpPr>
          <p:cNvPr id="512" name="Tekstvak 86"/>
          <p:cNvSpPr/>
          <p:nvPr/>
        </p:nvSpPr>
        <p:spPr>
          <a:xfrm>
            <a:off x="2823840" y="2842920"/>
            <a:ext cx="4454280" cy="930600"/>
          </a:xfrm>
          <a:prstGeom prst="rect">
            <a:avLst/>
          </a:prstGeom>
          <a:noFill/>
          <a:ln w="0">
            <a:noFill/>
          </a:ln>
        </p:spPr>
        <p:style>
          <a:lnRef idx="0"/>
          <a:fillRef idx="0"/>
          <a:effectRef idx="0"/>
          <a:fontRef idx="minor"/>
        </p:style>
        <p:txBody>
          <a:bodyPr lIns="90000" rIns="90000" tIns="45000" bIns="45000">
            <a:spAutoFit/>
          </a:bodyPr>
          <a:p>
            <a:pPr>
              <a:lnSpc>
                <a:spcPct val="115000"/>
              </a:lnSpc>
              <a:spcAft>
                <a:spcPts val="601"/>
              </a:spcAft>
              <a:tabLst>
                <a:tab algn="l" pos="0"/>
              </a:tabLst>
            </a:pPr>
            <a:r>
              <a:rPr b="0" lang="en-US" sz="2400" spc="-1" strike="noStrike">
                <a:solidFill>
                  <a:srgbClr val="0770b1"/>
                </a:solidFill>
                <a:latin typeface="Calibri"/>
                <a:ea typeface="DejaVu Sans"/>
              </a:rPr>
              <a:t>Construire votre propre </a:t>
            </a:r>
            <a:r>
              <a:rPr b="0" lang="fr-CA" sz="2400" spc="-1" strike="noStrike">
                <a:solidFill>
                  <a:srgbClr val="0770b1"/>
                </a:solidFill>
                <a:latin typeface="Calibri"/>
                <a:ea typeface="DejaVu Sans"/>
              </a:rPr>
              <a:t>rôle </a:t>
            </a:r>
            <a:r>
              <a:rPr b="0" lang="en-US" sz="2400" spc="-1" strike="noStrike">
                <a:solidFill>
                  <a:srgbClr val="0770b1"/>
                </a:solidFill>
                <a:latin typeface="Calibri"/>
                <a:ea typeface="DejaVu Sans"/>
              </a:rPr>
              <a:t>modèle</a:t>
            </a:r>
            <a:endParaRPr b="0" lang="fr-FR" sz="2400" spc="-1" strike="noStrike">
              <a:latin typeface="Arial"/>
            </a:endParaRPr>
          </a:p>
        </p:txBody>
      </p:sp>
      <p:sp>
        <p:nvSpPr>
          <p:cNvPr id="513"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Coaching et parentalité: exercice</a:t>
            </a:r>
            <a:endParaRPr b="0" lang="fr-FR" sz="3200" spc="-1" strike="noStrike">
              <a:latin typeface="Arial"/>
            </a:endParaRPr>
          </a:p>
        </p:txBody>
      </p:sp>
      <p:sp>
        <p:nvSpPr>
          <p:cNvPr id="514"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304CEFD5-9F42-46E7-9042-D35F2B1966FC}" type="slidenum">
              <a:rPr b="0" lang="en-US" sz="1200" spc="-1" strike="noStrike">
                <a:solidFill>
                  <a:srgbClr val="0770b1"/>
                </a:solidFill>
                <a:latin typeface="Calibri"/>
              </a:rPr>
              <a:t>25</a:t>
            </a:fld>
            <a:endParaRPr b="0" lang="fr-FR" sz="1200" spc="-1" strike="noStrike">
              <a:latin typeface="Arial"/>
            </a:endParaRPr>
          </a:p>
        </p:txBody>
      </p:sp>
      <p:sp>
        <p:nvSpPr>
          <p:cNvPr id="515" name="Текстово поле 17"/>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3</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504" dur="indefinite" restart="never" nodeType="tmRoot">
          <p:childTnLst>
            <p:seq>
              <p:cTn id="505" dur="indefinite" nodeType="mainSeq">
                <p:childTnLst>
                  <p:par>
                    <p:cTn id="506" fill="hold">
                      <p:stCondLst>
                        <p:cond delay="indefinite"/>
                      </p:stCondLst>
                      <p:childTnLst>
                        <p:par>
                          <p:cTn id="507" fill="hold">
                            <p:stCondLst>
                              <p:cond delay="0"/>
                            </p:stCondLst>
                            <p:childTnLst>
                              <p:par>
                                <p:cTn id="508" nodeType="clickEffect" fill="hold" presetClass="entr" presetID="10">
                                  <p:stCondLst>
                                    <p:cond delay="0"/>
                                  </p:stCondLst>
                                  <p:iterate type="el">
                                    <p:tmAbs val="0"/>
                                  </p:iterate>
                                  <p:childTnLst>
                                    <p:set>
                                      <p:cBhvr>
                                        <p:cTn id="509" fill="hold"/>
                                        <p:tgtEl>
                                          <p:spTgt spid="506"/>
                                        </p:tgtEl>
                                        <p:attrNameLst>
                                          <p:attrName>style.visibility</p:attrName>
                                        </p:attrNameLst>
                                      </p:cBhvr>
                                      <p:to>
                                        <p:strVal val="visible"/>
                                      </p:to>
                                    </p:set>
                                    <p:animEffect filter="fade" transition="in">
                                      <p:cBhvr additive="repl">
                                        <p:cTn id="510" dur="600"/>
                                        <p:tgtEl>
                                          <p:spTgt spid="506"/>
                                        </p:tgtEl>
                                      </p:cBhvr>
                                    </p:animEffect>
                                  </p:childTnLst>
                                </p:cTn>
                              </p:par>
                            </p:childTnLst>
                          </p:cTn>
                        </p:par>
                        <p:par>
                          <p:cTn id="511" fill="hold">
                            <p:stCondLst>
                              <p:cond delay="600"/>
                            </p:stCondLst>
                            <p:childTnLst>
                              <p:par>
                                <p:cTn id="512" nodeType="afterEffect" fill="hold" presetClass="entr" presetID="10">
                                  <p:stCondLst>
                                    <p:cond delay="0"/>
                                  </p:stCondLst>
                                  <p:iterate type="el">
                                    <p:tmAbs val="0"/>
                                  </p:iterate>
                                  <p:childTnLst>
                                    <p:set>
                                      <p:cBhvr>
                                        <p:cTn id="513" fill="hold"/>
                                        <p:tgtEl>
                                          <p:spTgt spid="507"/>
                                        </p:tgtEl>
                                        <p:attrNameLst>
                                          <p:attrName>style.visibility</p:attrName>
                                        </p:attrNameLst>
                                      </p:cBhvr>
                                      <p:to>
                                        <p:strVal val="visible"/>
                                      </p:to>
                                    </p:set>
                                    <p:animEffect filter="fade" transition="in">
                                      <p:cBhvr additive="repl">
                                        <p:cTn id="514" dur="600"/>
                                        <p:tgtEl>
                                          <p:spTgt spid="507"/>
                                        </p:tgtEl>
                                      </p:cBhvr>
                                    </p:animEffect>
                                  </p:childTnLst>
                                </p:cTn>
                              </p:par>
                            </p:childTnLst>
                          </p:cTn>
                        </p:par>
                        <p:par>
                          <p:cTn id="515" fill="hold">
                            <p:stCondLst>
                              <p:cond delay="1200"/>
                            </p:stCondLst>
                            <p:childTnLst>
                              <p:par>
                                <p:cTn id="516" nodeType="afterEffect" fill="hold" presetClass="entr" presetID="10">
                                  <p:stCondLst>
                                    <p:cond delay="0"/>
                                  </p:stCondLst>
                                  <p:iterate type="el">
                                    <p:tmAbs val="0"/>
                                  </p:iterate>
                                  <p:childTnLst>
                                    <p:set>
                                      <p:cBhvr>
                                        <p:cTn id="517" fill="hold"/>
                                        <p:tgtEl>
                                          <p:spTgt spid="499"/>
                                        </p:tgtEl>
                                        <p:attrNameLst>
                                          <p:attrName>style.visibility</p:attrName>
                                        </p:attrNameLst>
                                      </p:cBhvr>
                                      <p:to>
                                        <p:strVal val="visible"/>
                                      </p:to>
                                    </p:set>
                                    <p:animEffect filter="fade" transition="in">
                                      <p:cBhvr additive="repl">
                                        <p:cTn id="518" dur="600"/>
                                        <p:tgtEl>
                                          <p:spTgt spid="499"/>
                                        </p:tgtEl>
                                      </p:cBhvr>
                                    </p:animEffect>
                                  </p:childTnLst>
                                </p:cTn>
                              </p:par>
                            </p:childTnLst>
                          </p:cTn>
                        </p:par>
                      </p:childTnLst>
                    </p:cTn>
                  </p:par>
                  <p:par>
                    <p:cTn id="519" fill="hold">
                      <p:stCondLst>
                        <p:cond delay="indefinite"/>
                      </p:stCondLst>
                      <p:childTnLst>
                        <p:par>
                          <p:cTn id="520" fill="hold">
                            <p:stCondLst>
                              <p:cond delay="0"/>
                            </p:stCondLst>
                            <p:childTnLst>
                              <p:par>
                                <p:cTn id="521" nodeType="clickEffect" fill="hold" presetClass="entr" presetID="10">
                                  <p:stCondLst>
                                    <p:cond delay="0"/>
                                  </p:stCondLst>
                                  <p:iterate type="el">
                                    <p:tmAbs val="0"/>
                                  </p:iterate>
                                  <p:childTnLst>
                                    <p:set>
                                      <p:cBhvr>
                                        <p:cTn id="522" fill="hold"/>
                                        <p:tgtEl>
                                          <p:spTgt spid="505"/>
                                        </p:tgtEl>
                                        <p:attrNameLst>
                                          <p:attrName>style.visibility</p:attrName>
                                        </p:attrNameLst>
                                      </p:cBhvr>
                                      <p:to>
                                        <p:strVal val="visible"/>
                                      </p:to>
                                    </p:set>
                                    <p:animEffect filter="fade" transition="in">
                                      <p:cBhvr additive="repl">
                                        <p:cTn id="523" dur="600"/>
                                        <p:tgtEl>
                                          <p:spTgt spid="505"/>
                                        </p:tgtEl>
                                      </p:cBhvr>
                                    </p:animEffect>
                                  </p:childTnLst>
                                </p:cTn>
                              </p:par>
                            </p:childTnLst>
                          </p:cTn>
                        </p:par>
                        <p:par>
                          <p:cTn id="524" fill="hold">
                            <p:stCondLst>
                              <p:cond delay="600"/>
                            </p:stCondLst>
                            <p:childTnLst>
                              <p:par>
                                <p:cTn id="525" nodeType="afterEffect" fill="hold" presetClass="entr" presetID="10">
                                  <p:stCondLst>
                                    <p:cond delay="0"/>
                                  </p:stCondLst>
                                  <p:iterate type="el">
                                    <p:tmAbs val="0"/>
                                  </p:iterate>
                                  <p:childTnLst>
                                    <p:set>
                                      <p:cBhvr>
                                        <p:cTn id="526" fill="hold"/>
                                        <p:tgtEl>
                                          <p:spTgt spid="508"/>
                                        </p:tgtEl>
                                        <p:attrNameLst>
                                          <p:attrName>style.visibility</p:attrName>
                                        </p:attrNameLst>
                                      </p:cBhvr>
                                      <p:to>
                                        <p:strVal val="visible"/>
                                      </p:to>
                                    </p:set>
                                    <p:animEffect filter="fade" transition="in">
                                      <p:cBhvr additive="repl">
                                        <p:cTn id="527" dur="600"/>
                                        <p:tgtEl>
                                          <p:spTgt spid="508"/>
                                        </p:tgtEl>
                                      </p:cBhvr>
                                    </p:animEffect>
                                  </p:childTnLst>
                                </p:cTn>
                              </p:par>
                            </p:childTnLst>
                          </p:cTn>
                        </p:par>
                        <p:par>
                          <p:cTn id="528" fill="hold">
                            <p:stCondLst>
                              <p:cond delay="1200"/>
                            </p:stCondLst>
                            <p:childTnLst>
                              <p:par>
                                <p:cTn id="529" nodeType="afterEffect" fill="hold" presetClass="entr" presetID="10">
                                  <p:stCondLst>
                                    <p:cond delay="0"/>
                                  </p:stCondLst>
                                  <p:iterate type="el">
                                    <p:tmAbs val="0"/>
                                  </p:iterate>
                                  <p:childTnLst>
                                    <p:set>
                                      <p:cBhvr>
                                        <p:cTn id="530" fill="hold"/>
                                        <p:tgtEl>
                                          <p:spTgt spid="509"/>
                                        </p:tgtEl>
                                        <p:attrNameLst>
                                          <p:attrName>style.visibility</p:attrName>
                                        </p:attrNameLst>
                                      </p:cBhvr>
                                      <p:to>
                                        <p:strVal val="visible"/>
                                      </p:to>
                                    </p:set>
                                    <p:animEffect filter="fade" transition="in">
                                      <p:cBhvr additive="repl">
                                        <p:cTn id="531" dur="600"/>
                                        <p:tgtEl>
                                          <p:spTgt spid="509"/>
                                        </p:tgtEl>
                                      </p:cBhvr>
                                    </p:animEffect>
                                  </p:childTnLst>
                                </p:cTn>
                              </p:par>
                            </p:childTnLst>
                          </p:cTn>
                        </p:par>
                      </p:childTnLst>
                    </p:cTn>
                  </p:par>
                  <p:par>
                    <p:cTn id="532" fill="hold">
                      <p:stCondLst>
                        <p:cond delay="indefinite"/>
                      </p:stCondLst>
                      <p:childTnLst>
                        <p:par>
                          <p:cTn id="533" fill="hold">
                            <p:stCondLst>
                              <p:cond delay="0"/>
                            </p:stCondLst>
                            <p:childTnLst>
                              <p:par>
                                <p:cTn id="534" nodeType="clickEffect" fill="hold" presetClass="entr" presetID="10">
                                  <p:stCondLst>
                                    <p:cond delay="0"/>
                                  </p:stCondLst>
                                  <p:iterate type="el">
                                    <p:tmAbs val="0"/>
                                  </p:iterate>
                                  <p:childTnLst>
                                    <p:set>
                                      <p:cBhvr>
                                        <p:cTn id="535" fill="hold"/>
                                        <p:tgtEl>
                                          <p:spTgt spid="504"/>
                                        </p:tgtEl>
                                        <p:attrNameLst>
                                          <p:attrName>style.visibility</p:attrName>
                                        </p:attrNameLst>
                                      </p:cBhvr>
                                      <p:to>
                                        <p:strVal val="visible"/>
                                      </p:to>
                                    </p:set>
                                    <p:animEffect filter="fade" transition="in">
                                      <p:cBhvr additive="repl">
                                        <p:cTn id="536" dur="600"/>
                                        <p:tgtEl>
                                          <p:spTgt spid="504"/>
                                        </p:tgtEl>
                                      </p:cBhvr>
                                    </p:animEffect>
                                  </p:childTnLst>
                                </p:cTn>
                              </p:par>
                            </p:childTnLst>
                          </p:cTn>
                        </p:par>
                        <p:par>
                          <p:cTn id="537" fill="hold">
                            <p:stCondLst>
                              <p:cond delay="600"/>
                            </p:stCondLst>
                            <p:childTnLst>
                              <p:par>
                                <p:cTn id="538" nodeType="afterEffect" fill="hold" presetClass="entr" presetID="10">
                                  <p:stCondLst>
                                    <p:cond delay="0"/>
                                  </p:stCondLst>
                                  <p:iterate type="el">
                                    <p:tmAbs val="0"/>
                                  </p:iterate>
                                  <p:childTnLst>
                                    <p:set>
                                      <p:cBhvr>
                                        <p:cTn id="539" fill="hold"/>
                                        <p:tgtEl>
                                          <p:spTgt spid="510"/>
                                        </p:tgtEl>
                                        <p:attrNameLst>
                                          <p:attrName>style.visibility</p:attrName>
                                        </p:attrNameLst>
                                      </p:cBhvr>
                                      <p:to>
                                        <p:strVal val="visible"/>
                                      </p:to>
                                    </p:set>
                                    <p:animEffect filter="fade" transition="in">
                                      <p:cBhvr additive="repl">
                                        <p:cTn id="540" dur="600"/>
                                        <p:tgtEl>
                                          <p:spTgt spid="510"/>
                                        </p:tgtEl>
                                      </p:cBhvr>
                                    </p:animEffect>
                                  </p:childTnLst>
                                </p:cTn>
                              </p:par>
                            </p:childTnLst>
                          </p:cTn>
                        </p:par>
                        <p:par>
                          <p:cTn id="541" fill="hold">
                            <p:stCondLst>
                              <p:cond delay="1200"/>
                            </p:stCondLst>
                            <p:childTnLst>
                              <p:par>
                                <p:cTn id="542" nodeType="afterEffect" fill="hold" presetClass="entr" presetID="10">
                                  <p:stCondLst>
                                    <p:cond delay="0"/>
                                  </p:stCondLst>
                                  <p:iterate type="el">
                                    <p:tmAbs val="0"/>
                                  </p:iterate>
                                  <p:childTnLst>
                                    <p:set>
                                      <p:cBhvr>
                                        <p:cTn id="543" fill="hold"/>
                                        <p:tgtEl>
                                          <p:spTgt spid="511"/>
                                        </p:tgtEl>
                                        <p:attrNameLst>
                                          <p:attrName>style.visibility</p:attrName>
                                        </p:attrNameLst>
                                      </p:cBhvr>
                                      <p:to>
                                        <p:strVal val="visible"/>
                                      </p:to>
                                    </p:set>
                                    <p:animEffect filter="fade" transition="in">
                                      <p:cBhvr additive="repl">
                                        <p:cTn id="544" dur="600"/>
                                        <p:tgtEl>
                                          <p:spTgt spid="511"/>
                                        </p:tgtEl>
                                      </p:cBhvr>
                                    </p:animEffect>
                                  </p:childTnLst>
                                </p:cTn>
                              </p:par>
                            </p:childTnLst>
                          </p:cTn>
                        </p:par>
                      </p:childTnLst>
                    </p:cTn>
                  </p:par>
                  <p:par>
                    <p:cTn id="545" fill="hold">
                      <p:stCondLst>
                        <p:cond delay="indefinite"/>
                      </p:stCondLst>
                      <p:childTnLst>
                        <p:par>
                          <p:cTn id="546" fill="hold">
                            <p:stCondLst>
                              <p:cond delay="0"/>
                            </p:stCondLst>
                            <p:childTnLst>
                              <p:par>
                                <p:cTn id="547" nodeType="clickEffect" fill="hold" presetClass="entr" presetID="10">
                                  <p:stCondLst>
                                    <p:cond delay="0"/>
                                  </p:stCondLst>
                                  <p:iterate type="el">
                                    <p:tmAbs val="0"/>
                                  </p:iterate>
                                  <p:childTnLst>
                                    <p:set>
                                      <p:cBhvr>
                                        <p:cTn id="548" fill="hold"/>
                                        <p:tgtEl>
                                          <p:spTgt spid="501"/>
                                        </p:tgtEl>
                                        <p:attrNameLst>
                                          <p:attrName>style.visibility</p:attrName>
                                        </p:attrNameLst>
                                      </p:cBhvr>
                                      <p:to>
                                        <p:strVal val="visible"/>
                                      </p:to>
                                    </p:set>
                                    <p:animEffect filter="fade" transition="in">
                                      <p:cBhvr additive="repl">
                                        <p:cTn id="549" dur="600"/>
                                        <p:tgtEl>
                                          <p:spTgt spid="501"/>
                                        </p:tgtEl>
                                      </p:cBhvr>
                                    </p:animEffect>
                                  </p:childTnLst>
                                </p:cTn>
                              </p:par>
                            </p:childTnLst>
                          </p:cTn>
                        </p:par>
                        <p:par>
                          <p:cTn id="550" fill="hold">
                            <p:stCondLst>
                              <p:cond delay="600"/>
                            </p:stCondLst>
                            <p:childTnLst>
                              <p:par>
                                <p:cTn id="551" nodeType="afterEffect" fill="hold" presetClass="entr" presetID="10">
                                  <p:stCondLst>
                                    <p:cond delay="0"/>
                                  </p:stCondLst>
                                  <p:iterate type="el">
                                    <p:tmAbs val="0"/>
                                  </p:iterate>
                                  <p:childTnLst>
                                    <p:set>
                                      <p:cBhvr>
                                        <p:cTn id="552" fill="hold"/>
                                        <p:tgtEl>
                                          <p:spTgt spid="500"/>
                                        </p:tgtEl>
                                        <p:attrNameLst>
                                          <p:attrName>style.visibility</p:attrName>
                                        </p:attrNameLst>
                                      </p:cBhvr>
                                      <p:to>
                                        <p:strVal val="visible"/>
                                      </p:to>
                                    </p:set>
                                    <p:animEffect filter="fade" transition="in">
                                      <p:cBhvr additive="repl">
                                        <p:cTn id="553" dur="600"/>
                                        <p:tgtEl>
                                          <p:spTgt spid="500"/>
                                        </p:tgtEl>
                                      </p:cBhvr>
                                    </p:animEffect>
                                  </p:childTnLst>
                                </p:cTn>
                              </p:par>
                            </p:childTnLst>
                          </p:cTn>
                        </p:par>
                        <p:par>
                          <p:cTn id="554" fill="hold">
                            <p:stCondLst>
                              <p:cond delay="1200"/>
                            </p:stCondLst>
                            <p:childTnLst>
                              <p:par>
                                <p:cTn id="555" nodeType="afterEffect" fill="hold" presetClass="entr" presetID="10">
                                  <p:stCondLst>
                                    <p:cond delay="0"/>
                                  </p:stCondLst>
                                  <p:iterate type="el">
                                    <p:tmAbs val="0"/>
                                  </p:iterate>
                                  <p:childTnLst>
                                    <p:set>
                                      <p:cBhvr>
                                        <p:cTn id="556" fill="hold"/>
                                        <p:tgtEl>
                                          <p:spTgt spid="502"/>
                                        </p:tgtEl>
                                        <p:attrNameLst>
                                          <p:attrName>style.visibility</p:attrName>
                                        </p:attrNameLst>
                                      </p:cBhvr>
                                      <p:to>
                                        <p:strVal val="visible"/>
                                      </p:to>
                                    </p:set>
                                    <p:animEffect filter="fade" transition="in">
                                      <p:cBhvr additive="repl">
                                        <p:cTn id="557" dur="600"/>
                                        <p:tgtEl>
                                          <p:spTgt spid="502"/>
                                        </p:tgtEl>
                                      </p:cBhvr>
                                    </p:animEffect>
                                  </p:childTnLst>
                                </p:cTn>
                              </p:par>
                            </p:childTnLst>
                          </p:cTn>
                        </p:par>
                        <p:par>
                          <p:cTn id="558" fill="hold">
                            <p:stCondLst>
                              <p:cond delay="1800"/>
                            </p:stCondLst>
                            <p:childTnLst>
                              <p:par>
                                <p:cTn id="559" nodeType="afterEffect" fill="hold" presetClass="entr" presetID="10">
                                  <p:stCondLst>
                                    <p:cond delay="0"/>
                                  </p:stCondLst>
                                  <p:iterate type="el">
                                    <p:tmAbs val="0"/>
                                  </p:iterate>
                                  <p:childTnLst>
                                    <p:set>
                                      <p:cBhvr>
                                        <p:cTn id="560" fill="hold"/>
                                        <p:tgtEl>
                                          <p:spTgt spid="503"/>
                                        </p:tgtEl>
                                        <p:attrNameLst>
                                          <p:attrName>style.visibility</p:attrName>
                                        </p:attrNameLst>
                                      </p:cBhvr>
                                      <p:to>
                                        <p:strVal val="visible"/>
                                      </p:to>
                                    </p:set>
                                    <p:animEffect filter="fade" transition="in">
                                      <p:cBhvr additive="repl">
                                        <p:cTn id="561" dur="600"/>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Tijdelijke aanduiding voor inhoud 2"/>
          <p:cNvSpPr/>
          <p:nvPr/>
        </p:nvSpPr>
        <p:spPr>
          <a:xfrm>
            <a:off x="685800" y="2286000"/>
            <a:ext cx="4571280" cy="2144160"/>
          </a:xfrm>
          <a:prstGeom prst="rect">
            <a:avLst/>
          </a:prstGeom>
          <a:solidFill>
            <a:srgbClr val="ffffff"/>
          </a:solidFill>
          <a:ln w="0">
            <a:noFill/>
          </a:ln>
        </p:spPr>
        <p:style>
          <a:lnRef idx="0"/>
          <a:fillRef idx="0"/>
          <a:effectRef idx="0"/>
          <a:fontRef idx="minor"/>
        </p:style>
        <p:txBody>
          <a:bodyPr lIns="90000" rIns="90000" tIns="45000" bIns="45000">
            <a:normAutofit fontScale="61000"/>
          </a:bodyPr>
          <a:p>
            <a:pPr>
              <a:lnSpc>
                <a:spcPct val="120000"/>
              </a:lnSpc>
              <a:spcAft>
                <a:spcPts val="601"/>
              </a:spcAft>
              <a:tabLst>
                <a:tab algn="l" pos="0"/>
              </a:tabLst>
            </a:pPr>
            <a:r>
              <a:rPr b="0" lang="en-US" sz="2600" spc="-1" strike="noStrike">
                <a:solidFill>
                  <a:srgbClr val="404040"/>
                </a:solidFill>
                <a:latin typeface="Calibri"/>
              </a:rPr>
              <a:t>Pensée critique</a:t>
            </a:r>
            <a:endParaRPr b="0" lang="fr-FR" sz="2600" spc="-1" strike="noStrike">
              <a:latin typeface="Arial"/>
            </a:endParaRPr>
          </a:p>
          <a:p>
            <a:pPr marL="399960">
              <a:lnSpc>
                <a:spcPct val="120000"/>
              </a:lnSpc>
              <a:spcAft>
                <a:spcPts val="601"/>
              </a:spcAft>
              <a:tabLst>
                <a:tab algn="l" pos="0"/>
              </a:tabLst>
            </a:pPr>
            <a:r>
              <a:rPr b="0" lang="en-US" sz="2400" spc="-1" strike="noStrike">
                <a:solidFill>
                  <a:srgbClr val="404040"/>
                </a:solidFill>
                <a:latin typeface="Calibri"/>
              </a:rPr>
              <a:t>Analyser </a:t>
            </a:r>
            <a:r>
              <a:rPr b="0" lang="en-US" sz="2400" spc="-1" strike="noStrike">
                <a:solidFill>
                  <a:srgbClr val="158466"/>
                </a:solidFill>
                <a:latin typeface="Calibri"/>
              </a:rPr>
              <a:t>avec précaution</a:t>
            </a:r>
            <a:r>
              <a:rPr b="0" lang="en-US" sz="2400" spc="-1" strike="noStrike">
                <a:solidFill>
                  <a:srgbClr val="404040"/>
                </a:solidFill>
                <a:latin typeface="Calibri"/>
              </a:rPr>
              <a:t> l'information</a:t>
            </a:r>
            <a:endParaRPr b="0" lang="fr-FR" sz="2400" spc="-1" strike="noStrike">
              <a:latin typeface="Arial"/>
            </a:endParaRPr>
          </a:p>
          <a:p>
            <a:pPr marL="399960">
              <a:lnSpc>
                <a:spcPct val="120000"/>
              </a:lnSpc>
              <a:spcAft>
                <a:spcPts val="601"/>
              </a:spcAft>
              <a:tabLst>
                <a:tab algn="l" pos="0"/>
              </a:tabLst>
            </a:pPr>
            <a:r>
              <a:rPr b="0" lang="en-US" sz="2400" spc="-1" strike="noStrike">
                <a:solidFill>
                  <a:srgbClr val="404040"/>
                </a:solidFill>
                <a:latin typeface="Calibri"/>
              </a:rPr>
              <a:t>se basant sur des faits </a:t>
            </a:r>
            <a:endParaRPr b="0" lang="fr-FR" sz="2400" spc="-1" strike="noStrike">
              <a:latin typeface="Arial"/>
            </a:endParaRPr>
          </a:p>
          <a:p>
            <a:pPr marL="399960">
              <a:lnSpc>
                <a:spcPct val="120000"/>
              </a:lnSpc>
              <a:spcAft>
                <a:spcPts val="601"/>
              </a:spcAft>
              <a:tabLst>
                <a:tab algn="l" pos="0"/>
              </a:tabLst>
            </a:pPr>
            <a:r>
              <a:rPr b="0" lang="en-US" sz="2400" spc="-1" strike="noStrike">
                <a:solidFill>
                  <a:srgbClr val="404040"/>
                </a:solidFill>
                <a:latin typeface="Calibri"/>
              </a:rPr>
              <a:t>pour faire un meilleur jugement et prendre de meilleures décisions</a:t>
            </a:r>
            <a:endParaRPr b="0" lang="fr-FR" sz="2400" spc="-1" strike="noStrike">
              <a:latin typeface="Arial"/>
            </a:endParaRPr>
          </a:p>
        </p:txBody>
      </p:sp>
      <p:sp>
        <p:nvSpPr>
          <p:cNvPr id="517" name="Tijdelijke aanduiding voor inhoud 2"/>
          <p:cNvSpPr/>
          <p:nvPr/>
        </p:nvSpPr>
        <p:spPr>
          <a:xfrm>
            <a:off x="685800" y="4430880"/>
            <a:ext cx="4571280" cy="2289960"/>
          </a:xfrm>
          <a:prstGeom prst="rect">
            <a:avLst/>
          </a:prstGeom>
          <a:solidFill>
            <a:schemeClr val="bg1"/>
          </a:solidFill>
          <a:ln w="0">
            <a:noFill/>
          </a:ln>
        </p:spPr>
        <p:style>
          <a:lnRef idx="0"/>
          <a:fillRef idx="0"/>
          <a:effectRef idx="0"/>
          <a:fontRef idx="minor"/>
        </p:style>
        <p:txBody>
          <a:bodyPr lIns="90000" rIns="90000" tIns="45000" bIns="45000">
            <a:normAutofit/>
          </a:bodyPr>
          <a:p>
            <a:pPr>
              <a:lnSpc>
                <a:spcPct val="100000"/>
              </a:lnSpc>
              <a:spcBef>
                <a:spcPts val="479"/>
              </a:spcBef>
              <a:tabLst>
                <a:tab algn="l" pos="0"/>
              </a:tabLst>
            </a:pPr>
            <a:r>
              <a:rPr b="0" lang="en-US" sz="2400" spc="-1" strike="noStrike">
                <a:solidFill>
                  <a:srgbClr val="404040"/>
                </a:solidFill>
                <a:latin typeface="Calibri"/>
                <a:ea typeface="DejaVu Sans"/>
              </a:rPr>
              <a:t>Appliquer </a:t>
            </a:r>
            <a:r>
              <a:rPr b="0" lang="fr-CA" sz="2400" spc="-1" strike="noStrike">
                <a:solidFill>
                  <a:srgbClr val="404040"/>
                </a:solidFill>
                <a:latin typeface="Calibri"/>
                <a:ea typeface="DejaVu Sans"/>
              </a:rPr>
              <a:t>la pensée critique </a:t>
            </a:r>
            <a:r>
              <a:rPr b="0" lang="en-US" sz="2400" spc="-1" strike="noStrike">
                <a:solidFill>
                  <a:srgbClr val="404040"/>
                </a:solidFill>
                <a:latin typeface="Calibri"/>
                <a:ea typeface="DejaVu Sans"/>
              </a:rPr>
              <a:t>aux messages polarisants comme :</a:t>
            </a:r>
            <a:endParaRPr b="0" lang="fr-FR" sz="2400" spc="-1" strike="noStrike">
              <a:latin typeface="Arial"/>
            </a:endParaRPr>
          </a:p>
          <a:p>
            <a:pPr marL="343080" indent="-342360">
              <a:lnSpc>
                <a:spcPct val="100000"/>
              </a:lnSpc>
              <a:spcBef>
                <a:spcPts val="439"/>
              </a:spcBef>
              <a:buClr>
                <a:srgbClr val="404040"/>
              </a:buClr>
              <a:buFont typeface="Arial"/>
              <a:buChar char="•"/>
              <a:tabLst>
                <a:tab algn="l" pos="0"/>
              </a:tabLst>
            </a:pPr>
            <a:r>
              <a:rPr b="0" lang="en-US" sz="2200" spc="-1" strike="noStrike">
                <a:solidFill>
                  <a:srgbClr val="404040"/>
                </a:solidFill>
                <a:latin typeface="Calibri"/>
                <a:ea typeface="DejaVu Sans"/>
              </a:rPr>
              <a:t>En </a:t>
            </a:r>
            <a:r>
              <a:rPr b="0" lang="fr-CA" sz="2200" spc="-1" strike="noStrike">
                <a:solidFill>
                  <a:srgbClr val="404040"/>
                </a:solidFill>
                <a:latin typeface="Calibri"/>
                <a:ea typeface="DejaVu Sans"/>
              </a:rPr>
              <a:t>binôme</a:t>
            </a:r>
            <a:r>
              <a:rPr b="0" lang="en-US" sz="2200" spc="-1" strike="noStrike">
                <a:solidFill>
                  <a:srgbClr val="404040"/>
                </a:solidFill>
                <a:latin typeface="Calibri"/>
                <a:ea typeface="DejaVu Sans"/>
              </a:rPr>
              <a:t>, nous-eux, propagande en noir et blanc </a:t>
            </a:r>
            <a:endParaRPr b="0" lang="fr-FR" sz="2200" spc="-1" strike="noStrike">
              <a:latin typeface="Arial"/>
            </a:endParaRPr>
          </a:p>
          <a:p>
            <a:pPr marL="343080" indent="-342360">
              <a:lnSpc>
                <a:spcPct val="100000"/>
              </a:lnSpc>
              <a:spcBef>
                <a:spcPts val="439"/>
              </a:spcBef>
              <a:buClr>
                <a:srgbClr val="404040"/>
              </a:buClr>
              <a:buFont typeface="Arial"/>
              <a:buChar char="•"/>
              <a:tabLst>
                <a:tab algn="l" pos="0"/>
              </a:tabLst>
            </a:pPr>
            <a:r>
              <a:rPr b="0" lang="en-US" sz="2200" spc="-1" strike="noStrike">
                <a:solidFill>
                  <a:srgbClr val="404040"/>
                </a:solidFill>
                <a:latin typeface="Calibri"/>
                <a:ea typeface="DejaVu Sans"/>
              </a:rPr>
              <a:t>Fausses </a:t>
            </a:r>
            <a:r>
              <a:rPr b="0" lang="en-US" sz="2200" spc="-1" strike="noStrike">
                <a:solidFill>
                  <a:srgbClr val="158466"/>
                </a:solidFill>
                <a:latin typeface="Calibri"/>
                <a:ea typeface="DejaVu Sans"/>
              </a:rPr>
              <a:t>informations</a:t>
            </a:r>
            <a:endParaRPr b="0" lang="fr-FR" sz="2200" spc="-1" strike="noStrike">
              <a:latin typeface="Arial"/>
            </a:endParaRPr>
          </a:p>
          <a:p>
            <a:pPr marL="343080" indent="-342360">
              <a:lnSpc>
                <a:spcPct val="100000"/>
              </a:lnSpc>
              <a:spcBef>
                <a:spcPts val="439"/>
              </a:spcBef>
              <a:buClr>
                <a:srgbClr val="404040"/>
              </a:buClr>
              <a:buFont typeface="Arial"/>
              <a:buChar char="•"/>
              <a:tabLst>
                <a:tab algn="l" pos="0"/>
              </a:tabLst>
            </a:pPr>
            <a:r>
              <a:rPr b="0" lang="en-US" sz="2200" spc="-1" strike="noStrike">
                <a:solidFill>
                  <a:srgbClr val="404040"/>
                </a:solidFill>
                <a:latin typeface="Calibri"/>
                <a:ea typeface="DejaVu Sans"/>
              </a:rPr>
              <a:t>Rapports biaisés</a:t>
            </a:r>
            <a:endParaRPr b="0" lang="fr-FR" sz="2200" spc="-1" strike="noStrike">
              <a:latin typeface="Arial"/>
            </a:endParaRPr>
          </a:p>
        </p:txBody>
      </p:sp>
      <p:sp>
        <p:nvSpPr>
          <p:cNvPr id="518"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12A7DD22-4056-4290-869D-D948728868C1}" type="slidenum">
              <a:rPr b="0" lang="en-US" sz="1200" spc="-1" strike="noStrike">
                <a:solidFill>
                  <a:srgbClr val="0770b1"/>
                </a:solidFill>
                <a:latin typeface="Calibri"/>
              </a:rPr>
              <a:t>26</a:t>
            </a:fld>
            <a:endParaRPr b="0" lang="fr-FR" sz="1200" spc="-1" strike="noStrike">
              <a:latin typeface="Arial"/>
            </a:endParaRPr>
          </a:p>
        </p:txBody>
      </p:sp>
      <p:sp>
        <p:nvSpPr>
          <p:cNvPr id="519" name="Заглавие 4"/>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Pensée critique</a:t>
            </a:r>
            <a:endParaRPr b="0" lang="fr-FR" sz="3200" spc="-1" strike="noStrike">
              <a:latin typeface="Arial"/>
            </a:endParaRPr>
          </a:p>
        </p:txBody>
      </p:sp>
      <p:sp>
        <p:nvSpPr>
          <p:cNvPr id="520" name="Текстово поле 6"/>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4</a:t>
            </a:r>
            <a:endParaRPr b="0" lang="fr-FR" sz="1800" spc="-1" strike="noStrike">
              <a:latin typeface="Arial"/>
            </a:endParaRPr>
          </a:p>
        </p:txBody>
      </p:sp>
      <p:pic>
        <p:nvPicPr>
          <p:cNvPr id="521" name="Afbeelding 3" descr=""/>
          <p:cNvPicPr/>
          <p:nvPr/>
        </p:nvPicPr>
        <p:blipFill>
          <a:blip r:embed="rId1"/>
          <a:stretch/>
        </p:blipFill>
        <p:spPr>
          <a:xfrm>
            <a:off x="4994280" y="2187720"/>
            <a:ext cx="3615480" cy="4167720"/>
          </a:xfrm>
          <a:prstGeom prst="rect">
            <a:avLst/>
          </a:prstGeom>
          <a:ln w="0">
            <a:noFill/>
          </a:ln>
        </p:spPr>
      </p:pic>
    </p:spTree>
  </p:cSld>
  <mc:AlternateContent>
    <mc:Choice Requires="p14">
      <p:transition spd="slow" p14:dur="2000"/>
    </mc:Choice>
    <mc:Fallback>
      <p:transition spd="slow"/>
    </mc:Fallback>
  </mc:AlternateContent>
  <p:timing>
    <p:tnLst>
      <p:par>
        <p:cTn id="562" dur="indefinite" restart="never" nodeType="tmRoot">
          <p:childTnLst>
            <p:seq>
              <p:cTn id="563" dur="indefinite" nodeType="mainSeq">
                <p:childTnLst>
                  <p:par>
                    <p:cTn id="564" fill="hold">
                      <p:stCondLst>
                        <p:cond delay="indefinite"/>
                      </p:stCondLst>
                      <p:childTnLst>
                        <p:par>
                          <p:cTn id="565" fill="hold">
                            <p:stCondLst>
                              <p:cond delay="0"/>
                            </p:stCondLst>
                            <p:childTnLst>
                              <p:par>
                                <p:cTn id="566" nodeType="clickEffect" fill="hold" presetClass="entr" presetID="1">
                                  <p:stCondLst>
                                    <p:cond delay="0"/>
                                  </p:stCondLst>
                                  <p:childTnLst>
                                    <p:set>
                                      <p:cBhvr>
                                        <p:cTn id="567" dur="1" fill="hold">
                                          <p:stCondLst>
                                            <p:cond delay="0"/>
                                          </p:stCondLst>
                                        </p:cTn>
                                        <p:tgtEl>
                                          <p:spTgt spid="516">
                                            <p:txEl>
                                              <p:pRg st="0" end="0"/>
                                            </p:txEl>
                                          </p:spTgt>
                                        </p:tgtEl>
                                        <p:attrNameLst>
                                          <p:attrName>style.visibility</p:attrName>
                                        </p:attrNameLst>
                                      </p:cBhvr>
                                      <p:to>
                                        <p:strVal val="visible"/>
                                      </p:to>
                                    </p:set>
                                  </p:childTnLst>
                                </p:cTn>
                              </p:par>
                              <p:par>
                                <p:cTn id="568" nodeType="withEffect" fill="hold" presetClass="entr" presetID="1">
                                  <p:stCondLst>
                                    <p:cond delay="0"/>
                                  </p:stCondLst>
                                  <p:childTnLst>
                                    <p:set>
                                      <p:cBhvr>
                                        <p:cTn id="569" dur="1" fill="hold">
                                          <p:stCondLst>
                                            <p:cond delay="0"/>
                                          </p:stCondLst>
                                        </p:cTn>
                                        <p:tgtEl>
                                          <p:spTgt spid="516">
                                            <p:txEl>
                                              <p:pRg st="1" end="1"/>
                                            </p:txEl>
                                          </p:spTgt>
                                        </p:tgtEl>
                                        <p:attrNameLst>
                                          <p:attrName>style.visibility</p:attrName>
                                        </p:attrNameLst>
                                      </p:cBhvr>
                                      <p:to>
                                        <p:strVal val="visible"/>
                                      </p:to>
                                    </p:set>
                                  </p:childTnLst>
                                </p:cTn>
                              </p:par>
                              <p:par>
                                <p:cTn id="570" nodeType="withEffect" fill="hold" presetClass="entr" presetID="1">
                                  <p:stCondLst>
                                    <p:cond delay="0"/>
                                  </p:stCondLst>
                                  <p:childTnLst>
                                    <p:set>
                                      <p:cBhvr>
                                        <p:cTn id="571" dur="1" fill="hold">
                                          <p:stCondLst>
                                            <p:cond delay="0"/>
                                          </p:stCondLst>
                                        </p:cTn>
                                        <p:tgtEl>
                                          <p:spTgt spid="516">
                                            <p:txEl>
                                              <p:pRg st="2" end="2"/>
                                            </p:txEl>
                                          </p:spTgt>
                                        </p:tgtEl>
                                        <p:attrNameLst>
                                          <p:attrName>style.visibility</p:attrName>
                                        </p:attrNameLst>
                                      </p:cBhvr>
                                      <p:to>
                                        <p:strVal val="visible"/>
                                      </p:to>
                                    </p:set>
                                  </p:childTnLst>
                                </p:cTn>
                              </p:par>
                              <p:par>
                                <p:cTn id="572" nodeType="withEffect" fill="hold" presetClass="entr" presetID="1">
                                  <p:stCondLst>
                                    <p:cond delay="0"/>
                                  </p:stCondLst>
                                  <p:childTnLst>
                                    <p:set>
                                      <p:cBhvr>
                                        <p:cTn id="573" dur="1" fill="hold">
                                          <p:stCondLst>
                                            <p:cond delay="0"/>
                                          </p:stCondLst>
                                        </p:cTn>
                                        <p:tgtEl>
                                          <p:spTgt spid="516">
                                            <p:txEl>
                                              <p:pRg st="3" end="3"/>
                                            </p:txEl>
                                          </p:spTgt>
                                        </p:tgtEl>
                                        <p:attrNameLst>
                                          <p:attrName>style.visibility</p:attrName>
                                        </p:attrNameLst>
                                      </p:cBhvr>
                                      <p:to>
                                        <p:strVal val="visible"/>
                                      </p:to>
                                    </p:set>
                                  </p:childTnLst>
                                </p:cTn>
                              </p:par>
                            </p:childTnLst>
                          </p:cTn>
                        </p:par>
                      </p:childTnLst>
                    </p:cTn>
                  </p:par>
                  <p:par>
                    <p:cTn id="574" fill="hold">
                      <p:stCondLst>
                        <p:cond delay="indefinite"/>
                      </p:stCondLst>
                      <p:childTnLst>
                        <p:par>
                          <p:cTn id="575" fill="hold">
                            <p:stCondLst>
                              <p:cond delay="0"/>
                            </p:stCondLst>
                            <p:childTnLst>
                              <p:par>
                                <p:cTn id="576" nodeType="clickEffect" fill="hold" presetClass="entr" presetID="1">
                                  <p:stCondLst>
                                    <p:cond delay="0"/>
                                  </p:stCondLst>
                                  <p:childTnLst>
                                    <p:set>
                                      <p:cBhvr>
                                        <p:cTn id="577" dur="1" fill="hold">
                                          <p:stCondLst>
                                            <p:cond delay="0"/>
                                          </p:stCondLst>
                                        </p:cTn>
                                        <p:tgtEl>
                                          <p:spTgt spid="5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Tijdelijke aanduiding voor inhoud 2"/>
          <p:cNvSpPr/>
          <p:nvPr/>
        </p:nvSpPr>
        <p:spPr>
          <a:xfrm>
            <a:off x="685800" y="2286000"/>
            <a:ext cx="5028480" cy="3733200"/>
          </a:xfrm>
          <a:prstGeom prst="rect">
            <a:avLst/>
          </a:prstGeom>
          <a:solidFill>
            <a:srgbClr val="ffffff"/>
          </a:solidFill>
          <a:ln w="0">
            <a:noFill/>
          </a:ln>
        </p:spPr>
        <p:style>
          <a:lnRef idx="0"/>
          <a:fillRef idx="0"/>
          <a:effectRef idx="0"/>
          <a:fontRef idx="minor"/>
        </p:style>
        <p:txBody>
          <a:bodyPr lIns="90000" rIns="90000" tIns="45000" bIns="45000">
            <a:noAutofit/>
          </a:bodyPr>
          <a:p>
            <a:pPr>
              <a:lnSpc>
                <a:spcPct val="100000"/>
              </a:lnSpc>
              <a:spcBef>
                <a:spcPts val="479"/>
              </a:spcBef>
              <a:tabLst>
                <a:tab algn="l" pos="0"/>
              </a:tabLst>
            </a:pPr>
            <a:r>
              <a:rPr b="0" lang="en-US" sz="2400" spc="-1" strike="noStrike">
                <a:solidFill>
                  <a:srgbClr val="404040"/>
                </a:solidFill>
                <a:latin typeface="Calibri"/>
              </a:rPr>
              <a:t> </a:t>
            </a:r>
            <a:endParaRPr b="0" lang="fr-FR" sz="2400" spc="-1" strike="noStrike">
              <a:latin typeface="Arial"/>
            </a:endParaRPr>
          </a:p>
          <a:p>
            <a:pPr>
              <a:lnSpc>
                <a:spcPct val="100000"/>
              </a:lnSpc>
              <a:spcBef>
                <a:spcPts val="479"/>
              </a:spcBef>
              <a:tabLst>
                <a:tab algn="l" pos="0"/>
              </a:tabLst>
            </a:pPr>
            <a:endParaRPr b="0" lang="fr-FR" sz="2400" spc="-1" strike="noStrike">
              <a:latin typeface="Arial"/>
            </a:endParaRPr>
          </a:p>
          <a:p>
            <a:pPr>
              <a:lnSpc>
                <a:spcPct val="100000"/>
              </a:lnSpc>
              <a:spcBef>
                <a:spcPts val="479"/>
              </a:spcBef>
              <a:tabLst>
                <a:tab algn="l" pos="0"/>
              </a:tabLst>
            </a:pPr>
            <a:endParaRPr b="0" lang="fr-FR" sz="2400" spc="-1" strike="noStrike">
              <a:latin typeface="Arial"/>
            </a:endParaRPr>
          </a:p>
        </p:txBody>
      </p:sp>
      <p:sp>
        <p:nvSpPr>
          <p:cNvPr id="523"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4503A080-CB4B-49D2-AE64-3FFBC5131767}" type="slidenum">
              <a:rPr b="0" lang="en-US" sz="1200" spc="-1" strike="noStrike">
                <a:solidFill>
                  <a:srgbClr val="0770b1"/>
                </a:solidFill>
                <a:latin typeface="Calibri"/>
              </a:rPr>
              <a:t>&lt;numéro&gt;</a:t>
            </a:fld>
            <a:endParaRPr b="0" lang="fr-FR" sz="1200" spc="-1" strike="noStrike">
              <a:latin typeface="Arial"/>
            </a:endParaRPr>
          </a:p>
        </p:txBody>
      </p:sp>
      <p:grpSp>
        <p:nvGrpSpPr>
          <p:cNvPr id="524" name="Diagram 6"/>
          <p:cNvGrpSpPr/>
          <p:nvPr/>
        </p:nvGrpSpPr>
        <p:grpSpPr>
          <a:xfrm>
            <a:off x="674280" y="2286000"/>
            <a:ext cx="7771680" cy="4032720"/>
            <a:chOff x="674280" y="2286000"/>
            <a:chExt cx="7771680" cy="4032720"/>
          </a:xfrm>
        </p:grpSpPr>
        <p:sp>
          <p:nvSpPr>
            <p:cNvPr id="525" name=""/>
            <p:cNvSpPr/>
            <p:nvPr/>
          </p:nvSpPr>
          <p:spPr>
            <a:xfrm>
              <a:off x="674280" y="2286000"/>
              <a:ext cx="7771680" cy="4032720"/>
            </a:xfrm>
            <a:prstGeom prst="rect">
              <a:avLst/>
            </a:prstGeom>
            <a:noFill/>
            <a:ln w="0">
              <a:noFill/>
            </a:ln>
          </p:spPr>
          <p:style>
            <a:lnRef idx="0"/>
            <a:fillRef idx="0"/>
            <a:effectRef idx="0"/>
            <a:fontRef idx="minor"/>
          </p:style>
        </p:sp>
        <p:sp>
          <p:nvSpPr>
            <p:cNvPr id="526" name=""/>
            <p:cNvSpPr/>
            <p:nvPr/>
          </p:nvSpPr>
          <p:spPr>
            <a:xfrm>
              <a:off x="674280" y="2286000"/>
              <a:ext cx="4032720" cy="4032720"/>
            </a:xfrm>
            <a:prstGeom prst="pie">
              <a:avLst>
                <a:gd name="adj1" fmla="val 5400000"/>
                <a:gd name="adj2" fmla="val 16200000"/>
              </a:avLst>
            </a:prstGeom>
            <a:solidFill>
              <a:schemeClr val="accent4">
                <a:hueOff val="0"/>
                <a:satOff val="0"/>
                <a:lumOff val="0"/>
                <a:alphaOff val="0"/>
              </a:schemeClr>
            </a:solidFill>
            <a:ln>
              <a:solidFill>
                <a:srgbClr val="ffffff"/>
              </a:solidFill>
              <a:round/>
            </a:ln>
          </p:spPr>
          <p:style>
            <a:lnRef idx="2"/>
            <a:fillRef idx="0"/>
            <a:effectRef idx="0"/>
            <a:fontRef idx="minor"/>
          </p:style>
        </p:sp>
        <p:sp>
          <p:nvSpPr>
            <p:cNvPr id="527" name=""/>
            <p:cNvSpPr/>
            <p:nvPr/>
          </p:nvSpPr>
          <p:spPr>
            <a:xfrm>
              <a:off x="2690640" y="2286000"/>
              <a:ext cx="5754960" cy="4032720"/>
            </a:xfrm>
            <a:prstGeom prst="rect">
              <a:avLst/>
            </a:prstGeom>
            <a:solidFill>
              <a:schemeClr val="lt1">
                <a:alpha val="90000"/>
                <a:hueOff val="0"/>
                <a:satOff val="0"/>
                <a:lumOff val="0"/>
                <a:alphaOff val="0"/>
              </a:schemeClr>
            </a:solidFill>
            <a:ln>
              <a:solidFill>
                <a:srgbClr val="6585cf"/>
              </a:solidFill>
              <a:round/>
            </a:ln>
          </p:spPr>
          <p:style>
            <a:lnRef idx="2"/>
            <a:fillRef idx="0"/>
            <a:effectRef idx="0"/>
            <a:fontRef idx="minor"/>
          </p:style>
          <p:txBody>
            <a:bodyPr lIns="148680" rIns="3026520" tIns="148680" bIns="332496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Qui</a:t>
              </a:r>
              <a:endParaRPr b="0" lang="fr-FR" sz="3900" spc="-1" strike="noStrike">
                <a:latin typeface="Arial"/>
              </a:endParaRPr>
            </a:p>
          </p:txBody>
        </p:sp>
        <p:sp>
          <p:nvSpPr>
            <p:cNvPr id="528" name=""/>
            <p:cNvSpPr/>
            <p:nvPr/>
          </p:nvSpPr>
          <p:spPr>
            <a:xfrm>
              <a:off x="1203480" y="3143160"/>
              <a:ext cx="2973960" cy="2973960"/>
            </a:xfrm>
            <a:prstGeom prst="pie">
              <a:avLst>
                <a:gd name="adj1" fmla="val 5400000"/>
                <a:gd name="adj2" fmla="val 16200000"/>
              </a:avLst>
            </a:prstGeom>
            <a:solidFill>
              <a:schemeClr val="accent4">
                <a:hueOff val="604807"/>
                <a:satOff val="-1980"/>
                <a:lumOff val="0"/>
                <a:alphaOff val="0"/>
              </a:schemeClr>
            </a:solidFill>
            <a:ln>
              <a:solidFill>
                <a:srgbClr val="ffffff"/>
              </a:solidFill>
              <a:round/>
            </a:ln>
          </p:spPr>
          <p:style>
            <a:lnRef idx="2"/>
            <a:fillRef idx="0"/>
            <a:effectRef idx="0"/>
            <a:fontRef idx="minor"/>
          </p:style>
        </p:sp>
        <p:sp>
          <p:nvSpPr>
            <p:cNvPr id="529" name=""/>
            <p:cNvSpPr/>
            <p:nvPr/>
          </p:nvSpPr>
          <p:spPr>
            <a:xfrm>
              <a:off x="2690640" y="3143160"/>
              <a:ext cx="5754960" cy="2973960"/>
            </a:xfrm>
            <a:prstGeom prst="rect">
              <a:avLst/>
            </a:prstGeom>
            <a:solidFill>
              <a:schemeClr val="lt1">
                <a:alpha val="90000"/>
                <a:hueOff val="0"/>
                <a:satOff val="0"/>
                <a:lumOff val="0"/>
                <a:alphaOff val="0"/>
              </a:schemeClr>
            </a:solidFill>
            <a:ln>
              <a:solidFill>
                <a:srgbClr val="6775cd"/>
              </a:solidFill>
              <a:round/>
            </a:ln>
          </p:spPr>
          <p:style>
            <a:lnRef idx="2"/>
            <a:fillRef idx="0"/>
            <a:effectRef idx="0"/>
            <a:fontRef idx="minor"/>
          </p:style>
          <p:txBody>
            <a:bodyPr lIns="148680" rIns="3026520" tIns="148680" bIns="226620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Quoi</a:t>
              </a:r>
              <a:endParaRPr b="0" lang="fr-FR" sz="3900" spc="-1" strike="noStrike">
                <a:latin typeface="Arial"/>
              </a:endParaRPr>
            </a:p>
          </p:txBody>
        </p:sp>
        <p:sp>
          <p:nvSpPr>
            <p:cNvPr id="530" name=""/>
            <p:cNvSpPr/>
            <p:nvPr/>
          </p:nvSpPr>
          <p:spPr>
            <a:xfrm>
              <a:off x="1733040" y="4000320"/>
              <a:ext cx="1915200" cy="1915200"/>
            </a:xfrm>
            <a:prstGeom prst="pie">
              <a:avLst>
                <a:gd name="adj1" fmla="val 5400000"/>
                <a:gd name="adj2" fmla="val 16200000"/>
              </a:avLst>
            </a:prstGeom>
            <a:solidFill>
              <a:schemeClr val="accent4">
                <a:hueOff val="1209614"/>
                <a:satOff val="-3960"/>
                <a:lumOff val="0"/>
                <a:alphaOff val="0"/>
              </a:schemeClr>
            </a:solidFill>
            <a:ln>
              <a:solidFill>
                <a:srgbClr val="ffffff"/>
              </a:solidFill>
              <a:round/>
            </a:ln>
          </p:spPr>
          <p:style>
            <a:lnRef idx="2"/>
            <a:fillRef idx="0"/>
            <a:effectRef idx="0"/>
            <a:fontRef idx="minor"/>
          </p:style>
        </p:sp>
        <p:sp>
          <p:nvSpPr>
            <p:cNvPr id="531" name=""/>
            <p:cNvSpPr/>
            <p:nvPr/>
          </p:nvSpPr>
          <p:spPr>
            <a:xfrm>
              <a:off x="2690640" y="4000320"/>
              <a:ext cx="5754960" cy="1915200"/>
            </a:xfrm>
            <a:prstGeom prst="rect">
              <a:avLst/>
            </a:prstGeom>
            <a:solidFill>
              <a:schemeClr val="lt1">
                <a:alpha val="90000"/>
                <a:hueOff val="0"/>
                <a:satOff val="0"/>
                <a:lumOff val="0"/>
                <a:alphaOff val="0"/>
              </a:schemeClr>
            </a:solidFill>
            <a:ln>
              <a:solidFill>
                <a:srgbClr val="6c69cb"/>
              </a:solidFill>
              <a:round/>
            </a:ln>
          </p:spPr>
          <p:style>
            <a:lnRef idx="2"/>
            <a:fillRef idx="0"/>
            <a:effectRef idx="0"/>
            <a:fontRef idx="minor"/>
          </p:style>
          <p:txBody>
            <a:bodyPr lIns="148680" rIns="3026520" tIns="148680" bIns="120744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Comment</a:t>
              </a:r>
              <a:endParaRPr b="0" lang="fr-FR" sz="3900" spc="-1" strike="noStrike">
                <a:latin typeface="Arial"/>
              </a:endParaRPr>
            </a:p>
          </p:txBody>
        </p:sp>
        <p:sp>
          <p:nvSpPr>
            <p:cNvPr id="532" name=""/>
            <p:cNvSpPr/>
            <p:nvPr/>
          </p:nvSpPr>
          <p:spPr>
            <a:xfrm>
              <a:off x="2262240" y="4857120"/>
              <a:ext cx="856440" cy="856440"/>
            </a:xfrm>
            <a:prstGeom prst="pie">
              <a:avLst>
                <a:gd name="adj1" fmla="val 5400000"/>
                <a:gd name="adj2" fmla="val 16200000"/>
              </a:avLst>
            </a:prstGeom>
            <a:solidFill>
              <a:schemeClr val="accent4">
                <a:hueOff val="1814420"/>
                <a:satOff val="-5940"/>
                <a:lumOff val="0"/>
                <a:alphaOff val="0"/>
              </a:schemeClr>
            </a:solidFill>
            <a:ln>
              <a:solidFill>
                <a:srgbClr val="ffffff"/>
              </a:solidFill>
              <a:round/>
            </a:ln>
          </p:spPr>
          <p:style>
            <a:lnRef idx="2"/>
            <a:fillRef idx="0"/>
            <a:effectRef idx="0"/>
            <a:fontRef idx="minor"/>
          </p:style>
        </p:sp>
        <p:sp>
          <p:nvSpPr>
            <p:cNvPr id="533" name=""/>
            <p:cNvSpPr/>
            <p:nvPr/>
          </p:nvSpPr>
          <p:spPr>
            <a:xfrm>
              <a:off x="2690640" y="4857120"/>
              <a:ext cx="5754960" cy="856440"/>
            </a:xfrm>
            <a:prstGeom prst="rect">
              <a:avLst/>
            </a:prstGeom>
            <a:solidFill>
              <a:schemeClr val="lt1">
                <a:alpha val="90000"/>
                <a:hueOff val="0"/>
                <a:satOff val="0"/>
                <a:lumOff val="0"/>
                <a:alphaOff val="0"/>
              </a:schemeClr>
            </a:solidFill>
            <a:ln>
              <a:solidFill>
                <a:srgbClr val="7e6bc9"/>
              </a:solidFill>
              <a:round/>
            </a:ln>
          </p:spPr>
          <p:style>
            <a:lnRef idx="2"/>
            <a:fillRef idx="0"/>
            <a:effectRef idx="0"/>
            <a:fontRef idx="minor"/>
          </p:style>
          <p:txBody>
            <a:bodyPr lIns="148680" rIns="3026520" tIns="148680" bIns="148680" anchor="ctr">
              <a:noAutofit/>
            </a:bodyPr>
            <a:p>
              <a:pPr algn="ctr">
                <a:lnSpc>
                  <a:spcPct val="90000"/>
                </a:lnSpc>
                <a:spcAft>
                  <a:spcPts val="1366"/>
                </a:spcAft>
                <a:tabLst>
                  <a:tab algn="l" pos="0"/>
                </a:tabLst>
              </a:pPr>
              <a:r>
                <a:rPr b="0" lang="en-US" sz="3900" spc="-1" strike="noStrike">
                  <a:solidFill>
                    <a:srgbClr val="404040"/>
                  </a:solidFill>
                  <a:latin typeface="Calibri"/>
                  <a:ea typeface="DejaVu Sans"/>
                </a:rPr>
                <a:t>Résultat</a:t>
              </a:r>
              <a:endParaRPr b="0" lang="fr-FR" sz="3900" spc="-1" strike="noStrike">
                <a:latin typeface="Arial"/>
              </a:endParaRPr>
            </a:p>
          </p:txBody>
        </p:sp>
        <p:sp>
          <p:nvSpPr>
            <p:cNvPr id="534" name=""/>
            <p:cNvSpPr/>
            <p:nvPr/>
          </p:nvSpPr>
          <p:spPr>
            <a:xfrm>
              <a:off x="5568840" y="2286000"/>
              <a:ext cx="2877120" cy="85644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41"/>
                </a:spcAft>
                <a:buClr>
                  <a:srgbClr val="404040"/>
                </a:buClr>
                <a:buFont typeface="Symbol"/>
                <a:buChar char=""/>
              </a:pPr>
              <a:r>
                <a:rPr b="0" lang="en-US" sz="1600" spc="-1" strike="noStrike">
                  <a:solidFill>
                    <a:srgbClr val="404040"/>
                  </a:solidFill>
                  <a:latin typeface="Calibri"/>
                  <a:ea typeface="DejaVu Sans"/>
                </a:rPr>
                <a:t>Intervenants de première ligne</a:t>
              </a:r>
              <a:endParaRPr b="0" lang="fr-FR" sz="1600" spc="-1" strike="noStrike">
                <a:latin typeface="Arial"/>
              </a:endParaRPr>
            </a:p>
          </p:txBody>
        </p:sp>
        <p:sp>
          <p:nvSpPr>
            <p:cNvPr id="535" name=""/>
            <p:cNvSpPr/>
            <p:nvPr/>
          </p:nvSpPr>
          <p:spPr>
            <a:xfrm>
              <a:off x="5568840" y="3143160"/>
              <a:ext cx="2877120" cy="85644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Notion de radicalisation</a:t>
              </a:r>
              <a:endParaRPr b="0" lang="fr-FR" sz="1600" spc="-1" strike="noStrike">
                <a:latin typeface="Arial"/>
              </a:endParaRPr>
            </a:p>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Exercices et simulations</a:t>
              </a:r>
              <a:endParaRPr b="0" lang="fr-FR" sz="1600" spc="-1" strike="noStrike">
                <a:latin typeface="Arial"/>
              </a:endParaRPr>
            </a:p>
          </p:txBody>
        </p:sp>
        <p:sp>
          <p:nvSpPr>
            <p:cNvPr id="536" name=""/>
            <p:cNvSpPr/>
            <p:nvPr/>
          </p:nvSpPr>
          <p:spPr>
            <a:xfrm>
              <a:off x="5568840" y="3995640"/>
              <a:ext cx="2877120" cy="85644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Connaissances</a:t>
              </a:r>
              <a:endParaRPr b="0" lang="fr-FR" sz="1600" spc="-1" strike="noStrike">
                <a:latin typeface="Arial"/>
              </a:endParaRPr>
            </a:p>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Pratiquer les compétences</a:t>
              </a:r>
              <a:endParaRPr b="0" lang="fr-FR" sz="1600" spc="-1" strike="noStrike">
                <a:latin typeface="Arial"/>
              </a:endParaRPr>
            </a:p>
          </p:txBody>
        </p:sp>
        <p:sp>
          <p:nvSpPr>
            <p:cNvPr id="537" name=""/>
            <p:cNvSpPr/>
            <p:nvPr/>
          </p:nvSpPr>
          <p:spPr>
            <a:xfrm>
              <a:off x="5568840" y="4857120"/>
              <a:ext cx="2877120" cy="856440"/>
            </a:xfrm>
            <a:prstGeom prst="rect">
              <a:avLst/>
            </a:prstGeom>
            <a:noFill/>
            <a:ln>
              <a:noFill/>
            </a:ln>
          </p:spPr>
          <p:style>
            <a:lnRef idx="2"/>
            <a:fillRef idx="0"/>
            <a:effectRef idx="0"/>
            <a:fontRef idx="minor"/>
          </p:style>
          <p:txBody>
            <a:bodyPr lIns="60840" rIns="60840" tIns="60840" bIns="60840" anchor="ctr">
              <a:noAutofit/>
            </a:bodyPr>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Reconnaître les signes</a:t>
              </a:r>
              <a:endParaRPr b="0" lang="fr-FR" sz="1600" spc="-1" strike="noStrike">
                <a:latin typeface="Arial"/>
              </a:endParaRPr>
            </a:p>
            <a:p>
              <a:pPr lvl="1" marL="171360" indent="-170640">
                <a:lnSpc>
                  <a:spcPct val="90000"/>
                </a:lnSpc>
                <a:spcAft>
                  <a:spcPts val="241"/>
                </a:spcAft>
                <a:buClr>
                  <a:srgbClr val="404040"/>
                </a:buClr>
                <a:buFont typeface="Symbol"/>
                <a:buChar char=""/>
              </a:pPr>
              <a:r>
                <a:rPr b="0" lang="fr-FR" sz="1600" spc="-1" strike="noStrike">
                  <a:solidFill>
                    <a:srgbClr val="404040"/>
                  </a:solidFill>
                  <a:latin typeface="Calibri"/>
                  <a:ea typeface="DejaVu Sans"/>
                </a:rPr>
                <a:t>Compétences d'esprit critique</a:t>
              </a:r>
              <a:endParaRPr b="0" lang="fr-FR" sz="1600" spc="-1" strike="noStrike">
                <a:latin typeface="Arial"/>
              </a:endParaRPr>
            </a:p>
          </p:txBody>
        </p:sp>
      </p:grpSp>
      <p:sp>
        <p:nvSpPr>
          <p:cNvPr id="538" name="Заглавие 8"/>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Atelier sur la pensée critique</a:t>
            </a:r>
            <a:endParaRPr b="0" lang="fr-FR" sz="3200" spc="-1" strike="noStrike">
              <a:latin typeface="Arial"/>
            </a:endParaRPr>
          </a:p>
        </p:txBody>
      </p:sp>
      <p:sp>
        <p:nvSpPr>
          <p:cNvPr id="539" name="Текстово поле 7"/>
          <p:cNvSpPr/>
          <p:nvPr/>
        </p:nvSpPr>
        <p:spPr>
          <a:xfrm>
            <a:off x="8612640" y="380880"/>
            <a:ext cx="296640" cy="364320"/>
          </a:xfrm>
          <a:prstGeom prst="rect">
            <a:avLst/>
          </a:prstGeom>
          <a:noFill/>
          <a:ln w="0">
            <a:noFill/>
          </a:ln>
        </p:spPr>
        <p:style>
          <a:lnRef idx="2"/>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4</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40" name="Group"/>
          <p:cNvGrpSpPr/>
          <p:nvPr/>
        </p:nvGrpSpPr>
        <p:grpSpPr>
          <a:xfrm>
            <a:off x="3558240" y="2289600"/>
            <a:ext cx="1861560" cy="2518920"/>
            <a:chOff x="3558240" y="2289600"/>
            <a:chExt cx="1861560" cy="2518920"/>
          </a:xfrm>
        </p:grpSpPr>
        <p:sp>
          <p:nvSpPr>
            <p:cNvPr id="541" name="Freeform 11"/>
            <p:cNvSpPr/>
            <p:nvPr/>
          </p:nvSpPr>
          <p:spPr>
            <a:xfrm>
              <a:off x="3558240" y="2289600"/>
              <a:ext cx="1858320" cy="2518920"/>
            </a:xfrm>
            <a:custGeom>
              <a:avLst/>
              <a:gdLst/>
              <a:ahLst/>
              <a:rect l="l" t="t" r="r" b="b"/>
              <a:pathLst>
                <a:path w="21600" h="20174">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solidFill>
              <a:srgbClr val="ff6600"/>
            </a:solidFill>
            <a:ln w="12700">
              <a:noFill/>
            </a:ln>
          </p:spPr>
          <p:style>
            <a:lnRef idx="0"/>
            <a:fillRef idx="0"/>
            <a:effectRef idx="0"/>
            <a:fontRef idx="minor"/>
          </p:style>
        </p:sp>
        <p:sp>
          <p:nvSpPr>
            <p:cNvPr id="542" name="Freeform 12"/>
            <p:cNvSpPr/>
            <p:nvPr/>
          </p:nvSpPr>
          <p:spPr>
            <a:xfrm>
              <a:off x="3787920" y="2496240"/>
              <a:ext cx="1631880" cy="2302920"/>
            </a:xfrm>
            <a:custGeom>
              <a:avLst/>
              <a:gdLst/>
              <a:ahLst/>
              <a:rect l="l" t="t" r="r" b="b"/>
              <a:pathLst>
                <a:path w="19684" h="19639">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solidFill>
              <a:srgbClr val="ff6600"/>
            </a:solidFill>
            <a:ln w="12700">
              <a:noFill/>
            </a:ln>
          </p:spPr>
          <p:style>
            <a:lnRef idx="0"/>
            <a:fillRef idx="0"/>
            <a:effectRef idx="0"/>
            <a:fontRef idx="minor"/>
          </p:style>
        </p:sp>
      </p:grpSp>
      <p:grpSp>
        <p:nvGrpSpPr>
          <p:cNvPr id="543" name="Group"/>
          <p:cNvGrpSpPr/>
          <p:nvPr/>
        </p:nvGrpSpPr>
        <p:grpSpPr>
          <a:xfrm>
            <a:off x="2828160" y="2656440"/>
            <a:ext cx="2135160" cy="2388600"/>
            <a:chOff x="2828160" y="2656440"/>
            <a:chExt cx="2135160" cy="2388600"/>
          </a:xfrm>
        </p:grpSpPr>
        <p:sp>
          <p:nvSpPr>
            <p:cNvPr id="544" name="Freeform 18"/>
            <p:cNvSpPr/>
            <p:nvPr/>
          </p:nvSpPr>
          <p:spPr>
            <a:xfrm>
              <a:off x="2828160" y="2656440"/>
              <a:ext cx="2135160" cy="2388600"/>
            </a:xfrm>
            <a:custGeom>
              <a:avLst/>
              <a:gdLst/>
              <a:ahLst/>
              <a:rect l="l" t="t" r="r" b="b"/>
              <a:pathLst>
                <a:path w="21081" h="19754">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solidFill>
              <a:srgbClr val="92d050"/>
            </a:solidFill>
            <a:ln w="12700">
              <a:noFill/>
            </a:ln>
          </p:spPr>
          <p:style>
            <a:lnRef idx="0"/>
            <a:fillRef idx="0"/>
            <a:effectRef idx="0"/>
            <a:fontRef idx="minor"/>
          </p:style>
        </p:sp>
        <p:sp>
          <p:nvSpPr>
            <p:cNvPr id="545" name="Freeform 19"/>
            <p:cNvSpPr/>
            <p:nvPr/>
          </p:nvSpPr>
          <p:spPr>
            <a:xfrm>
              <a:off x="3163320" y="2656440"/>
              <a:ext cx="1792440" cy="2270520"/>
            </a:xfrm>
            <a:custGeom>
              <a:avLst/>
              <a:gdLst/>
              <a:ahLst/>
              <a:rect l="l" t="t" r="r" b="b"/>
              <a:pathLst>
                <a:path w="17940" h="19091">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solidFill>
              <a:srgbClr val="92d050"/>
            </a:solidFill>
            <a:ln w="12700">
              <a:noFill/>
            </a:ln>
          </p:spPr>
          <p:style>
            <a:lnRef idx="0"/>
            <a:fillRef idx="0"/>
            <a:effectRef idx="0"/>
            <a:fontRef idx="minor"/>
          </p:style>
        </p:sp>
      </p:grpSp>
      <p:grpSp>
        <p:nvGrpSpPr>
          <p:cNvPr id="546" name="Group"/>
          <p:cNvGrpSpPr/>
          <p:nvPr/>
        </p:nvGrpSpPr>
        <p:grpSpPr>
          <a:xfrm>
            <a:off x="2425320" y="3874320"/>
            <a:ext cx="2599560" cy="1652760"/>
            <a:chOff x="2425320" y="3874320"/>
            <a:chExt cx="2599560" cy="1652760"/>
          </a:xfrm>
        </p:grpSpPr>
        <p:sp>
          <p:nvSpPr>
            <p:cNvPr id="547" name="Freeform 25"/>
            <p:cNvSpPr/>
            <p:nvPr/>
          </p:nvSpPr>
          <p:spPr>
            <a:xfrm>
              <a:off x="2426040" y="3874320"/>
              <a:ext cx="2598840" cy="1652760"/>
            </a:xfrm>
            <a:custGeom>
              <a:avLst/>
              <a:gdLst/>
              <a:ahLst/>
              <a:rect l="l" t="t" r="r" b="b"/>
              <a:pathLst>
                <a:path w="20314" h="18582">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solidFill>
              <a:srgbClr val="0ba7df"/>
            </a:solidFill>
            <a:ln w="12700">
              <a:noFill/>
            </a:ln>
          </p:spPr>
          <p:style>
            <a:lnRef idx="0"/>
            <a:fillRef idx="0"/>
            <a:effectRef idx="0"/>
            <a:fontRef idx="minor"/>
          </p:style>
        </p:sp>
        <p:sp>
          <p:nvSpPr>
            <p:cNvPr id="548" name="Freeform 26"/>
            <p:cNvSpPr/>
            <p:nvPr/>
          </p:nvSpPr>
          <p:spPr>
            <a:xfrm>
              <a:off x="2425320" y="3874320"/>
              <a:ext cx="2555280" cy="1402200"/>
            </a:xfrm>
            <a:custGeom>
              <a:avLst/>
              <a:gdLst/>
              <a:ahLst/>
              <a:rect l="l" t="t" r="r" b="b"/>
              <a:pathLst>
                <a:path w="20006" h="18778">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solidFill>
              <a:srgbClr val="0ba7df"/>
            </a:solidFill>
            <a:ln w="12700">
              <a:noFill/>
            </a:ln>
          </p:spPr>
          <p:style>
            <a:lnRef idx="0"/>
            <a:fillRef idx="0"/>
            <a:effectRef idx="0"/>
            <a:fontRef idx="minor"/>
          </p:style>
        </p:sp>
      </p:grpSp>
      <p:grpSp>
        <p:nvGrpSpPr>
          <p:cNvPr id="549" name="Group"/>
          <p:cNvGrpSpPr/>
          <p:nvPr/>
        </p:nvGrpSpPr>
        <p:grpSpPr>
          <a:xfrm>
            <a:off x="3561480" y="3835800"/>
            <a:ext cx="1851840" cy="2520000"/>
            <a:chOff x="3561480" y="3835800"/>
            <a:chExt cx="1851840" cy="2520000"/>
          </a:xfrm>
        </p:grpSpPr>
        <p:sp>
          <p:nvSpPr>
            <p:cNvPr id="550" name="Freeform 32"/>
            <p:cNvSpPr/>
            <p:nvPr/>
          </p:nvSpPr>
          <p:spPr>
            <a:xfrm>
              <a:off x="3566160" y="3835800"/>
              <a:ext cx="1847160" cy="2520000"/>
            </a:xfrm>
            <a:custGeom>
              <a:avLst/>
              <a:gdLst/>
              <a:ahLst/>
              <a:rect l="l" t="t" r="r" b="b"/>
              <a:pathLst>
                <a:path w="21530" h="20167">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solidFill>
              <a:schemeClr val="accent4">
                <a:lumMod val="75000"/>
              </a:schemeClr>
            </a:solidFill>
            <a:ln w="12700">
              <a:noFill/>
            </a:ln>
          </p:spPr>
          <p:style>
            <a:lnRef idx="0"/>
            <a:fillRef idx="0"/>
            <a:effectRef idx="0"/>
            <a:fontRef idx="minor"/>
          </p:style>
        </p:sp>
        <p:sp>
          <p:nvSpPr>
            <p:cNvPr id="551" name="Freeform 33"/>
            <p:cNvSpPr/>
            <p:nvPr/>
          </p:nvSpPr>
          <p:spPr>
            <a:xfrm>
              <a:off x="3561480" y="3841560"/>
              <a:ext cx="1657440" cy="2311560"/>
            </a:xfrm>
            <a:custGeom>
              <a:avLst/>
              <a:gdLst/>
              <a:ahLst/>
              <a:rect l="l" t="t" r="r" b="b"/>
              <a:pathLst>
                <a:path w="19624" h="19625">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solidFill>
              <a:schemeClr val="accent4">
                <a:lumMod val="75000"/>
              </a:schemeClr>
            </a:solidFill>
            <a:ln w="12700">
              <a:noFill/>
            </a:ln>
          </p:spPr>
          <p:style>
            <a:lnRef idx="0"/>
            <a:fillRef idx="0"/>
            <a:effectRef idx="0"/>
            <a:fontRef idx="minor"/>
          </p:style>
        </p:sp>
      </p:grpSp>
      <p:grpSp>
        <p:nvGrpSpPr>
          <p:cNvPr id="552" name="Group"/>
          <p:cNvGrpSpPr/>
          <p:nvPr/>
        </p:nvGrpSpPr>
        <p:grpSpPr>
          <a:xfrm>
            <a:off x="4005360" y="3608640"/>
            <a:ext cx="2134440" cy="2390400"/>
            <a:chOff x="4005360" y="3608640"/>
            <a:chExt cx="2134440" cy="2390400"/>
          </a:xfrm>
        </p:grpSpPr>
        <p:sp>
          <p:nvSpPr>
            <p:cNvPr id="553" name="Freeform 39"/>
            <p:cNvSpPr/>
            <p:nvPr/>
          </p:nvSpPr>
          <p:spPr>
            <a:xfrm>
              <a:off x="4005360" y="3608640"/>
              <a:ext cx="2134440" cy="2388240"/>
            </a:xfrm>
            <a:custGeom>
              <a:avLst/>
              <a:gdLst/>
              <a:ahLst/>
              <a:rect l="l" t="t" r="r" b="b"/>
              <a:pathLst>
                <a:path w="21083" h="19755">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solidFill>
              <a:schemeClr val="accent6">
                <a:lumMod val="75000"/>
              </a:schemeClr>
            </a:solidFill>
            <a:ln w="12700">
              <a:noFill/>
            </a:ln>
          </p:spPr>
          <p:style>
            <a:lnRef idx="0"/>
            <a:fillRef idx="0"/>
            <a:effectRef idx="0"/>
            <a:fontRef idx="minor"/>
          </p:style>
        </p:sp>
        <p:sp>
          <p:nvSpPr>
            <p:cNvPr id="554" name="Freeform 40"/>
            <p:cNvSpPr/>
            <p:nvPr/>
          </p:nvSpPr>
          <p:spPr>
            <a:xfrm>
              <a:off x="4010400" y="3764520"/>
              <a:ext cx="1758240" cy="2234520"/>
            </a:xfrm>
            <a:custGeom>
              <a:avLst/>
              <a:gdLst/>
              <a:ahLst/>
              <a:rect l="l" t="t" r="r" b="b"/>
              <a:pathLst>
                <a:path w="18177" h="19287">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solidFill>
              <a:schemeClr val="accent6">
                <a:lumMod val="75000"/>
              </a:schemeClr>
            </a:solidFill>
            <a:ln w="12700">
              <a:noFill/>
            </a:ln>
          </p:spPr>
          <p:style>
            <a:lnRef idx="0"/>
            <a:fillRef idx="0"/>
            <a:effectRef idx="0"/>
            <a:fontRef idx="minor"/>
          </p:style>
        </p:sp>
      </p:grpSp>
      <p:grpSp>
        <p:nvGrpSpPr>
          <p:cNvPr id="555" name="Group"/>
          <p:cNvGrpSpPr/>
          <p:nvPr/>
        </p:nvGrpSpPr>
        <p:grpSpPr>
          <a:xfrm>
            <a:off x="3970440" y="3102480"/>
            <a:ext cx="2568240" cy="1661400"/>
            <a:chOff x="3970440" y="3102480"/>
            <a:chExt cx="2568240" cy="1661400"/>
          </a:xfrm>
        </p:grpSpPr>
        <p:sp>
          <p:nvSpPr>
            <p:cNvPr id="556" name="Freeform 46"/>
            <p:cNvSpPr/>
            <p:nvPr/>
          </p:nvSpPr>
          <p:spPr>
            <a:xfrm>
              <a:off x="3970440" y="3102480"/>
              <a:ext cx="2566800" cy="1661400"/>
            </a:xfrm>
            <a:custGeom>
              <a:avLst/>
              <a:gdLst/>
              <a:ahLst/>
              <a:rect l="l" t="t" r="r" b="b"/>
              <a:pathLst>
                <a:path w="21074" h="1871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solidFill>
              <a:srgbClr val="cc3399"/>
            </a:solidFill>
            <a:ln w="12700">
              <a:noFill/>
            </a:ln>
          </p:spPr>
          <p:style>
            <a:lnRef idx="0"/>
            <a:fillRef idx="0"/>
            <a:effectRef idx="0"/>
            <a:fontRef idx="minor"/>
          </p:style>
        </p:sp>
        <p:sp>
          <p:nvSpPr>
            <p:cNvPr id="557" name="Freeform 47"/>
            <p:cNvSpPr/>
            <p:nvPr/>
          </p:nvSpPr>
          <p:spPr>
            <a:xfrm>
              <a:off x="3987000" y="3376800"/>
              <a:ext cx="2551680" cy="1386000"/>
            </a:xfrm>
            <a:custGeom>
              <a:avLst/>
              <a:gdLst/>
              <a:ahLst/>
              <a:rect l="l" t="t" r="r" b="b"/>
              <a:pathLst>
                <a:path w="21142" h="18493">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solidFill>
              <a:srgbClr val="cc3399"/>
            </a:solidFill>
            <a:ln w="12700">
              <a:noFill/>
            </a:ln>
          </p:spPr>
          <p:style>
            <a:lnRef idx="0"/>
            <a:fillRef idx="0"/>
            <a:effectRef idx="0"/>
            <a:fontRef idx="minor"/>
          </p:style>
        </p:sp>
      </p:grpSp>
      <p:sp>
        <p:nvSpPr>
          <p:cNvPr id="558" name="TextBox 52"/>
          <p:cNvSpPr/>
          <p:nvPr/>
        </p:nvSpPr>
        <p:spPr>
          <a:xfrm>
            <a:off x="490680" y="2291760"/>
            <a:ext cx="3741840" cy="61668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Rendre compte des conclusions à l'ensemble du groupe</a:t>
            </a:r>
            <a:endParaRPr b="0" lang="fr-FR" sz="1800" spc="-1" strike="noStrike">
              <a:latin typeface="Arial"/>
            </a:endParaRPr>
          </a:p>
        </p:txBody>
      </p:sp>
      <p:sp>
        <p:nvSpPr>
          <p:cNvPr id="559" name="TextBox 52"/>
          <p:cNvSpPr/>
          <p:nvPr/>
        </p:nvSpPr>
        <p:spPr>
          <a:xfrm>
            <a:off x="25200" y="3834360"/>
            <a:ext cx="2664000" cy="61704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La 1ère  personne déplie le papier et lit à haute voix</a:t>
            </a:r>
            <a:endParaRPr b="0" lang="fr-FR" sz="1800" spc="-1" strike="noStrike">
              <a:latin typeface="Arial"/>
            </a:endParaRPr>
          </a:p>
        </p:txBody>
      </p:sp>
      <p:sp>
        <p:nvSpPr>
          <p:cNvPr id="560" name="TextBox 52"/>
          <p:cNvSpPr/>
          <p:nvPr/>
        </p:nvSpPr>
        <p:spPr>
          <a:xfrm>
            <a:off x="756360" y="5733000"/>
            <a:ext cx="2860200" cy="61704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Écrire la phrase, plier et passer à la personne suivante</a:t>
            </a:r>
            <a:endParaRPr b="0" lang="fr-FR" sz="1800" spc="-1" strike="noStrike">
              <a:latin typeface="Arial"/>
            </a:endParaRPr>
          </a:p>
        </p:txBody>
      </p:sp>
      <p:sp>
        <p:nvSpPr>
          <p:cNvPr id="561" name="TextBox 52"/>
          <p:cNvSpPr/>
          <p:nvPr/>
        </p:nvSpPr>
        <p:spPr>
          <a:xfrm>
            <a:off x="5006160" y="6080040"/>
            <a:ext cx="3659760" cy="61668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800" spc="-1" strike="noStrike">
                <a:solidFill>
                  <a:srgbClr val="404040"/>
                </a:solidFill>
                <a:latin typeface="Calibri"/>
                <a:ea typeface="DejaVu Sans"/>
              </a:rPr>
              <a:t>Plier le papier et passer à la</a:t>
            </a:r>
            <a:r>
              <a:rPr b="0" lang="en-US" sz="1800" spc="-1" strike="noStrike" baseline="30000">
                <a:solidFill>
                  <a:srgbClr val="404040"/>
                </a:solidFill>
                <a:latin typeface="Calibri"/>
                <a:ea typeface="DejaVu Sans"/>
              </a:rPr>
              <a:t> 2ème</a:t>
            </a:r>
            <a:r>
              <a:rPr b="0" lang="en-US" sz="1800" spc="-1" strike="noStrike">
                <a:solidFill>
                  <a:srgbClr val="404040"/>
                </a:solidFill>
                <a:latin typeface="Calibri"/>
                <a:ea typeface="DejaVu Sans"/>
              </a:rPr>
              <a:t> personne</a:t>
            </a:r>
            <a:endParaRPr b="0" lang="fr-FR" sz="1800" spc="-1" strike="noStrike">
              <a:latin typeface="Arial"/>
            </a:endParaRPr>
          </a:p>
        </p:txBody>
      </p:sp>
      <p:sp>
        <p:nvSpPr>
          <p:cNvPr id="562" name="TextBox 52"/>
          <p:cNvSpPr/>
          <p:nvPr/>
        </p:nvSpPr>
        <p:spPr>
          <a:xfrm>
            <a:off x="6237720" y="4178880"/>
            <a:ext cx="2715480" cy="617040"/>
          </a:xfrm>
          <a:prstGeom prst="rect">
            <a:avLst/>
          </a:prstGeom>
          <a:noFill/>
          <a:ln w="12700">
            <a:noFill/>
          </a:ln>
        </p:spPr>
        <p:style>
          <a:lnRef idx="0"/>
          <a:fillRef idx="0"/>
          <a:effectRef idx="0"/>
          <a:fontRef idx="minor"/>
        </p:style>
        <p:txBody>
          <a:bodyPr lIns="34200" rIns="34200" tIns="34200" bIns="34200">
            <a:spAutoFit/>
          </a:bodyPr>
          <a:p>
            <a:pPr algn="ctr">
              <a:lnSpc>
                <a:spcPct val="100000"/>
              </a:lnSpc>
            </a:pPr>
            <a:r>
              <a:rPr b="0" lang="en-US" sz="1800" spc="-1" strike="noStrike">
                <a:solidFill>
                  <a:srgbClr val="404040"/>
                </a:solidFill>
                <a:latin typeface="Calibri"/>
                <a:ea typeface="DejaVu Sans"/>
              </a:rPr>
              <a:t>La </a:t>
            </a:r>
            <a:r>
              <a:rPr b="0" lang="en-US" sz="1800" spc="-1" strike="noStrike" baseline="30000">
                <a:solidFill>
                  <a:srgbClr val="404040"/>
                </a:solidFill>
                <a:latin typeface="Calibri"/>
                <a:ea typeface="DejaVu Sans"/>
              </a:rPr>
              <a:t>1ère</a:t>
            </a:r>
            <a:r>
              <a:rPr b="0" lang="en-US" sz="1800" spc="-1" strike="noStrike">
                <a:solidFill>
                  <a:srgbClr val="404040"/>
                </a:solidFill>
                <a:latin typeface="Calibri"/>
                <a:ea typeface="DejaVu Sans"/>
              </a:rPr>
              <a:t> personne écrit une phrase sur la 'haine'</a:t>
            </a:r>
            <a:endParaRPr b="0" lang="fr-FR" sz="1800" spc="-1" strike="noStrike">
              <a:latin typeface="Arial"/>
            </a:endParaRPr>
          </a:p>
        </p:txBody>
      </p:sp>
      <p:sp>
        <p:nvSpPr>
          <p:cNvPr id="563" name="TextBox 52"/>
          <p:cNvSpPr/>
          <p:nvPr/>
        </p:nvSpPr>
        <p:spPr>
          <a:xfrm>
            <a:off x="5646960" y="2416320"/>
            <a:ext cx="3345840" cy="61704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fr-CA" sz="1800" spc="-1" strike="noStrike">
                <a:solidFill>
                  <a:srgbClr val="404040"/>
                </a:solidFill>
                <a:latin typeface="Calibri"/>
                <a:ea typeface="DejaVu Sans"/>
              </a:rPr>
              <a:t>Diviser en</a:t>
            </a:r>
            <a:r>
              <a:rPr b="0" lang="en-US" sz="1800" spc="-1" strike="noStrike">
                <a:solidFill>
                  <a:srgbClr val="404040"/>
                </a:solidFill>
                <a:latin typeface="Calibri"/>
                <a:ea typeface="DejaVu Sans"/>
              </a:rPr>
              <a:t> groupes de 6</a:t>
            </a:r>
            <a:r>
              <a:rPr b="0" lang="fr-CA" sz="1800" spc="-1" strike="noStrike">
                <a:solidFill>
                  <a:srgbClr val="404040"/>
                </a:solidFill>
                <a:latin typeface="Calibri"/>
                <a:ea typeface="DejaVu Sans"/>
              </a:rPr>
              <a:t> à </a:t>
            </a:r>
            <a:r>
              <a:rPr b="0" lang="en-US" sz="1800" spc="-1" strike="noStrike">
                <a:solidFill>
                  <a:srgbClr val="404040"/>
                </a:solidFill>
                <a:latin typeface="Calibri"/>
                <a:ea typeface="DejaVu Sans"/>
              </a:rPr>
              <a:t>8</a:t>
            </a:r>
            <a:r>
              <a:rPr b="0" lang="fr-CA" sz="1800" spc="-1" strike="noStrike">
                <a:solidFill>
                  <a:srgbClr val="404040"/>
                </a:solidFill>
                <a:latin typeface="Calibri"/>
                <a:ea typeface="DejaVu Sans"/>
              </a:rPr>
              <a:t> personnes</a:t>
            </a:r>
            <a:endParaRPr b="0" lang="fr-FR" sz="1800" spc="-1" strike="noStrike">
              <a:latin typeface="Arial"/>
            </a:endParaRPr>
          </a:p>
        </p:txBody>
      </p:sp>
      <p:sp>
        <p:nvSpPr>
          <p:cNvPr id="564" name="Freeform 9"/>
          <p:cNvSpPr/>
          <p:nvPr/>
        </p:nvSpPr>
        <p:spPr>
          <a:xfrm>
            <a:off x="5679000" y="3411360"/>
            <a:ext cx="376200" cy="408960"/>
          </a:xfrm>
          <a:custGeom>
            <a:avLst/>
            <a:gdLst/>
            <a:ahLst/>
            <a:rect l="l" t="t" r="r" b="b"/>
            <a:pathLst>
              <a:path w="21594" h="2160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noFill/>
          <a:ln w="6350">
            <a:solidFill>
              <a:srgbClr val="ffffff"/>
            </a:solidFill>
            <a:miter/>
          </a:ln>
        </p:spPr>
        <p:style>
          <a:lnRef idx="0"/>
          <a:fillRef idx="0"/>
          <a:effectRef idx="0"/>
          <a:fontRef idx="minor"/>
        </p:style>
      </p:sp>
      <p:sp>
        <p:nvSpPr>
          <p:cNvPr id="565" name="Freeform 12"/>
          <p:cNvSpPr/>
          <p:nvPr/>
        </p:nvSpPr>
        <p:spPr>
          <a:xfrm>
            <a:off x="3034800" y="3165840"/>
            <a:ext cx="315720" cy="396000"/>
          </a:xfrm>
          <a:custGeom>
            <a:avLst/>
            <a:gdLst/>
            <a:ahLst/>
            <a:rect l="l" t="t" r="r" b="b"/>
            <a:pathLst>
              <a:path w="21248" h="2160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noFill/>
          <a:ln w="6350">
            <a:solidFill>
              <a:srgbClr val="ffffff"/>
            </a:solidFill>
            <a:miter/>
          </a:ln>
        </p:spPr>
        <p:style>
          <a:lnRef idx="0"/>
          <a:fillRef idx="0"/>
          <a:effectRef idx="0"/>
          <a:fontRef idx="minor"/>
        </p:style>
      </p:sp>
      <p:sp>
        <p:nvSpPr>
          <p:cNvPr id="566" name="Freeform 13"/>
          <p:cNvSpPr/>
          <p:nvPr/>
        </p:nvSpPr>
        <p:spPr>
          <a:xfrm>
            <a:off x="4606200" y="2492640"/>
            <a:ext cx="291960" cy="414720"/>
          </a:xfrm>
          <a:custGeom>
            <a:avLst/>
            <a:gdLst/>
            <a:ahLst/>
            <a:rect l="l" t="t" r="r" b="b"/>
            <a:pathLst>
              <a:path w="21600" h="2160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noFill/>
          <a:ln w="6350">
            <a:solidFill>
              <a:srgbClr val="ffffff"/>
            </a:solidFill>
            <a:miter/>
          </a:ln>
        </p:spPr>
        <p:style>
          <a:lnRef idx="0"/>
          <a:fillRef idx="0"/>
          <a:effectRef idx="0"/>
          <a:fontRef idx="minor"/>
        </p:style>
      </p:sp>
      <p:sp>
        <p:nvSpPr>
          <p:cNvPr id="567" name="Freeform 16"/>
          <p:cNvSpPr/>
          <p:nvPr/>
        </p:nvSpPr>
        <p:spPr>
          <a:xfrm>
            <a:off x="4277880" y="5630400"/>
            <a:ext cx="334800" cy="373320"/>
          </a:xfrm>
          <a:custGeom>
            <a:avLst/>
            <a:gdLst/>
            <a:ahLst/>
            <a:rect l="l" t="t" r="r" b="b"/>
            <a:pathLst>
              <a:path w="21600" h="2160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noFill/>
          <a:ln w="6350">
            <a:solidFill>
              <a:srgbClr val="ffffff"/>
            </a:solidFill>
            <a:miter/>
          </a:ln>
        </p:spPr>
        <p:style>
          <a:lnRef idx="0"/>
          <a:fillRef idx="0"/>
          <a:effectRef idx="0"/>
          <a:fontRef idx="minor"/>
        </p:style>
      </p:sp>
      <p:sp>
        <p:nvSpPr>
          <p:cNvPr id="568" name="Freeform 17"/>
          <p:cNvSpPr/>
          <p:nvPr/>
        </p:nvSpPr>
        <p:spPr>
          <a:xfrm>
            <a:off x="5611680" y="5056560"/>
            <a:ext cx="314280" cy="318240"/>
          </a:xfrm>
          <a:custGeom>
            <a:avLst/>
            <a:gdLst/>
            <a:ahLst/>
            <a:rect l="l" t="t" r="r" b="b"/>
            <a:pathLst>
              <a:path w="21354" h="2160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noFill/>
          <a:ln w="6350">
            <a:solidFill>
              <a:srgbClr val="ffffff"/>
            </a:solidFill>
            <a:miter/>
          </a:ln>
        </p:spPr>
        <p:style>
          <a:lnRef idx="0"/>
          <a:fillRef idx="0"/>
          <a:effectRef idx="0"/>
          <a:fontRef idx="minor"/>
        </p:style>
      </p:sp>
      <p:sp>
        <p:nvSpPr>
          <p:cNvPr id="569" name="Freeform 18"/>
          <p:cNvSpPr/>
          <p:nvPr/>
        </p:nvSpPr>
        <p:spPr>
          <a:xfrm>
            <a:off x="2886480" y="4746960"/>
            <a:ext cx="337680" cy="377280"/>
          </a:xfrm>
          <a:custGeom>
            <a:avLst/>
            <a:gdLst/>
            <a:ahLst/>
            <a:rect l="l" t="t" r="r" b="b"/>
            <a:pathLst>
              <a:path w="20531" h="2160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noFill/>
          <a:ln w="6350">
            <a:solidFill>
              <a:srgbClr val="ffffff"/>
            </a:solidFill>
            <a:miter/>
          </a:ln>
        </p:spPr>
        <p:style>
          <a:lnRef idx="0"/>
          <a:fillRef idx="0"/>
          <a:effectRef idx="0"/>
          <a:fontRef idx="minor"/>
        </p:style>
      </p:sp>
      <p:sp>
        <p:nvSpPr>
          <p:cNvPr id="570"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Pensée critique : Exercice 1</a:t>
            </a:r>
            <a:endParaRPr b="0" lang="fr-FR" sz="3200" spc="-1" strike="noStrike">
              <a:latin typeface="Arial"/>
            </a:endParaRPr>
          </a:p>
        </p:txBody>
      </p:sp>
      <p:sp>
        <p:nvSpPr>
          <p:cNvPr id="571"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62889C4A-09B5-4D23-B4D5-E47B61AD42DE}" type="slidenum">
              <a:rPr b="0" lang="en-US" sz="1200" spc="-1" strike="noStrike">
                <a:solidFill>
                  <a:srgbClr val="0770b1"/>
                </a:solidFill>
                <a:latin typeface="Calibri"/>
              </a:rPr>
              <a:t>&lt;numéro&gt;</a:t>
            </a:fld>
            <a:endParaRPr b="0" lang="fr-FR" sz="1200" spc="-1" strike="noStrike">
              <a:latin typeface="Arial"/>
            </a:endParaRPr>
          </a:p>
        </p:txBody>
      </p:sp>
      <p:sp>
        <p:nvSpPr>
          <p:cNvPr id="572" name="Текстово поле 33"/>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4</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578" dur="indefinite" restart="never" nodeType="tmRoot">
          <p:childTnLst>
            <p:seq>
              <p:cTn id="579" dur="indefinite" nodeType="mainSeq">
                <p:childTnLst>
                  <p:par>
                    <p:cTn id="580" fill="hold">
                      <p:stCondLst>
                        <p:cond delay="0"/>
                      </p:stCondLst>
                      <p:childTnLst>
                        <p:par>
                          <p:cTn id="581" fill="hold">
                            <p:stCondLst>
                              <p:cond delay="0"/>
                            </p:stCondLst>
                            <p:childTnLst>
                              <p:par>
                                <p:cTn id="582" nodeType="afterEffect" fill="hold" presetClass="entr" presetID="22" presetSubtype="8">
                                  <p:stCondLst>
                                    <p:cond delay="0"/>
                                  </p:stCondLst>
                                  <p:iterate type="el">
                                    <p:tmAbs val="0"/>
                                  </p:iterate>
                                  <p:childTnLst>
                                    <p:set>
                                      <p:cBhvr>
                                        <p:cTn id="583" fill="hold"/>
                                        <p:tgtEl>
                                          <p:spTgt spid="540"/>
                                        </p:tgtEl>
                                        <p:attrNameLst>
                                          <p:attrName>style.visibility</p:attrName>
                                        </p:attrNameLst>
                                      </p:cBhvr>
                                      <p:to>
                                        <p:strVal val="visible"/>
                                      </p:to>
                                    </p:set>
                                    <p:animEffect filter="wipe(left)" transition="in">
                                      <p:cBhvr additive="repl">
                                        <p:cTn id="584" dur="500"/>
                                        <p:tgtEl>
                                          <p:spTgt spid="540"/>
                                        </p:tgtEl>
                                      </p:cBhvr>
                                    </p:animEffect>
                                  </p:childTnLst>
                                </p:cTn>
                              </p:par>
                            </p:childTnLst>
                          </p:cTn>
                        </p:par>
                        <p:par>
                          <p:cTn id="585" fill="hold">
                            <p:stCondLst>
                              <p:cond delay="500"/>
                            </p:stCondLst>
                            <p:childTnLst>
                              <p:par>
                                <p:cTn id="586" nodeType="afterEffect" fill="hold" presetClass="entr" presetID="22" presetSubtype="1">
                                  <p:stCondLst>
                                    <p:cond delay="0"/>
                                  </p:stCondLst>
                                  <p:iterate type="el">
                                    <p:tmAbs val="0"/>
                                  </p:iterate>
                                  <p:childTnLst>
                                    <p:set>
                                      <p:cBhvr>
                                        <p:cTn id="587" fill="hold"/>
                                        <p:tgtEl>
                                          <p:spTgt spid="563"/>
                                        </p:tgtEl>
                                        <p:attrNameLst>
                                          <p:attrName>style.visibility</p:attrName>
                                        </p:attrNameLst>
                                      </p:cBhvr>
                                      <p:to>
                                        <p:strVal val="visible"/>
                                      </p:to>
                                    </p:set>
                                    <p:animEffect filter="wipe(up)" transition="in">
                                      <p:cBhvr additive="repl">
                                        <p:cTn id="588" dur="600"/>
                                        <p:tgtEl>
                                          <p:spTgt spid="563"/>
                                        </p:tgtEl>
                                      </p:cBhvr>
                                    </p:animEffect>
                                  </p:childTnLst>
                                </p:cTn>
                              </p:par>
                            </p:childTnLst>
                          </p:cTn>
                        </p:par>
                      </p:childTnLst>
                    </p:cTn>
                  </p:par>
                  <p:par>
                    <p:cTn id="589" fill="hold">
                      <p:stCondLst>
                        <p:cond delay="indefinite"/>
                      </p:stCondLst>
                      <p:childTnLst>
                        <p:par>
                          <p:cTn id="590" fill="hold">
                            <p:stCondLst>
                              <p:cond delay="0"/>
                            </p:stCondLst>
                            <p:childTnLst>
                              <p:par>
                                <p:cTn id="591" nodeType="clickEffect" fill="hold" presetClass="entr" presetID="22" presetSubtype="8">
                                  <p:stCondLst>
                                    <p:cond delay="0"/>
                                  </p:stCondLst>
                                  <p:iterate type="el">
                                    <p:tmAbs val="0"/>
                                  </p:iterate>
                                  <p:childTnLst>
                                    <p:set>
                                      <p:cBhvr>
                                        <p:cTn id="592" fill="hold"/>
                                        <p:tgtEl>
                                          <p:spTgt spid="555"/>
                                        </p:tgtEl>
                                        <p:attrNameLst>
                                          <p:attrName>style.visibility</p:attrName>
                                        </p:attrNameLst>
                                      </p:cBhvr>
                                      <p:to>
                                        <p:strVal val="visible"/>
                                      </p:to>
                                    </p:set>
                                    <p:animEffect filter="wipe(left)" transition="in">
                                      <p:cBhvr additive="repl">
                                        <p:cTn id="593" dur="500"/>
                                        <p:tgtEl>
                                          <p:spTgt spid="555"/>
                                        </p:tgtEl>
                                      </p:cBhvr>
                                    </p:animEffect>
                                  </p:childTnLst>
                                </p:cTn>
                              </p:par>
                            </p:childTnLst>
                          </p:cTn>
                        </p:par>
                        <p:par>
                          <p:cTn id="594" fill="hold">
                            <p:stCondLst>
                              <p:cond delay="500"/>
                            </p:stCondLst>
                            <p:childTnLst>
                              <p:par>
                                <p:cTn id="595" nodeType="afterEffect" fill="hold" presetClass="entr" presetID="22" presetSubtype="1">
                                  <p:stCondLst>
                                    <p:cond delay="0"/>
                                  </p:stCondLst>
                                  <p:iterate type="el">
                                    <p:tmAbs val="0"/>
                                  </p:iterate>
                                  <p:childTnLst>
                                    <p:set>
                                      <p:cBhvr>
                                        <p:cTn id="596" fill="hold"/>
                                        <p:tgtEl>
                                          <p:spTgt spid="562"/>
                                        </p:tgtEl>
                                        <p:attrNameLst>
                                          <p:attrName>style.visibility</p:attrName>
                                        </p:attrNameLst>
                                      </p:cBhvr>
                                      <p:to>
                                        <p:strVal val="visible"/>
                                      </p:to>
                                    </p:set>
                                    <p:animEffect filter="wipe(up)" transition="in">
                                      <p:cBhvr additive="repl">
                                        <p:cTn id="597" dur="600"/>
                                        <p:tgtEl>
                                          <p:spTgt spid="562"/>
                                        </p:tgtEl>
                                      </p:cBhvr>
                                    </p:animEffect>
                                  </p:childTnLst>
                                </p:cTn>
                              </p:par>
                            </p:childTnLst>
                          </p:cTn>
                        </p:par>
                      </p:childTnLst>
                    </p:cTn>
                  </p:par>
                  <p:par>
                    <p:cTn id="598" fill="hold">
                      <p:stCondLst>
                        <p:cond delay="indefinite"/>
                      </p:stCondLst>
                      <p:childTnLst>
                        <p:par>
                          <p:cTn id="599" fill="hold">
                            <p:stCondLst>
                              <p:cond delay="0"/>
                            </p:stCondLst>
                            <p:childTnLst>
                              <p:par>
                                <p:cTn id="600" nodeType="clickEffect" fill="hold" presetClass="entr" presetID="22" presetSubtype="8">
                                  <p:stCondLst>
                                    <p:cond delay="0"/>
                                  </p:stCondLst>
                                  <p:iterate type="el">
                                    <p:tmAbs val="0"/>
                                  </p:iterate>
                                  <p:childTnLst>
                                    <p:set>
                                      <p:cBhvr>
                                        <p:cTn id="601" fill="hold"/>
                                        <p:tgtEl>
                                          <p:spTgt spid="552"/>
                                        </p:tgtEl>
                                        <p:attrNameLst>
                                          <p:attrName>style.visibility</p:attrName>
                                        </p:attrNameLst>
                                      </p:cBhvr>
                                      <p:to>
                                        <p:strVal val="visible"/>
                                      </p:to>
                                    </p:set>
                                    <p:animEffect filter="wipe(left)" transition="in">
                                      <p:cBhvr additive="repl">
                                        <p:cTn id="602" dur="500"/>
                                        <p:tgtEl>
                                          <p:spTgt spid="552"/>
                                        </p:tgtEl>
                                      </p:cBhvr>
                                    </p:animEffect>
                                  </p:childTnLst>
                                </p:cTn>
                              </p:par>
                            </p:childTnLst>
                          </p:cTn>
                        </p:par>
                        <p:par>
                          <p:cTn id="603" fill="hold">
                            <p:stCondLst>
                              <p:cond delay="500"/>
                            </p:stCondLst>
                            <p:childTnLst>
                              <p:par>
                                <p:cTn id="604" nodeType="afterEffect" fill="hold" presetClass="entr" presetID="22" presetSubtype="1">
                                  <p:stCondLst>
                                    <p:cond delay="0"/>
                                  </p:stCondLst>
                                  <p:iterate type="el">
                                    <p:tmAbs val="0"/>
                                  </p:iterate>
                                  <p:childTnLst>
                                    <p:set>
                                      <p:cBhvr>
                                        <p:cTn id="605" fill="hold"/>
                                        <p:tgtEl>
                                          <p:spTgt spid="561"/>
                                        </p:tgtEl>
                                        <p:attrNameLst>
                                          <p:attrName>style.visibility</p:attrName>
                                        </p:attrNameLst>
                                      </p:cBhvr>
                                      <p:to>
                                        <p:strVal val="visible"/>
                                      </p:to>
                                    </p:set>
                                    <p:animEffect filter="wipe(up)" transition="in">
                                      <p:cBhvr additive="repl">
                                        <p:cTn id="606" dur="600"/>
                                        <p:tgtEl>
                                          <p:spTgt spid="561"/>
                                        </p:tgtEl>
                                      </p:cBhvr>
                                    </p:animEffect>
                                  </p:childTnLst>
                                </p:cTn>
                              </p:par>
                            </p:childTnLst>
                          </p:cTn>
                        </p:par>
                      </p:childTnLst>
                    </p:cTn>
                  </p:par>
                  <p:par>
                    <p:cTn id="607" fill="hold">
                      <p:stCondLst>
                        <p:cond delay="indefinite"/>
                      </p:stCondLst>
                      <p:childTnLst>
                        <p:par>
                          <p:cTn id="608" fill="hold">
                            <p:stCondLst>
                              <p:cond delay="0"/>
                            </p:stCondLst>
                            <p:childTnLst>
                              <p:par>
                                <p:cTn id="609" nodeType="clickEffect" fill="hold" presetClass="entr" presetID="22" presetSubtype="8">
                                  <p:stCondLst>
                                    <p:cond delay="0"/>
                                  </p:stCondLst>
                                  <p:iterate type="el">
                                    <p:tmAbs val="0"/>
                                  </p:iterate>
                                  <p:childTnLst>
                                    <p:set>
                                      <p:cBhvr>
                                        <p:cTn id="610" fill="hold"/>
                                        <p:tgtEl>
                                          <p:spTgt spid="549"/>
                                        </p:tgtEl>
                                        <p:attrNameLst>
                                          <p:attrName>style.visibility</p:attrName>
                                        </p:attrNameLst>
                                      </p:cBhvr>
                                      <p:to>
                                        <p:strVal val="visible"/>
                                      </p:to>
                                    </p:set>
                                    <p:animEffect filter="wipe(left)" transition="in">
                                      <p:cBhvr additive="repl">
                                        <p:cTn id="611" dur="500"/>
                                        <p:tgtEl>
                                          <p:spTgt spid="549"/>
                                        </p:tgtEl>
                                      </p:cBhvr>
                                    </p:animEffect>
                                  </p:childTnLst>
                                </p:cTn>
                              </p:par>
                            </p:childTnLst>
                          </p:cTn>
                        </p:par>
                        <p:par>
                          <p:cTn id="612" fill="hold">
                            <p:stCondLst>
                              <p:cond delay="500"/>
                            </p:stCondLst>
                            <p:childTnLst>
                              <p:par>
                                <p:cTn id="613" nodeType="afterEffect" fill="hold" presetClass="entr" presetID="22" presetSubtype="1">
                                  <p:stCondLst>
                                    <p:cond delay="0"/>
                                  </p:stCondLst>
                                  <p:iterate type="el">
                                    <p:tmAbs val="0"/>
                                  </p:iterate>
                                  <p:childTnLst>
                                    <p:set>
                                      <p:cBhvr>
                                        <p:cTn id="614" fill="hold"/>
                                        <p:tgtEl>
                                          <p:spTgt spid="560"/>
                                        </p:tgtEl>
                                        <p:attrNameLst>
                                          <p:attrName>style.visibility</p:attrName>
                                        </p:attrNameLst>
                                      </p:cBhvr>
                                      <p:to>
                                        <p:strVal val="visible"/>
                                      </p:to>
                                    </p:set>
                                    <p:animEffect filter="wipe(up)" transition="in">
                                      <p:cBhvr additive="repl">
                                        <p:cTn id="615" dur="600"/>
                                        <p:tgtEl>
                                          <p:spTgt spid="560"/>
                                        </p:tgtEl>
                                      </p:cBhvr>
                                    </p:animEffect>
                                  </p:childTnLst>
                                </p:cTn>
                              </p:par>
                            </p:childTnLst>
                          </p:cTn>
                        </p:par>
                      </p:childTnLst>
                    </p:cTn>
                  </p:par>
                  <p:par>
                    <p:cTn id="616" fill="hold">
                      <p:stCondLst>
                        <p:cond delay="indefinite"/>
                      </p:stCondLst>
                      <p:childTnLst>
                        <p:par>
                          <p:cTn id="617" fill="hold">
                            <p:stCondLst>
                              <p:cond delay="0"/>
                            </p:stCondLst>
                            <p:childTnLst>
                              <p:par>
                                <p:cTn id="618" nodeType="clickEffect" fill="hold" presetClass="entr" presetID="22" presetSubtype="8">
                                  <p:stCondLst>
                                    <p:cond delay="0"/>
                                  </p:stCondLst>
                                  <p:iterate type="el">
                                    <p:tmAbs val="0"/>
                                  </p:iterate>
                                  <p:childTnLst>
                                    <p:set>
                                      <p:cBhvr>
                                        <p:cTn id="619" fill="hold"/>
                                        <p:tgtEl>
                                          <p:spTgt spid="546"/>
                                        </p:tgtEl>
                                        <p:attrNameLst>
                                          <p:attrName>style.visibility</p:attrName>
                                        </p:attrNameLst>
                                      </p:cBhvr>
                                      <p:to>
                                        <p:strVal val="visible"/>
                                      </p:to>
                                    </p:set>
                                    <p:animEffect filter="wipe(left)" transition="in">
                                      <p:cBhvr additive="repl">
                                        <p:cTn id="620" dur="500"/>
                                        <p:tgtEl>
                                          <p:spTgt spid="546"/>
                                        </p:tgtEl>
                                      </p:cBhvr>
                                    </p:animEffect>
                                  </p:childTnLst>
                                </p:cTn>
                              </p:par>
                            </p:childTnLst>
                          </p:cTn>
                        </p:par>
                        <p:par>
                          <p:cTn id="621" fill="hold">
                            <p:stCondLst>
                              <p:cond delay="500"/>
                            </p:stCondLst>
                            <p:childTnLst>
                              <p:par>
                                <p:cTn id="622" nodeType="afterEffect" fill="hold" presetClass="entr" presetID="22" presetSubtype="1">
                                  <p:stCondLst>
                                    <p:cond delay="0"/>
                                  </p:stCondLst>
                                  <p:iterate type="el">
                                    <p:tmAbs val="0"/>
                                  </p:iterate>
                                  <p:childTnLst>
                                    <p:set>
                                      <p:cBhvr>
                                        <p:cTn id="623" fill="hold"/>
                                        <p:tgtEl>
                                          <p:spTgt spid="559"/>
                                        </p:tgtEl>
                                        <p:attrNameLst>
                                          <p:attrName>style.visibility</p:attrName>
                                        </p:attrNameLst>
                                      </p:cBhvr>
                                      <p:to>
                                        <p:strVal val="visible"/>
                                      </p:to>
                                    </p:set>
                                    <p:animEffect filter="wipe(up)" transition="in">
                                      <p:cBhvr additive="repl">
                                        <p:cTn id="624" dur="600"/>
                                        <p:tgtEl>
                                          <p:spTgt spid="559"/>
                                        </p:tgtEl>
                                      </p:cBhvr>
                                    </p:animEffect>
                                  </p:childTnLst>
                                </p:cTn>
                              </p:par>
                            </p:childTnLst>
                          </p:cTn>
                        </p:par>
                      </p:childTnLst>
                    </p:cTn>
                  </p:par>
                  <p:par>
                    <p:cTn id="625" fill="hold">
                      <p:stCondLst>
                        <p:cond delay="indefinite"/>
                      </p:stCondLst>
                      <p:childTnLst>
                        <p:par>
                          <p:cTn id="626" fill="hold">
                            <p:stCondLst>
                              <p:cond delay="0"/>
                            </p:stCondLst>
                            <p:childTnLst>
                              <p:par>
                                <p:cTn id="627" nodeType="clickEffect" fill="hold" presetClass="entr" presetID="22" presetSubtype="8">
                                  <p:stCondLst>
                                    <p:cond delay="0"/>
                                  </p:stCondLst>
                                  <p:iterate type="el">
                                    <p:tmAbs val="0"/>
                                  </p:iterate>
                                  <p:childTnLst>
                                    <p:set>
                                      <p:cBhvr>
                                        <p:cTn id="628" fill="hold"/>
                                        <p:tgtEl>
                                          <p:spTgt spid="543"/>
                                        </p:tgtEl>
                                        <p:attrNameLst>
                                          <p:attrName>style.visibility</p:attrName>
                                        </p:attrNameLst>
                                      </p:cBhvr>
                                      <p:to>
                                        <p:strVal val="visible"/>
                                      </p:to>
                                    </p:set>
                                    <p:animEffect filter="wipe(left)" transition="in">
                                      <p:cBhvr additive="repl">
                                        <p:cTn id="629" dur="500"/>
                                        <p:tgtEl>
                                          <p:spTgt spid="543"/>
                                        </p:tgtEl>
                                      </p:cBhvr>
                                    </p:animEffect>
                                  </p:childTnLst>
                                </p:cTn>
                              </p:par>
                            </p:childTnLst>
                          </p:cTn>
                        </p:par>
                        <p:par>
                          <p:cTn id="630" fill="hold">
                            <p:stCondLst>
                              <p:cond delay="500"/>
                            </p:stCondLst>
                            <p:childTnLst>
                              <p:par>
                                <p:cTn id="631" nodeType="afterEffect" fill="hold" presetClass="entr" presetID="22" presetSubtype="1">
                                  <p:stCondLst>
                                    <p:cond delay="0"/>
                                  </p:stCondLst>
                                  <p:iterate type="el">
                                    <p:tmAbs val="0"/>
                                  </p:iterate>
                                  <p:childTnLst>
                                    <p:set>
                                      <p:cBhvr>
                                        <p:cTn id="632" fill="hold"/>
                                        <p:tgtEl>
                                          <p:spTgt spid="558"/>
                                        </p:tgtEl>
                                        <p:attrNameLst>
                                          <p:attrName>style.visibility</p:attrName>
                                        </p:attrNameLst>
                                      </p:cBhvr>
                                      <p:to>
                                        <p:strVal val="visible"/>
                                      </p:to>
                                    </p:set>
                                    <p:animEffect filter="wipe(up)" transition="in">
                                      <p:cBhvr additive="repl">
                                        <p:cTn id="633" dur="6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Google Shape;18;p1"/>
          <p:cNvSpPr/>
          <p:nvPr/>
        </p:nvSpPr>
        <p:spPr>
          <a:xfrm>
            <a:off x="1776240" y="5024880"/>
            <a:ext cx="901080" cy="27396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350" spc="-1" strike="noStrike">
                <a:solidFill>
                  <a:srgbClr val="535353"/>
                </a:solidFill>
                <a:latin typeface="Avenir Roman"/>
                <a:ea typeface="Avenir Roman"/>
              </a:rPr>
              <a:t>    </a:t>
            </a:r>
            <a:endParaRPr b="0" lang="fr-FR" sz="1350" spc="-1" strike="noStrike">
              <a:latin typeface="Arial"/>
            </a:endParaRPr>
          </a:p>
        </p:txBody>
      </p:sp>
      <p:sp>
        <p:nvSpPr>
          <p:cNvPr id="574" name="Google Shape;25;p1"/>
          <p:cNvSpPr/>
          <p:nvPr/>
        </p:nvSpPr>
        <p:spPr>
          <a:xfrm rot="3660600">
            <a:off x="6266880" y="4478040"/>
            <a:ext cx="166320" cy="636480"/>
          </a:xfrm>
          <a:custGeom>
            <a:avLst/>
            <a:gdLst/>
            <a:ahLst/>
            <a:rect l="l" t="t" r="r" b="b"/>
            <a:pathLst>
              <a:path w="21600" h="21600">
                <a:moveTo>
                  <a:pt x="0" y="0"/>
                </a:moveTo>
                <a:cubicBezTo>
                  <a:pt x="2399" y="1686"/>
                  <a:pt x="4620" y="3404"/>
                  <a:pt x="6659" y="5150"/>
                </a:cubicBezTo>
                <a:cubicBezTo>
                  <a:pt x="12876" y="10475"/>
                  <a:pt x="17365" y="16030"/>
                  <a:pt x="21600" y="21600"/>
                </a:cubicBezTo>
              </a:path>
            </a:pathLst>
          </a:custGeom>
          <a:noFill/>
          <a:ln w="38100">
            <a:solidFill>
              <a:srgbClr val="7030a0"/>
            </a:solidFill>
            <a:miter/>
          </a:ln>
        </p:spPr>
        <p:style>
          <a:lnRef idx="0"/>
          <a:fillRef idx="0"/>
          <a:effectRef idx="0"/>
          <a:fontRef idx="minor"/>
        </p:style>
      </p:sp>
      <p:sp>
        <p:nvSpPr>
          <p:cNvPr id="575" name="Google Shape;26;p1"/>
          <p:cNvSpPr/>
          <p:nvPr/>
        </p:nvSpPr>
        <p:spPr>
          <a:xfrm rot="6244800">
            <a:off x="5650920" y="4931640"/>
            <a:ext cx="392400" cy="447120"/>
          </a:xfrm>
          <a:custGeom>
            <a:avLst/>
            <a:gdLst/>
            <a:ahLst/>
            <a:rect l="l" t="t" r="r" b="b"/>
            <a:pathLst>
              <a:path w="21600" h="21600">
                <a:moveTo>
                  <a:pt x="0" y="0"/>
                </a:moveTo>
                <a:cubicBezTo>
                  <a:pt x="8182" y="6395"/>
                  <a:pt x="15437" y="13650"/>
                  <a:pt x="21600" y="21600"/>
                </a:cubicBezTo>
              </a:path>
            </a:pathLst>
          </a:custGeom>
          <a:noFill/>
          <a:ln w="38100">
            <a:solidFill>
              <a:srgbClr val="7030a0"/>
            </a:solidFill>
            <a:miter/>
          </a:ln>
        </p:spPr>
        <p:style>
          <a:lnRef idx="0"/>
          <a:fillRef idx="0"/>
          <a:effectRef idx="0"/>
          <a:fontRef idx="minor"/>
        </p:style>
      </p:sp>
      <p:sp>
        <p:nvSpPr>
          <p:cNvPr id="576" name="Google Shape;28;p1"/>
          <p:cNvSpPr/>
          <p:nvPr/>
        </p:nvSpPr>
        <p:spPr>
          <a:xfrm>
            <a:off x="6400800" y="3567240"/>
            <a:ext cx="1912320" cy="1156320"/>
          </a:xfrm>
          <a:prstGeom prst="ellipse">
            <a:avLst/>
          </a:prstGeom>
          <a:solidFill>
            <a:schemeClr val="accent4">
              <a:lumMod val="75000"/>
            </a:schemeClr>
          </a:solidFill>
          <a:ln w="12700">
            <a:noFill/>
          </a:ln>
        </p:spPr>
        <p:style>
          <a:lnRef idx="0"/>
          <a:fillRef idx="0"/>
          <a:effectRef idx="0"/>
          <a:fontRef idx="minor"/>
        </p:style>
      </p:sp>
      <p:sp>
        <p:nvSpPr>
          <p:cNvPr id="577" name="Google Shape;29;p1"/>
          <p:cNvSpPr/>
          <p:nvPr/>
        </p:nvSpPr>
        <p:spPr>
          <a:xfrm>
            <a:off x="6467760" y="3657240"/>
            <a:ext cx="1748520" cy="946800"/>
          </a:xfrm>
          <a:prstGeom prst="ellipse">
            <a:avLst/>
          </a:prstGeom>
          <a:gradFill rotWithShape="0">
            <a:gsLst>
              <a:gs pos="0">
                <a:srgbClr val="e6eaeb"/>
              </a:gs>
              <a:gs pos="100000">
                <a:srgbClr val="ffffff"/>
              </a:gs>
            </a:gsLst>
            <a:lin ang="2088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instructions</a:t>
            </a:r>
            <a:endParaRPr b="0" lang="fr-FR" sz="1800" spc="-1" strike="noStrike">
              <a:latin typeface="Arial"/>
            </a:endParaRPr>
          </a:p>
        </p:txBody>
      </p:sp>
      <p:sp>
        <p:nvSpPr>
          <p:cNvPr id="578" name="Google Shape;32;p1"/>
          <p:cNvSpPr/>
          <p:nvPr/>
        </p:nvSpPr>
        <p:spPr>
          <a:xfrm flipH="1" rot="18009600">
            <a:off x="4326480" y="4981680"/>
            <a:ext cx="463320" cy="772200"/>
          </a:xfrm>
          <a:custGeom>
            <a:avLst/>
            <a:gdLst/>
            <a:ahLst/>
            <a:rect l="l" t="t" r="r" b="b"/>
            <a:pathLst>
              <a:path w="21600" h="21600">
                <a:moveTo>
                  <a:pt x="21600" y="0"/>
                </a:moveTo>
                <a:cubicBezTo>
                  <a:pt x="17845" y="5186"/>
                  <a:pt x="13381" y="10093"/>
                  <a:pt x="8272" y="14650"/>
                </a:cubicBezTo>
                <a:cubicBezTo>
                  <a:pt x="5611" y="17024"/>
                  <a:pt x="2780" y="19297"/>
                  <a:pt x="0" y="21600"/>
                </a:cubicBezTo>
              </a:path>
            </a:pathLst>
          </a:custGeom>
          <a:noFill/>
          <a:ln w="38100">
            <a:solidFill>
              <a:srgbClr val="ff0000"/>
            </a:solidFill>
            <a:miter/>
          </a:ln>
        </p:spPr>
        <p:style>
          <a:lnRef idx="0"/>
          <a:fillRef idx="0"/>
          <a:effectRef idx="0"/>
          <a:fontRef idx="minor"/>
        </p:style>
      </p:sp>
      <p:sp>
        <p:nvSpPr>
          <p:cNvPr id="579" name="Google Shape;33;p1"/>
          <p:cNvSpPr/>
          <p:nvPr/>
        </p:nvSpPr>
        <p:spPr>
          <a:xfrm flipH="1" rot="16866600">
            <a:off x="2415960" y="4382280"/>
            <a:ext cx="366480" cy="773640"/>
          </a:xfrm>
          <a:custGeom>
            <a:avLst/>
            <a:gdLst/>
            <a:ahLst/>
            <a:rect l="l" t="t" r="r" b="b"/>
            <a:pathLst>
              <a:path w="21600" h="21600">
                <a:moveTo>
                  <a:pt x="0" y="0"/>
                </a:moveTo>
                <a:cubicBezTo>
                  <a:pt x="8182" y="6395"/>
                  <a:pt x="15437" y="13650"/>
                  <a:pt x="21600" y="21600"/>
                </a:cubicBezTo>
              </a:path>
            </a:pathLst>
          </a:custGeom>
          <a:noFill/>
          <a:ln w="38100">
            <a:solidFill>
              <a:srgbClr val="ff8a00"/>
            </a:solidFill>
            <a:miter/>
          </a:ln>
        </p:spPr>
        <p:style>
          <a:lnRef idx="0"/>
          <a:fillRef idx="0"/>
          <a:effectRef idx="0"/>
          <a:fontRef idx="minor"/>
        </p:style>
      </p:sp>
      <p:sp>
        <p:nvSpPr>
          <p:cNvPr id="580" name="Google Shape;34;p1"/>
          <p:cNvSpPr/>
          <p:nvPr/>
        </p:nvSpPr>
        <p:spPr>
          <a:xfrm flipH="1">
            <a:off x="828360" y="3522960"/>
            <a:ext cx="1994040" cy="1156320"/>
          </a:xfrm>
          <a:prstGeom prst="ellipse">
            <a:avLst/>
          </a:prstGeom>
          <a:solidFill>
            <a:srgbClr val="ff6600"/>
          </a:solidFill>
          <a:ln w="12700">
            <a:noFill/>
          </a:ln>
        </p:spPr>
        <p:style>
          <a:lnRef idx="0"/>
          <a:fillRef idx="0"/>
          <a:effectRef idx="0"/>
          <a:fontRef idx="minor"/>
        </p:style>
      </p:sp>
      <p:sp>
        <p:nvSpPr>
          <p:cNvPr id="581" name="Google Shape;35;p1"/>
          <p:cNvSpPr/>
          <p:nvPr/>
        </p:nvSpPr>
        <p:spPr>
          <a:xfrm flipH="1">
            <a:off x="937440" y="36194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objectif</a:t>
            </a:r>
            <a:endParaRPr b="0" lang="fr-FR" sz="1800" spc="-1" strike="noStrike">
              <a:latin typeface="Arial"/>
            </a:endParaRPr>
          </a:p>
        </p:txBody>
      </p:sp>
      <p:sp>
        <p:nvSpPr>
          <p:cNvPr id="582" name="Google Shape;37;p1"/>
          <p:cNvSpPr/>
          <p:nvPr/>
        </p:nvSpPr>
        <p:spPr>
          <a:xfrm flipH="1">
            <a:off x="2363760" y="4647960"/>
            <a:ext cx="1994040" cy="1156320"/>
          </a:xfrm>
          <a:prstGeom prst="ellipse">
            <a:avLst/>
          </a:prstGeom>
          <a:solidFill>
            <a:srgbClr val="cc0099"/>
          </a:solidFill>
          <a:ln w="12700">
            <a:noFill/>
          </a:ln>
        </p:spPr>
        <p:style>
          <a:lnRef idx="0"/>
          <a:fillRef idx="0"/>
          <a:effectRef idx="0"/>
          <a:fontRef idx="minor"/>
        </p:style>
      </p:sp>
      <p:sp>
        <p:nvSpPr>
          <p:cNvPr id="583" name="Google Shape;38;p1"/>
          <p:cNvSpPr/>
          <p:nvPr/>
        </p:nvSpPr>
        <p:spPr>
          <a:xfrm flipH="1">
            <a:off x="2486520" y="474012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public cible</a:t>
            </a:r>
            <a:endParaRPr b="0" lang="fr-FR" sz="1800" spc="-1" strike="noStrike">
              <a:latin typeface="Arial"/>
            </a:endParaRPr>
          </a:p>
        </p:txBody>
      </p:sp>
      <p:sp>
        <p:nvSpPr>
          <p:cNvPr id="584" name="Google Shape;40;p1"/>
          <p:cNvSpPr/>
          <p:nvPr/>
        </p:nvSpPr>
        <p:spPr>
          <a:xfrm flipH="1">
            <a:off x="4584240" y="4699440"/>
            <a:ext cx="1994040" cy="1156320"/>
          </a:xfrm>
          <a:prstGeom prst="ellipse">
            <a:avLst/>
          </a:prstGeom>
          <a:solidFill>
            <a:srgbClr val="92d050"/>
          </a:solidFill>
          <a:ln w="12700">
            <a:noFill/>
          </a:ln>
        </p:spPr>
        <p:style>
          <a:lnRef idx="0"/>
          <a:fillRef idx="0"/>
          <a:effectRef idx="0"/>
          <a:fontRef idx="minor"/>
        </p:style>
      </p:sp>
      <p:sp>
        <p:nvSpPr>
          <p:cNvPr id="585" name="Google Shape;41;p1"/>
          <p:cNvSpPr/>
          <p:nvPr/>
        </p:nvSpPr>
        <p:spPr>
          <a:xfrm flipH="1">
            <a:off x="4714200" y="48128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durée</a:t>
            </a:r>
            <a:endParaRPr b="0" lang="fr-FR" sz="1800" spc="-1" strike="noStrike">
              <a:latin typeface="Arial"/>
            </a:endParaRPr>
          </a:p>
        </p:txBody>
      </p:sp>
      <p:sp>
        <p:nvSpPr>
          <p:cNvPr id="586" name="Tekstvak 86"/>
          <p:cNvSpPr/>
          <p:nvPr/>
        </p:nvSpPr>
        <p:spPr>
          <a:xfrm>
            <a:off x="2364480" y="2864520"/>
            <a:ext cx="4454280" cy="510120"/>
          </a:xfrm>
          <a:prstGeom prst="rect">
            <a:avLst/>
          </a:prstGeom>
          <a:noFill/>
          <a:ln w="0">
            <a:noFill/>
          </a:ln>
        </p:spPr>
        <p:style>
          <a:lnRef idx="0"/>
          <a:fillRef idx="0"/>
          <a:effectRef idx="0"/>
          <a:fontRef idx="minor"/>
        </p:style>
        <p:txBody>
          <a:bodyPr lIns="90000" rIns="90000" tIns="45000" bIns="45000">
            <a:spAutoFit/>
          </a:bodyPr>
          <a:p>
            <a:pPr algn="ctr">
              <a:lnSpc>
                <a:spcPct val="115000"/>
              </a:lnSpc>
              <a:spcAft>
                <a:spcPts val="601"/>
              </a:spcAft>
              <a:tabLst>
                <a:tab algn="l" pos="0"/>
              </a:tabLst>
            </a:pPr>
            <a:r>
              <a:rPr b="0" lang="en-US" sz="2400" spc="-1" strike="noStrike">
                <a:solidFill>
                  <a:srgbClr val="0770b1"/>
                </a:solidFill>
                <a:latin typeface="Calibri"/>
                <a:ea typeface="DejaVu Sans"/>
              </a:rPr>
              <a:t>Essayer une phrase</a:t>
            </a:r>
            <a:endParaRPr b="0" lang="fr-FR" sz="2400" spc="-1" strike="noStrike">
              <a:latin typeface="Arial"/>
            </a:endParaRPr>
          </a:p>
        </p:txBody>
      </p:sp>
      <p:sp>
        <p:nvSpPr>
          <p:cNvPr id="587"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Pensée critique : Exercice 1</a:t>
            </a:r>
            <a:endParaRPr b="0" lang="fr-FR" sz="3200" spc="-1" strike="noStrike">
              <a:latin typeface="Arial"/>
            </a:endParaRPr>
          </a:p>
        </p:txBody>
      </p:sp>
      <p:sp>
        <p:nvSpPr>
          <p:cNvPr id="588"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ED87F4E3-0CAF-40AE-A722-F9D68513B836}" type="slidenum">
              <a:rPr b="0" lang="en-US" sz="1200" spc="-1" strike="noStrike">
                <a:solidFill>
                  <a:srgbClr val="0770b1"/>
                </a:solidFill>
                <a:latin typeface="Calibri"/>
              </a:rPr>
              <a:t>29</a:t>
            </a:fld>
            <a:endParaRPr b="0" lang="fr-FR" sz="1200" spc="-1" strike="noStrike">
              <a:latin typeface="Arial"/>
            </a:endParaRPr>
          </a:p>
        </p:txBody>
      </p:sp>
      <p:sp>
        <p:nvSpPr>
          <p:cNvPr id="589" name="Текстово поле 17"/>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4</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itle 18"/>
          <p:cNvSpPr/>
          <p:nvPr/>
        </p:nvSpPr>
        <p:spPr>
          <a:xfrm>
            <a:off x="685800" y="1447920"/>
            <a:ext cx="2778840" cy="10659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2800" spc="-1" strike="noStrike">
                <a:solidFill>
                  <a:srgbClr val="0770b1"/>
                </a:solidFill>
                <a:latin typeface="Calibri"/>
              </a:rPr>
              <a:t>Programme</a:t>
            </a:r>
            <a:br/>
            <a:r>
              <a:rPr b="0" lang="en-US" sz="2800" spc="-1" strike="noStrike">
                <a:solidFill>
                  <a:srgbClr val="0770b1"/>
                </a:solidFill>
                <a:latin typeface="Calibri"/>
              </a:rPr>
              <a:t> (Jour 1)</a:t>
            </a:r>
            <a:endParaRPr b="0" lang="fr-FR" sz="2800" spc="-1" strike="noStrike">
              <a:latin typeface="Arial"/>
            </a:endParaRPr>
          </a:p>
        </p:txBody>
      </p:sp>
      <p:sp>
        <p:nvSpPr>
          <p:cNvPr id="230" name="Content Placeholder 19"/>
          <p:cNvSpPr/>
          <p:nvPr/>
        </p:nvSpPr>
        <p:spPr>
          <a:xfrm>
            <a:off x="3575160" y="1447920"/>
            <a:ext cx="4882320" cy="4677480"/>
          </a:xfrm>
          <a:prstGeom prst="rect">
            <a:avLst/>
          </a:prstGeom>
          <a:solidFill>
            <a:srgbClr val="ffffff">
              <a:alpha val="90000"/>
            </a:srgbClr>
          </a:solidFill>
          <a:ln w="0">
            <a:noFill/>
          </a:ln>
        </p:spPr>
        <p:style>
          <a:lnRef idx="0"/>
          <a:fillRef idx="0"/>
          <a:effectRef idx="0"/>
          <a:fontRef idx="minor"/>
        </p:style>
        <p:txBody>
          <a:bodyPr lIns="90000" rIns="90000" tIns="45000" bIns="45000">
            <a:noAutofit/>
          </a:bodyPr>
          <a:p>
            <a:pPr marL="514440" indent="-513720">
              <a:lnSpc>
                <a:spcPct val="100000"/>
              </a:lnSpc>
              <a:spcBef>
                <a:spcPts val="561"/>
              </a:spcBef>
              <a:buClr>
                <a:srgbClr val="404040"/>
              </a:buClr>
              <a:buFont typeface="Calibri"/>
              <a:buAutoNum type="arabicPeriod"/>
            </a:pPr>
            <a:r>
              <a:rPr b="0" lang="en-US" sz="2800" spc="-1" strike="noStrike">
                <a:solidFill>
                  <a:srgbClr val="404040"/>
                </a:solidFill>
                <a:latin typeface="Calibri"/>
              </a:rPr>
              <a:t>Introduction</a:t>
            </a:r>
            <a:endParaRPr b="0" lang="fr-FR" sz="2800" spc="-1" strike="noStrike">
              <a:latin typeface="Arial"/>
            </a:endParaRPr>
          </a:p>
          <a:p>
            <a:pPr marL="514440" indent="-513720">
              <a:lnSpc>
                <a:spcPct val="100000"/>
              </a:lnSpc>
              <a:spcBef>
                <a:spcPts val="561"/>
              </a:spcBef>
              <a:buClr>
                <a:srgbClr val="404040"/>
              </a:buClr>
              <a:buFont typeface="Calibri"/>
              <a:buAutoNum type="arabicPeriod"/>
            </a:pPr>
            <a:r>
              <a:rPr b="0" lang="en-US" sz="2800" spc="-1" strike="noStrike">
                <a:solidFill>
                  <a:srgbClr val="404040"/>
                </a:solidFill>
                <a:latin typeface="Calibri"/>
              </a:rPr>
              <a:t>Radicalisation</a:t>
            </a:r>
            <a:endParaRPr b="0" lang="fr-FR" sz="2800" spc="-1" strike="noStrike">
              <a:latin typeface="Arial"/>
            </a:endParaRPr>
          </a:p>
          <a:p>
            <a:pPr marL="514440" indent="-513720">
              <a:lnSpc>
                <a:spcPct val="100000"/>
              </a:lnSpc>
              <a:spcBef>
                <a:spcPts val="561"/>
              </a:spcBef>
              <a:buClr>
                <a:srgbClr val="404040"/>
              </a:buClr>
              <a:buFont typeface="Calibri"/>
              <a:buAutoNum type="arabicPeriod"/>
            </a:pPr>
            <a:r>
              <a:rPr b="0" lang="en-US" sz="2800" spc="-1" strike="noStrike">
                <a:solidFill>
                  <a:srgbClr val="404040"/>
                </a:solidFill>
                <a:latin typeface="Calibri"/>
              </a:rPr>
              <a:t>Coaching et parentalité</a:t>
            </a:r>
            <a:endParaRPr b="0" lang="fr-FR" sz="2800" spc="-1" strike="noStrike">
              <a:latin typeface="Arial"/>
            </a:endParaRPr>
          </a:p>
          <a:p>
            <a:pPr marL="533520">
              <a:lnSpc>
                <a:spcPct val="100000"/>
              </a:lnSpc>
              <a:spcBef>
                <a:spcPts val="561"/>
              </a:spcBef>
              <a:tabLst>
                <a:tab algn="l" pos="0"/>
              </a:tabLst>
            </a:pPr>
            <a:r>
              <a:rPr b="0" lang="en-US" sz="2800" spc="-1" strike="noStrike">
                <a:latin typeface="Calibri"/>
              </a:rPr>
              <a:t>avec</a:t>
            </a:r>
            <a:r>
              <a:rPr b="0" lang="en-US" sz="2800" spc="-1" strike="noStrike">
                <a:solidFill>
                  <a:srgbClr val="404040"/>
                </a:solidFill>
                <a:latin typeface="Calibri"/>
              </a:rPr>
              <a:t> exercices</a:t>
            </a:r>
            <a:endParaRPr b="0" lang="fr-FR" sz="2800" spc="-1" strike="noStrike">
              <a:latin typeface="Arial"/>
            </a:endParaRPr>
          </a:p>
          <a:p>
            <a:pPr marL="514440" indent="-513720">
              <a:lnSpc>
                <a:spcPct val="100000"/>
              </a:lnSpc>
              <a:spcBef>
                <a:spcPts val="561"/>
              </a:spcBef>
              <a:buClr>
                <a:srgbClr val="404040"/>
              </a:buClr>
              <a:buFont typeface="Calibri"/>
              <a:buAutoNum type="arabicPeriod"/>
              <a:tabLst>
                <a:tab algn="l" pos="0"/>
              </a:tabLst>
            </a:pPr>
            <a:r>
              <a:rPr b="0" lang="en-US" sz="2800" spc="-1" strike="noStrike">
                <a:solidFill>
                  <a:srgbClr val="404040"/>
                </a:solidFill>
                <a:latin typeface="Calibri"/>
              </a:rPr>
              <a:t>Pensée critique</a:t>
            </a:r>
            <a:endParaRPr b="0" lang="fr-FR" sz="2800" spc="-1" strike="noStrike">
              <a:latin typeface="Arial"/>
            </a:endParaRPr>
          </a:p>
          <a:p>
            <a:pPr marL="533520">
              <a:lnSpc>
                <a:spcPct val="100000"/>
              </a:lnSpc>
              <a:spcBef>
                <a:spcPts val="561"/>
              </a:spcBef>
              <a:tabLst>
                <a:tab algn="l" pos="0"/>
              </a:tabLst>
            </a:pPr>
            <a:r>
              <a:rPr b="0" lang="en-US" sz="2800" spc="-1" strike="noStrike">
                <a:latin typeface="Calibri"/>
              </a:rPr>
              <a:t>avec</a:t>
            </a:r>
            <a:r>
              <a:rPr b="0" lang="en-US" sz="2800" spc="-1" strike="noStrike">
                <a:solidFill>
                  <a:srgbClr val="404040"/>
                </a:solidFill>
                <a:latin typeface="Calibri"/>
              </a:rPr>
              <a:t> exercices</a:t>
            </a:r>
            <a:endParaRPr b="0" lang="fr-FR" sz="2800" spc="-1" strike="noStrike">
              <a:latin typeface="Arial"/>
            </a:endParaRPr>
          </a:p>
          <a:p>
            <a:pPr marL="514440" indent="-513720">
              <a:lnSpc>
                <a:spcPct val="100000"/>
              </a:lnSpc>
              <a:spcBef>
                <a:spcPts val="561"/>
              </a:spcBef>
              <a:buClr>
                <a:srgbClr val="404040"/>
              </a:buClr>
              <a:buFont typeface="Calibri"/>
              <a:buAutoNum type="arabicPeriod"/>
              <a:tabLst>
                <a:tab algn="l" pos="0"/>
              </a:tabLst>
            </a:pPr>
            <a:r>
              <a:rPr b="0" lang="en-US" sz="2800" spc="-1" strike="noStrike">
                <a:solidFill>
                  <a:srgbClr val="404040"/>
                </a:solidFill>
                <a:latin typeface="Calibri"/>
              </a:rPr>
              <a:t>Retour</a:t>
            </a:r>
            <a:endParaRPr b="0" lang="fr-FR" sz="2800" spc="-1" strike="noStrike">
              <a:latin typeface="Arial"/>
            </a:endParaRPr>
          </a:p>
          <a:p>
            <a:pPr marL="514440" indent="-513720">
              <a:lnSpc>
                <a:spcPct val="100000"/>
              </a:lnSpc>
              <a:spcBef>
                <a:spcPts val="561"/>
              </a:spcBef>
              <a:buClr>
                <a:srgbClr val="404040"/>
              </a:buClr>
              <a:buFont typeface="Calibri"/>
              <a:buAutoNum type="arabicPeriod"/>
              <a:tabLst>
                <a:tab algn="l" pos="0"/>
              </a:tabLst>
            </a:pPr>
            <a:r>
              <a:rPr b="0" lang="en-US" sz="2800" spc="-1" strike="noStrike">
                <a:solidFill>
                  <a:srgbClr val="404040"/>
                </a:solidFill>
                <a:latin typeface="Calibri"/>
              </a:rPr>
              <a:t>Conclusion</a:t>
            </a:r>
            <a:endParaRPr b="0" lang="fr-FR" sz="2800" spc="-1" strike="noStrike">
              <a:latin typeface="Arial"/>
            </a:endParaRPr>
          </a:p>
          <a:p>
            <a:pPr>
              <a:lnSpc>
                <a:spcPct val="100000"/>
              </a:lnSpc>
              <a:spcBef>
                <a:spcPts val="561"/>
              </a:spcBef>
              <a:tabLst>
                <a:tab algn="l" pos="0"/>
              </a:tabLst>
            </a:pPr>
            <a:endParaRPr b="0" lang="fr-FR" sz="2800" spc="-1" strike="noStrike">
              <a:latin typeface="Arial"/>
            </a:endParaRPr>
          </a:p>
        </p:txBody>
      </p:sp>
      <p:sp>
        <p:nvSpPr>
          <p:cNvPr id="231" name="Text Placeholder 20"/>
          <p:cNvSpPr/>
          <p:nvPr/>
        </p:nvSpPr>
        <p:spPr>
          <a:xfrm>
            <a:off x="685800" y="2666880"/>
            <a:ext cx="2778840" cy="3458520"/>
          </a:xfrm>
          <a:prstGeom prst="rect">
            <a:avLst/>
          </a:prstGeom>
          <a:solidFill>
            <a:srgbClr val="ffffff">
              <a:alpha val="90000"/>
            </a:srgbClr>
          </a:solidFill>
          <a:ln w="0">
            <a:noFill/>
          </a:ln>
        </p:spPr>
        <p:style>
          <a:lnRef idx="0"/>
          <a:fillRef idx="0"/>
          <a:effectRef idx="0"/>
          <a:fontRef idx="minor"/>
        </p:style>
        <p:txBody>
          <a:bodyPr lIns="90000" rIns="90000" tIns="45000" bIns="45000">
            <a:noAutofit/>
          </a:bodyPr>
          <a:p>
            <a:pPr>
              <a:lnSpc>
                <a:spcPct val="100000"/>
              </a:lnSpc>
              <a:spcBef>
                <a:spcPts val="320"/>
              </a:spcBef>
              <a:tabLst>
                <a:tab algn="l" pos="0"/>
              </a:tabLst>
            </a:pPr>
            <a:endParaRPr b="0" lang="fr-FR" sz="1800" spc="-1" strike="noStrike">
              <a:latin typeface="Arial"/>
            </a:endParaRPr>
          </a:p>
          <a:p>
            <a:pPr>
              <a:lnSpc>
                <a:spcPct val="100000"/>
              </a:lnSpc>
              <a:spcBef>
                <a:spcPts val="320"/>
              </a:spcBef>
              <a:tabLst>
                <a:tab algn="l" pos="0"/>
              </a:tabLst>
            </a:pPr>
            <a:endParaRPr b="0" lang="fr-FR" sz="1800" spc="-1" strike="noStrike">
              <a:latin typeface="Arial"/>
            </a:endParaRPr>
          </a:p>
          <a:p>
            <a:pPr>
              <a:lnSpc>
                <a:spcPct val="100000"/>
              </a:lnSpc>
              <a:spcBef>
                <a:spcPts val="320"/>
              </a:spcBef>
              <a:tabLst>
                <a:tab algn="l" pos="0"/>
              </a:tabLst>
            </a:pPr>
            <a:endParaRPr b="0" lang="fr-FR" sz="1800" spc="-1" strike="noStrike">
              <a:latin typeface="Arial"/>
            </a:endParaRPr>
          </a:p>
          <a:p>
            <a:pPr>
              <a:lnSpc>
                <a:spcPct val="100000"/>
              </a:lnSpc>
              <a:spcBef>
                <a:spcPts val="241"/>
              </a:spcBef>
              <a:tabLst>
                <a:tab algn="l" pos="0"/>
              </a:tabLst>
            </a:pPr>
            <a:r>
              <a:rPr b="0" i="1" lang="en-US" sz="1200" spc="-1" strike="noStrike" u="sng">
                <a:solidFill>
                  <a:srgbClr val="404040"/>
                </a:solidFill>
                <a:uFillTx/>
                <a:latin typeface="Calibri"/>
              </a:rPr>
              <a:t>À quoi s'attendre par la suite ?</a:t>
            </a:r>
            <a:endParaRPr b="0" lang="fr-FR" sz="1200" spc="-1" strike="noStrike">
              <a:latin typeface="Arial"/>
            </a:endParaRPr>
          </a:p>
          <a:p>
            <a:pPr>
              <a:lnSpc>
                <a:spcPct val="100000"/>
              </a:lnSpc>
              <a:spcBef>
                <a:spcPts val="241"/>
              </a:spcBef>
              <a:tabLst>
                <a:tab algn="l" pos="0"/>
              </a:tabLst>
            </a:pPr>
            <a:endParaRPr b="0" lang="fr-FR" sz="1200" spc="-1" strike="noStrike">
              <a:latin typeface="Arial"/>
            </a:endParaRPr>
          </a:p>
          <a:p>
            <a:pPr>
              <a:lnSpc>
                <a:spcPct val="100000"/>
              </a:lnSpc>
              <a:spcBef>
                <a:spcPts val="241"/>
              </a:spcBef>
              <a:tabLst>
                <a:tab algn="l" pos="0"/>
              </a:tabLst>
            </a:pPr>
            <a:r>
              <a:rPr b="0" i="1" lang="en-US" sz="1200" spc="-1" strike="noStrike">
                <a:solidFill>
                  <a:srgbClr val="404040"/>
                </a:solidFill>
                <a:latin typeface="Calibri"/>
              </a:rPr>
              <a:t>Le jour 2 comprend :</a:t>
            </a:r>
            <a:endParaRPr b="0" lang="fr-FR" sz="1200" spc="-1" strike="noStrike">
              <a:latin typeface="Arial"/>
            </a:endParaRPr>
          </a:p>
          <a:p>
            <a:pPr marL="285840" indent="-285120">
              <a:lnSpc>
                <a:spcPct val="100000"/>
              </a:lnSpc>
              <a:spcBef>
                <a:spcPts val="241"/>
              </a:spcBef>
              <a:buClr>
                <a:srgbClr val="404040"/>
              </a:buClr>
              <a:buFont typeface="Arial"/>
              <a:buChar char="•"/>
              <a:tabLst>
                <a:tab algn="l" pos="0"/>
              </a:tabLst>
            </a:pPr>
            <a:r>
              <a:rPr b="0" i="1" lang="en-US" sz="1200" spc="-1" strike="noStrike">
                <a:solidFill>
                  <a:srgbClr val="404040"/>
                </a:solidFill>
                <a:latin typeface="Calibri"/>
              </a:rPr>
              <a:t>Gestion de la colère</a:t>
            </a:r>
            <a:endParaRPr b="0" lang="fr-FR" sz="1200" spc="-1" strike="noStrike">
              <a:latin typeface="Arial"/>
            </a:endParaRPr>
          </a:p>
          <a:p>
            <a:pPr marL="285840" indent="-285120">
              <a:lnSpc>
                <a:spcPct val="100000"/>
              </a:lnSpc>
              <a:spcBef>
                <a:spcPts val="241"/>
              </a:spcBef>
              <a:buClr>
                <a:srgbClr val="404040"/>
              </a:buClr>
              <a:buFont typeface="Arial"/>
              <a:buChar char="•"/>
              <a:tabLst>
                <a:tab algn="l" pos="0"/>
              </a:tabLst>
            </a:pPr>
            <a:r>
              <a:rPr b="0" i="1" lang="fr-CA" sz="1200" spc="-1" strike="noStrike">
                <a:solidFill>
                  <a:srgbClr val="404040"/>
                </a:solidFill>
                <a:latin typeface="Calibri"/>
              </a:rPr>
              <a:t>Discours et identité</a:t>
            </a:r>
            <a:endParaRPr b="0" lang="fr-FR" sz="1200" spc="-1" strike="noStrike">
              <a:latin typeface="Arial"/>
            </a:endParaRPr>
          </a:p>
          <a:p>
            <a:pPr marL="285840" indent="-285120">
              <a:lnSpc>
                <a:spcPct val="100000"/>
              </a:lnSpc>
              <a:spcBef>
                <a:spcPts val="241"/>
              </a:spcBef>
              <a:buClr>
                <a:srgbClr val="404040"/>
              </a:buClr>
              <a:buFont typeface="Arial"/>
              <a:buChar char="•"/>
              <a:tabLst>
                <a:tab algn="l" pos="0"/>
              </a:tabLst>
            </a:pPr>
            <a:r>
              <a:rPr b="0" i="1" lang="fr-CA" sz="1200" spc="-1" strike="noStrike">
                <a:solidFill>
                  <a:srgbClr val="404040"/>
                </a:solidFill>
                <a:latin typeface="Calibri"/>
              </a:rPr>
              <a:t>Débat et simulation</a:t>
            </a:r>
            <a:endParaRPr b="0" lang="fr-FR" sz="1200" spc="-1" strike="noStrike">
              <a:latin typeface="Arial"/>
            </a:endParaRPr>
          </a:p>
          <a:p>
            <a:pPr>
              <a:lnSpc>
                <a:spcPct val="100000"/>
              </a:lnSpc>
              <a:spcBef>
                <a:spcPts val="241"/>
              </a:spcBef>
              <a:tabLst>
                <a:tab algn="l" pos="0"/>
              </a:tabLst>
            </a:pPr>
            <a:endParaRPr b="0" lang="fr-FR" sz="1200" spc="-1" strike="noStrike">
              <a:latin typeface="Arial"/>
            </a:endParaRPr>
          </a:p>
          <a:p>
            <a:pPr>
              <a:lnSpc>
                <a:spcPct val="100000"/>
              </a:lnSpc>
              <a:spcBef>
                <a:spcPts val="241"/>
              </a:spcBef>
              <a:tabLst>
                <a:tab algn="l" pos="0"/>
              </a:tabLst>
            </a:pPr>
            <a:r>
              <a:rPr b="0" i="1" lang="en-US" sz="1200" spc="-1" strike="noStrike">
                <a:solidFill>
                  <a:srgbClr val="404040"/>
                </a:solidFill>
                <a:latin typeface="Calibri"/>
              </a:rPr>
              <a:t>Le jour 3 comprend :</a:t>
            </a:r>
            <a:endParaRPr b="0" lang="fr-FR" sz="1200" spc="-1" strike="noStrike">
              <a:latin typeface="Arial"/>
            </a:endParaRPr>
          </a:p>
          <a:p>
            <a:pPr marL="285840" indent="-285120">
              <a:lnSpc>
                <a:spcPct val="100000"/>
              </a:lnSpc>
              <a:spcBef>
                <a:spcPts val="241"/>
              </a:spcBef>
              <a:buClr>
                <a:srgbClr val="404040"/>
              </a:buClr>
              <a:buFont typeface="Arial"/>
              <a:buChar char="•"/>
              <a:tabLst>
                <a:tab algn="l" pos="0"/>
              </a:tabLst>
            </a:pPr>
            <a:r>
              <a:rPr b="0" i="1" lang="en-US" sz="1200" spc="-1" strike="noStrike">
                <a:solidFill>
                  <a:srgbClr val="404040"/>
                </a:solidFill>
                <a:latin typeface="Calibri"/>
              </a:rPr>
              <a:t>Résolution de conflits</a:t>
            </a:r>
            <a:endParaRPr b="0" lang="fr-FR" sz="1200" spc="-1" strike="noStrike">
              <a:latin typeface="Arial"/>
            </a:endParaRPr>
          </a:p>
          <a:p>
            <a:pPr marL="285840" indent="-285120">
              <a:lnSpc>
                <a:spcPct val="100000"/>
              </a:lnSpc>
              <a:spcBef>
                <a:spcPts val="241"/>
              </a:spcBef>
              <a:buClr>
                <a:srgbClr val="404040"/>
              </a:buClr>
              <a:buFont typeface="Arial"/>
              <a:buChar char="•"/>
              <a:tabLst>
                <a:tab algn="l" pos="0"/>
              </a:tabLst>
            </a:pPr>
            <a:r>
              <a:rPr b="0" i="1" lang="en-US" sz="1200" spc="-1" strike="noStrike">
                <a:solidFill>
                  <a:srgbClr val="404040"/>
                </a:solidFill>
                <a:latin typeface="Calibri"/>
              </a:rPr>
              <a:t>Réponse proportionnée de l'État</a:t>
            </a:r>
            <a:endParaRPr b="0" lang="fr-FR" sz="1200" spc="-1" strike="noStrike">
              <a:latin typeface="Arial"/>
            </a:endParaRPr>
          </a:p>
          <a:p>
            <a:pPr marL="285840" indent="-285120">
              <a:lnSpc>
                <a:spcPct val="100000"/>
              </a:lnSpc>
              <a:spcBef>
                <a:spcPts val="241"/>
              </a:spcBef>
              <a:buClr>
                <a:srgbClr val="404040"/>
              </a:buClr>
              <a:buFont typeface="Arial"/>
              <a:buChar char="•"/>
              <a:tabLst>
                <a:tab algn="l" pos="0"/>
              </a:tabLst>
            </a:pPr>
            <a:r>
              <a:rPr b="0" i="1" lang="en-US" sz="1200" spc="-1" strike="noStrike">
                <a:solidFill>
                  <a:srgbClr val="404040"/>
                </a:solidFill>
                <a:latin typeface="Calibri"/>
              </a:rPr>
              <a:t>Bonnes pratiques</a:t>
            </a:r>
            <a:endParaRPr b="0" lang="fr-FR" sz="1200" spc="-1" strike="noStrike">
              <a:latin typeface="Arial"/>
            </a:endParaRPr>
          </a:p>
        </p:txBody>
      </p:sp>
      <p:sp>
        <p:nvSpPr>
          <p:cNvPr id="232" name="Slide Number Placeholder 6"/>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DCDA8F31-2C21-4626-A1D4-EBA6F462F9D4}" type="slidenum">
              <a:rPr b="0" lang="en-US" sz="1200" spc="-1" strike="noStrike">
                <a:solidFill>
                  <a:srgbClr val="0770b1"/>
                </a:solidFill>
                <a:latin typeface="Calibri"/>
              </a:rPr>
              <a:t>1</a:t>
            </a:fld>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231">
                                            <p:txEl>
                                              <p:pRg st="5" end="5"/>
                                            </p:txEl>
                                          </p:spTgt>
                                        </p:tgtEl>
                                        <p:attrNameLst>
                                          <p:attrName>style.visibility</p:attrName>
                                        </p:attrNameLst>
                                      </p:cBhvr>
                                      <p:to>
                                        <p:strVal val="visible"/>
                                      </p:to>
                                    </p:set>
                                  </p:childTnLst>
                                </p:cTn>
                              </p:par>
                              <p:par>
                                <p:cTn id="11" nodeType="withEffect" fill="hold" presetClass="entr" presetID="1">
                                  <p:stCondLst>
                                    <p:cond delay="0"/>
                                  </p:stCondLst>
                                  <p:childTnLst>
                                    <p:set>
                                      <p:cBhvr>
                                        <p:cTn id="12" dur="1" fill="hold">
                                          <p:stCondLst>
                                            <p:cond delay="0"/>
                                          </p:stCondLst>
                                        </p:cTn>
                                        <p:tgtEl>
                                          <p:spTgt spid="231">
                                            <p:txEl>
                                              <p:pRg st="6" end="6"/>
                                            </p:txEl>
                                          </p:spTgt>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231">
                                            <p:txEl>
                                              <p:pRg st="7" end="7"/>
                                            </p:txEl>
                                          </p:spTgt>
                                        </p:tgtEl>
                                        <p:attrNameLst>
                                          <p:attrName>style.visibility</p:attrName>
                                        </p:attrNameLst>
                                      </p:cBhvr>
                                      <p:to>
                                        <p:strVal val="visible"/>
                                      </p:to>
                                    </p:set>
                                  </p:childTnLst>
                                </p:cTn>
                              </p:par>
                              <p:par>
                                <p:cTn id="15" nodeType="withEffect" fill="hold" presetClass="entr" presetID="1">
                                  <p:stCondLst>
                                    <p:cond delay="0"/>
                                  </p:stCondLst>
                                  <p:childTnLst>
                                    <p:set>
                                      <p:cBhvr>
                                        <p:cTn id="16" dur="1" fill="hold">
                                          <p:stCondLst>
                                            <p:cond delay="0"/>
                                          </p:stCondLst>
                                        </p:cTn>
                                        <p:tgtEl>
                                          <p:spTgt spid="23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231">
                                            <p:txEl>
                                              <p:pRg st="10" end="10"/>
                                            </p:txEl>
                                          </p:spTgt>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231">
                                            <p:txEl>
                                              <p:pRg st="11" end="11"/>
                                            </p:txEl>
                                          </p:spTgt>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231">
                                            <p:txEl>
                                              <p:pRg st="12" end="12"/>
                                            </p:txEl>
                                          </p:spTgt>
                                        </p:tgtEl>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tgtEl>
                                          <p:spTgt spid="231">
                                            <p:txEl>
                                              <p:pRg st="13" end="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Rectangle 44"/>
          <p:cNvSpPr/>
          <p:nvPr/>
        </p:nvSpPr>
        <p:spPr>
          <a:xfrm>
            <a:off x="685800" y="3806640"/>
            <a:ext cx="3235680" cy="587160"/>
          </a:xfrm>
          <a:custGeom>
            <a:avLst/>
            <a:gdLst/>
            <a:ahLst/>
            <a:rect l="l" t="t" r="r" b="b"/>
            <a:pathLst>
              <a:path w="21600" h="21600">
                <a:moveTo>
                  <a:pt x="0" y="0"/>
                </a:moveTo>
                <a:lnTo>
                  <a:pt x="0" y="21600"/>
                </a:lnTo>
                <a:lnTo>
                  <a:pt x="18195" y="21600"/>
                </a:lnTo>
                <a:lnTo>
                  <a:pt x="21600" y="10805"/>
                </a:lnTo>
                <a:lnTo>
                  <a:pt x="18195" y="0"/>
                </a:lnTo>
                <a:lnTo>
                  <a:pt x="0" y="0"/>
                </a:lnTo>
                <a:close/>
              </a:path>
            </a:pathLst>
          </a:custGeom>
          <a:solidFill>
            <a:srgbClr val="0ba7df"/>
          </a:solidFill>
          <a:ln>
            <a:solidFill>
              <a:srgbClr val="ffffff"/>
            </a:solidFill>
            <a:round/>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sp>
      <p:sp>
        <p:nvSpPr>
          <p:cNvPr id="591" name="Rectangle 44"/>
          <p:cNvSpPr/>
          <p:nvPr/>
        </p:nvSpPr>
        <p:spPr>
          <a:xfrm>
            <a:off x="685800" y="4532400"/>
            <a:ext cx="3235680" cy="587160"/>
          </a:xfrm>
          <a:custGeom>
            <a:avLst/>
            <a:gdLst/>
            <a:ahLst/>
            <a:rect l="l" t="t" r="r" b="b"/>
            <a:pathLst>
              <a:path w="21600" h="21600">
                <a:moveTo>
                  <a:pt x="0" y="0"/>
                </a:moveTo>
                <a:lnTo>
                  <a:pt x="0" y="21600"/>
                </a:lnTo>
                <a:lnTo>
                  <a:pt x="18195" y="21600"/>
                </a:lnTo>
                <a:lnTo>
                  <a:pt x="21600" y="10805"/>
                </a:lnTo>
                <a:lnTo>
                  <a:pt x="18195" y="0"/>
                </a:lnTo>
                <a:lnTo>
                  <a:pt x="0" y="0"/>
                </a:lnTo>
                <a:close/>
              </a:path>
            </a:pathLst>
          </a:custGeom>
          <a:solidFill>
            <a:srgbClr val="0ba7df"/>
          </a:solidFill>
          <a:ln>
            <a:solidFill>
              <a:srgbClr val="ffffff"/>
            </a:solidFill>
            <a:round/>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sp>
      <p:sp>
        <p:nvSpPr>
          <p:cNvPr id="592" name="Rectangle 44"/>
          <p:cNvSpPr/>
          <p:nvPr/>
        </p:nvSpPr>
        <p:spPr>
          <a:xfrm>
            <a:off x="685800" y="5257800"/>
            <a:ext cx="3235680" cy="587160"/>
          </a:xfrm>
          <a:custGeom>
            <a:avLst/>
            <a:gdLst/>
            <a:ahLst/>
            <a:rect l="l" t="t" r="r" b="b"/>
            <a:pathLst>
              <a:path w="21600" h="21600">
                <a:moveTo>
                  <a:pt x="0" y="0"/>
                </a:moveTo>
                <a:lnTo>
                  <a:pt x="0" y="21600"/>
                </a:lnTo>
                <a:lnTo>
                  <a:pt x="18195" y="21600"/>
                </a:lnTo>
                <a:lnTo>
                  <a:pt x="21600" y="10805"/>
                </a:lnTo>
                <a:lnTo>
                  <a:pt x="18195" y="0"/>
                </a:lnTo>
                <a:lnTo>
                  <a:pt x="0" y="0"/>
                </a:lnTo>
                <a:close/>
              </a:path>
            </a:pathLst>
          </a:custGeom>
          <a:solidFill>
            <a:srgbClr val="0ba7df"/>
          </a:solidFill>
          <a:ln>
            <a:solidFill>
              <a:srgbClr val="ffffff"/>
            </a:solidFill>
            <a:round/>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sp>
      <p:sp>
        <p:nvSpPr>
          <p:cNvPr id="593" name="Rectangle 44"/>
          <p:cNvSpPr/>
          <p:nvPr/>
        </p:nvSpPr>
        <p:spPr>
          <a:xfrm>
            <a:off x="685800" y="3081240"/>
            <a:ext cx="3235680" cy="587160"/>
          </a:xfrm>
          <a:custGeom>
            <a:avLst/>
            <a:gdLst/>
            <a:ahLst/>
            <a:rect l="l" t="t" r="r" b="b"/>
            <a:pathLst>
              <a:path w="21600" h="21600">
                <a:moveTo>
                  <a:pt x="0" y="0"/>
                </a:moveTo>
                <a:lnTo>
                  <a:pt x="0" y="21600"/>
                </a:lnTo>
                <a:lnTo>
                  <a:pt x="18195" y="21600"/>
                </a:lnTo>
                <a:lnTo>
                  <a:pt x="21600" y="10805"/>
                </a:lnTo>
                <a:lnTo>
                  <a:pt x="18195" y="0"/>
                </a:lnTo>
                <a:lnTo>
                  <a:pt x="0" y="0"/>
                </a:lnTo>
                <a:close/>
              </a:path>
            </a:pathLst>
          </a:custGeom>
          <a:solidFill>
            <a:srgbClr val="0ba7df"/>
          </a:solidFill>
          <a:ln>
            <a:solidFill>
              <a:srgbClr val="ffffff"/>
            </a:solidFill>
            <a:round/>
          </a:ln>
          <a:effectLst>
            <a:outerShdw blurRad="39960" dir="5400000" dist="20160" rotWithShape="0">
              <a:srgbClr val="000000">
                <a:alpha val="38000"/>
              </a:srgbClr>
            </a:outerShdw>
          </a:effectLst>
        </p:spPr>
        <p:style>
          <a:lnRef idx="3">
            <a:schemeClr val="lt1"/>
          </a:lnRef>
          <a:fillRef idx="1">
            <a:schemeClr val="accent3"/>
          </a:fillRef>
          <a:effectRef idx="1">
            <a:schemeClr val="accent3"/>
          </a:effectRef>
          <a:fontRef idx="minor"/>
        </p:style>
      </p:sp>
      <p:sp>
        <p:nvSpPr>
          <p:cNvPr id="594" name="TextBox 52"/>
          <p:cNvSpPr/>
          <p:nvPr/>
        </p:nvSpPr>
        <p:spPr>
          <a:xfrm>
            <a:off x="776880" y="3186720"/>
            <a:ext cx="2361600" cy="373320"/>
          </a:xfrm>
          <a:prstGeom prst="rect">
            <a:avLst/>
          </a:prstGeom>
          <a:solidFill>
            <a:srgbClr val="0ba7df"/>
          </a:solidFill>
          <a:ln w="12700">
            <a:noFill/>
          </a:ln>
        </p:spPr>
        <p:style>
          <a:lnRef idx="0"/>
          <a:fillRef idx="0"/>
          <a:effectRef idx="0"/>
          <a:fontRef idx="minor"/>
        </p:style>
        <p:txBody>
          <a:bodyPr lIns="34200" rIns="34200" tIns="34200" bIns="34200">
            <a:spAutoFit/>
          </a:bodyPr>
          <a:p>
            <a:pPr>
              <a:lnSpc>
                <a:spcPct val="100000"/>
              </a:lnSpc>
            </a:pPr>
            <a:r>
              <a:rPr b="1" lang="en-US" sz="2000" spc="-1" strike="noStrike">
                <a:solidFill>
                  <a:srgbClr val="ffffff"/>
                </a:solidFill>
                <a:latin typeface="Calibri"/>
                <a:ea typeface="DejaVu Sans"/>
              </a:rPr>
              <a:t>Faire des </a:t>
            </a:r>
            <a:r>
              <a:rPr b="1" lang="fr-CA" sz="2000" spc="-1" strike="noStrike">
                <a:solidFill>
                  <a:srgbClr val="ffffff"/>
                </a:solidFill>
                <a:latin typeface="Calibri"/>
                <a:ea typeface="DejaVu Sans"/>
              </a:rPr>
              <a:t>binômes</a:t>
            </a:r>
            <a:r>
              <a:rPr b="1" lang="en-US" sz="2000" spc="-1" strike="noStrike">
                <a:solidFill>
                  <a:srgbClr val="ffffff"/>
                </a:solidFill>
                <a:latin typeface="Calibri"/>
                <a:ea typeface="DejaVu Sans"/>
              </a:rPr>
              <a:t> </a:t>
            </a:r>
            <a:endParaRPr b="0" lang="fr-FR" sz="2000" spc="-1" strike="noStrike">
              <a:latin typeface="Arial"/>
            </a:endParaRPr>
          </a:p>
        </p:txBody>
      </p:sp>
      <p:sp>
        <p:nvSpPr>
          <p:cNvPr id="595" name="TextBox 52"/>
          <p:cNvSpPr/>
          <p:nvPr/>
        </p:nvSpPr>
        <p:spPr>
          <a:xfrm>
            <a:off x="776880" y="3937680"/>
            <a:ext cx="2361600" cy="373320"/>
          </a:xfrm>
          <a:prstGeom prst="rect">
            <a:avLst/>
          </a:prstGeom>
          <a:solidFill>
            <a:srgbClr val="0ba7df"/>
          </a:solidFill>
          <a:ln w="12700">
            <a:noFill/>
          </a:ln>
        </p:spPr>
        <p:style>
          <a:lnRef idx="0"/>
          <a:fillRef idx="0"/>
          <a:effectRef idx="0"/>
          <a:fontRef idx="minor"/>
        </p:style>
        <p:txBody>
          <a:bodyPr lIns="34200" rIns="34200" tIns="34200" bIns="34200">
            <a:spAutoFit/>
          </a:bodyPr>
          <a:p>
            <a:pPr>
              <a:lnSpc>
                <a:spcPct val="100000"/>
              </a:lnSpc>
            </a:pPr>
            <a:r>
              <a:rPr b="1" lang="en-US" sz="2000" spc="-1" strike="noStrike">
                <a:solidFill>
                  <a:srgbClr val="ffffff"/>
                </a:solidFill>
                <a:latin typeface="Calibri"/>
                <a:ea typeface="DejaVu Sans"/>
              </a:rPr>
              <a:t>Choisir un article</a:t>
            </a:r>
            <a:endParaRPr b="0" lang="fr-FR" sz="2000" spc="-1" strike="noStrike">
              <a:latin typeface="Arial"/>
            </a:endParaRPr>
          </a:p>
        </p:txBody>
      </p:sp>
      <p:sp>
        <p:nvSpPr>
          <p:cNvPr id="596" name="TextBox 52"/>
          <p:cNvSpPr/>
          <p:nvPr/>
        </p:nvSpPr>
        <p:spPr>
          <a:xfrm>
            <a:off x="694800" y="4464360"/>
            <a:ext cx="2590200" cy="677880"/>
          </a:xfrm>
          <a:prstGeom prst="rect">
            <a:avLst/>
          </a:prstGeom>
          <a:solidFill>
            <a:srgbClr val="0ba7df"/>
          </a:solidFill>
          <a:ln w="12700">
            <a:noFill/>
          </a:ln>
        </p:spPr>
        <p:style>
          <a:lnRef idx="0"/>
          <a:fillRef idx="0"/>
          <a:effectRef idx="0"/>
          <a:fontRef idx="minor"/>
        </p:style>
        <p:txBody>
          <a:bodyPr lIns="34200" rIns="34200" tIns="34200" bIns="34200">
            <a:spAutoFit/>
          </a:bodyPr>
          <a:p>
            <a:pPr>
              <a:lnSpc>
                <a:spcPct val="100000"/>
              </a:lnSpc>
            </a:pPr>
            <a:r>
              <a:rPr b="1" lang="en-US" sz="2000" spc="-1" strike="noStrike">
                <a:solidFill>
                  <a:srgbClr val="ffffff"/>
                </a:solidFill>
                <a:latin typeface="Calibri"/>
                <a:ea typeface="DejaVu Sans"/>
              </a:rPr>
              <a:t>Répondre aux 6 questions</a:t>
            </a:r>
            <a:endParaRPr b="0" lang="fr-FR" sz="2000" spc="-1" strike="noStrike">
              <a:latin typeface="Arial"/>
            </a:endParaRPr>
          </a:p>
        </p:txBody>
      </p:sp>
      <p:sp>
        <p:nvSpPr>
          <p:cNvPr id="597" name="TextBox 52"/>
          <p:cNvSpPr/>
          <p:nvPr/>
        </p:nvSpPr>
        <p:spPr>
          <a:xfrm>
            <a:off x="776880" y="5396040"/>
            <a:ext cx="2361600" cy="373320"/>
          </a:xfrm>
          <a:prstGeom prst="rect">
            <a:avLst/>
          </a:prstGeom>
          <a:solidFill>
            <a:srgbClr val="0ba7df"/>
          </a:solidFill>
          <a:ln w="12700">
            <a:noFill/>
          </a:ln>
        </p:spPr>
        <p:style>
          <a:lnRef idx="0"/>
          <a:fillRef idx="0"/>
          <a:effectRef idx="0"/>
          <a:fontRef idx="minor"/>
        </p:style>
        <p:txBody>
          <a:bodyPr lIns="34200" rIns="34200" tIns="34200" bIns="34200">
            <a:spAutoFit/>
          </a:bodyPr>
          <a:p>
            <a:pPr>
              <a:lnSpc>
                <a:spcPct val="100000"/>
              </a:lnSpc>
            </a:pPr>
            <a:r>
              <a:rPr b="1" lang="en-US" sz="2000" spc="-1" strike="noStrike">
                <a:solidFill>
                  <a:srgbClr val="ffffff"/>
                </a:solidFill>
                <a:latin typeface="Calibri"/>
                <a:ea typeface="DejaVu Sans"/>
              </a:rPr>
              <a:t>Digne de confiance?</a:t>
            </a:r>
            <a:endParaRPr b="0" lang="fr-FR" sz="2000" spc="-1" strike="noStrike">
              <a:latin typeface="Arial"/>
            </a:endParaRPr>
          </a:p>
        </p:txBody>
      </p:sp>
      <p:sp>
        <p:nvSpPr>
          <p:cNvPr id="598" name="Заглавие 6"/>
          <p:cNvSpPr/>
          <p:nvPr/>
        </p:nvSpPr>
        <p:spPr>
          <a:xfrm>
            <a:off x="685800" y="1447920"/>
            <a:ext cx="2778840" cy="10659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2800" spc="-1" strike="noStrike">
                <a:solidFill>
                  <a:srgbClr val="0770b1"/>
                </a:solidFill>
                <a:latin typeface="Calibri"/>
              </a:rPr>
              <a:t>Pensée critique :</a:t>
            </a:r>
            <a:br/>
            <a:r>
              <a:rPr b="0" lang="en-GB" sz="2800" spc="-1" strike="noStrike">
                <a:solidFill>
                  <a:srgbClr val="0770b1"/>
                </a:solidFill>
                <a:latin typeface="Calibri"/>
              </a:rPr>
              <a:t> Exercice 2 </a:t>
            </a:r>
            <a:endParaRPr b="0" lang="fr-FR" sz="2800" spc="-1" strike="noStrike">
              <a:latin typeface="Arial"/>
            </a:endParaRPr>
          </a:p>
        </p:txBody>
      </p:sp>
      <p:sp>
        <p:nvSpPr>
          <p:cNvPr id="599"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03707CB7-4E54-4BE2-BA24-EA8B331D6698}" type="slidenum">
              <a:rPr b="0" lang="en-US" sz="1200" spc="-1" strike="noStrike">
                <a:solidFill>
                  <a:srgbClr val="0770b1"/>
                </a:solidFill>
                <a:latin typeface="Calibri"/>
              </a:rPr>
              <a:t>&lt;numéro&gt;</a:t>
            </a:fld>
            <a:endParaRPr b="0" lang="fr-FR" sz="1200" spc="-1" strike="noStrike">
              <a:latin typeface="Arial"/>
            </a:endParaRPr>
          </a:p>
        </p:txBody>
      </p:sp>
      <p:sp>
        <p:nvSpPr>
          <p:cNvPr id="600" name="Текстово поле 12"/>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4</a:t>
            </a:r>
            <a:endParaRPr b="0" lang="fr-FR" sz="1800" spc="-1" strike="noStrike">
              <a:latin typeface="Arial"/>
            </a:endParaRPr>
          </a:p>
        </p:txBody>
      </p:sp>
      <p:pic>
        <p:nvPicPr>
          <p:cNvPr id="601" name="Picture 13" descr="Graphical user interface, text, application, website&#10;&#10;Description automatically generated"/>
          <p:cNvPicPr/>
          <p:nvPr/>
        </p:nvPicPr>
        <p:blipFill>
          <a:blip r:embed="rId1"/>
          <a:stretch/>
        </p:blipFill>
        <p:spPr>
          <a:xfrm>
            <a:off x="4533120" y="896400"/>
            <a:ext cx="3161520" cy="5459400"/>
          </a:xfrm>
          <a:prstGeom prst="rect">
            <a:avLst/>
          </a:prstGeom>
          <a:ln w="0">
            <a:noFill/>
          </a:ln>
        </p:spPr>
      </p:pic>
    </p:spTree>
  </p:cSld>
  <mc:AlternateContent>
    <mc:Choice Requires="p14">
      <p:transition spd="slow" p14:dur="2000"/>
    </mc:Choice>
    <mc:Fallback>
      <p:transition spd="slow"/>
    </mc:Fallback>
  </mc:AlternateContent>
  <p:timing>
    <p:tnLst>
      <p:par>
        <p:cTn id="634" dur="indefinite" restart="never" nodeType="tmRoot">
          <p:childTnLst>
            <p:seq>
              <p:cTn id="635" dur="indefinite" nodeType="mainSeq">
                <p:childTnLst>
                  <p:par>
                    <p:cTn id="636" fill="hold">
                      <p:stCondLst>
                        <p:cond delay="0"/>
                      </p:stCondLst>
                      <p:childTnLst>
                        <p:par>
                          <p:cTn id="637" fill="hold">
                            <p:stCondLst>
                              <p:cond delay="0"/>
                            </p:stCondLst>
                            <p:childTnLst>
                              <p:par>
                                <p:cTn id="638" nodeType="withEffect" fill="hold" presetClass="entr" presetID="22" presetSubtype="8">
                                  <p:stCondLst>
                                    <p:cond delay="0"/>
                                  </p:stCondLst>
                                  <p:iterate type="el">
                                    <p:tmAbs val="0"/>
                                  </p:iterate>
                                  <p:childTnLst>
                                    <p:set>
                                      <p:cBhvr>
                                        <p:cTn id="639" fill="hold"/>
                                        <p:tgtEl>
                                          <p:spTgt spid="593"/>
                                        </p:tgtEl>
                                        <p:attrNameLst>
                                          <p:attrName>style.visibility</p:attrName>
                                        </p:attrNameLst>
                                      </p:cBhvr>
                                      <p:to>
                                        <p:strVal val="visible"/>
                                      </p:to>
                                    </p:set>
                                    <p:animEffect filter="wipe(left)" transition="in">
                                      <p:cBhvr additive="repl">
                                        <p:cTn id="640" dur="600"/>
                                        <p:tgtEl>
                                          <p:spTgt spid="593"/>
                                        </p:tgtEl>
                                      </p:cBhvr>
                                    </p:animEffect>
                                  </p:childTnLst>
                                </p:cTn>
                              </p:par>
                              <p:par>
                                <p:cTn id="641" nodeType="withEffect" fill="hold" presetClass="entr" presetID="4" presetSubtype="32">
                                  <p:stCondLst>
                                    <p:cond delay="0"/>
                                  </p:stCondLst>
                                  <p:iterate type="el">
                                    <p:tmAbs val="0"/>
                                  </p:iterate>
                                  <p:childTnLst>
                                    <p:set>
                                      <p:cBhvr>
                                        <p:cTn id="642" fill="hold"/>
                                        <p:tgtEl>
                                          <p:spTgt spid="594"/>
                                        </p:tgtEl>
                                        <p:attrNameLst>
                                          <p:attrName>style.visibility</p:attrName>
                                        </p:attrNameLst>
                                      </p:cBhvr>
                                      <p:to>
                                        <p:strVal val="visible"/>
                                      </p:to>
                                    </p:set>
                                    <p:animEffect filter="box(out)" transition="in">
                                      <p:cBhvr additive="repl">
                                        <p:cTn id="643" dur="600"/>
                                        <p:tgtEl>
                                          <p:spTgt spid="594"/>
                                        </p:tgtEl>
                                      </p:cBhvr>
                                    </p:animEffect>
                                  </p:childTnLst>
                                </p:cTn>
                              </p:par>
                            </p:childTnLst>
                          </p:cTn>
                        </p:par>
                      </p:childTnLst>
                    </p:cTn>
                  </p:par>
                  <p:par>
                    <p:cTn id="644" fill="hold">
                      <p:stCondLst>
                        <p:cond delay="indefinite"/>
                      </p:stCondLst>
                      <p:childTnLst>
                        <p:par>
                          <p:cTn id="645" fill="hold">
                            <p:stCondLst>
                              <p:cond delay="0"/>
                            </p:stCondLst>
                            <p:childTnLst>
                              <p:par>
                                <p:cTn id="646" nodeType="clickEffect" fill="hold" presetClass="entr" presetID="22" presetSubtype="8">
                                  <p:stCondLst>
                                    <p:cond delay="0"/>
                                  </p:stCondLst>
                                  <p:iterate type="el">
                                    <p:tmAbs val="0"/>
                                  </p:iterate>
                                  <p:childTnLst>
                                    <p:set>
                                      <p:cBhvr>
                                        <p:cTn id="647" fill="hold"/>
                                        <p:tgtEl>
                                          <p:spTgt spid="590"/>
                                        </p:tgtEl>
                                        <p:attrNameLst>
                                          <p:attrName>style.visibility</p:attrName>
                                        </p:attrNameLst>
                                      </p:cBhvr>
                                      <p:to>
                                        <p:strVal val="visible"/>
                                      </p:to>
                                    </p:set>
                                    <p:animEffect filter="wipe(left)" transition="in">
                                      <p:cBhvr additive="repl">
                                        <p:cTn id="648" dur="600"/>
                                        <p:tgtEl>
                                          <p:spTgt spid="590"/>
                                        </p:tgtEl>
                                      </p:cBhvr>
                                    </p:animEffect>
                                  </p:childTnLst>
                                </p:cTn>
                              </p:par>
                              <p:par>
                                <p:cTn id="649" nodeType="withEffect" fill="hold" presetClass="entr" presetID="4" presetSubtype="32">
                                  <p:stCondLst>
                                    <p:cond delay="0"/>
                                  </p:stCondLst>
                                  <p:iterate type="el">
                                    <p:tmAbs val="0"/>
                                  </p:iterate>
                                  <p:childTnLst>
                                    <p:set>
                                      <p:cBhvr>
                                        <p:cTn id="650" fill="hold"/>
                                        <p:tgtEl>
                                          <p:spTgt spid="595"/>
                                        </p:tgtEl>
                                        <p:attrNameLst>
                                          <p:attrName>style.visibility</p:attrName>
                                        </p:attrNameLst>
                                      </p:cBhvr>
                                      <p:to>
                                        <p:strVal val="visible"/>
                                      </p:to>
                                    </p:set>
                                    <p:animEffect filter="box(out)" transition="in">
                                      <p:cBhvr additive="repl">
                                        <p:cTn id="651" dur="600"/>
                                        <p:tgtEl>
                                          <p:spTgt spid="595"/>
                                        </p:tgtEl>
                                      </p:cBhvr>
                                    </p:animEffect>
                                  </p:childTnLst>
                                </p:cTn>
                              </p:par>
                            </p:childTnLst>
                          </p:cTn>
                        </p:par>
                      </p:childTnLst>
                    </p:cTn>
                  </p:par>
                  <p:par>
                    <p:cTn id="652" fill="hold">
                      <p:stCondLst>
                        <p:cond delay="indefinite"/>
                      </p:stCondLst>
                      <p:childTnLst>
                        <p:par>
                          <p:cTn id="653" fill="hold">
                            <p:stCondLst>
                              <p:cond delay="0"/>
                            </p:stCondLst>
                            <p:childTnLst>
                              <p:par>
                                <p:cTn id="654" nodeType="clickEffect" fill="hold" presetClass="entr" presetID="22" presetSubtype="8">
                                  <p:stCondLst>
                                    <p:cond delay="0"/>
                                  </p:stCondLst>
                                  <p:iterate type="el">
                                    <p:tmAbs val="0"/>
                                  </p:iterate>
                                  <p:childTnLst>
                                    <p:set>
                                      <p:cBhvr>
                                        <p:cTn id="655" fill="hold"/>
                                        <p:tgtEl>
                                          <p:spTgt spid="591"/>
                                        </p:tgtEl>
                                        <p:attrNameLst>
                                          <p:attrName>style.visibility</p:attrName>
                                        </p:attrNameLst>
                                      </p:cBhvr>
                                      <p:to>
                                        <p:strVal val="visible"/>
                                      </p:to>
                                    </p:set>
                                    <p:animEffect filter="wipe(left)" transition="in">
                                      <p:cBhvr additive="repl">
                                        <p:cTn id="656" dur="600"/>
                                        <p:tgtEl>
                                          <p:spTgt spid="591"/>
                                        </p:tgtEl>
                                      </p:cBhvr>
                                    </p:animEffect>
                                  </p:childTnLst>
                                </p:cTn>
                              </p:par>
                              <p:par>
                                <p:cTn id="657" nodeType="withEffect" fill="hold" presetClass="entr" presetID="4" presetSubtype="32">
                                  <p:stCondLst>
                                    <p:cond delay="0"/>
                                  </p:stCondLst>
                                  <p:iterate type="el">
                                    <p:tmAbs val="0"/>
                                  </p:iterate>
                                  <p:childTnLst>
                                    <p:set>
                                      <p:cBhvr>
                                        <p:cTn id="658" fill="hold"/>
                                        <p:tgtEl>
                                          <p:spTgt spid="596"/>
                                        </p:tgtEl>
                                        <p:attrNameLst>
                                          <p:attrName>style.visibility</p:attrName>
                                        </p:attrNameLst>
                                      </p:cBhvr>
                                      <p:to>
                                        <p:strVal val="visible"/>
                                      </p:to>
                                    </p:set>
                                    <p:animEffect filter="box(out)" transition="in">
                                      <p:cBhvr additive="repl">
                                        <p:cTn id="659" dur="600"/>
                                        <p:tgtEl>
                                          <p:spTgt spid="596"/>
                                        </p:tgtEl>
                                      </p:cBhvr>
                                    </p:animEffect>
                                  </p:childTnLst>
                                </p:cTn>
                              </p:par>
                            </p:childTnLst>
                          </p:cTn>
                        </p:par>
                      </p:childTnLst>
                    </p:cTn>
                  </p:par>
                  <p:par>
                    <p:cTn id="660" fill="hold">
                      <p:stCondLst>
                        <p:cond delay="indefinite"/>
                      </p:stCondLst>
                      <p:childTnLst>
                        <p:par>
                          <p:cTn id="661" fill="hold">
                            <p:stCondLst>
                              <p:cond delay="0"/>
                            </p:stCondLst>
                            <p:childTnLst>
                              <p:par>
                                <p:cTn id="662" nodeType="clickEffect" fill="hold" presetClass="entr" presetID="22" presetSubtype="8">
                                  <p:stCondLst>
                                    <p:cond delay="0"/>
                                  </p:stCondLst>
                                  <p:iterate type="el">
                                    <p:tmAbs val="0"/>
                                  </p:iterate>
                                  <p:childTnLst>
                                    <p:set>
                                      <p:cBhvr>
                                        <p:cTn id="663" fill="hold"/>
                                        <p:tgtEl>
                                          <p:spTgt spid="592"/>
                                        </p:tgtEl>
                                        <p:attrNameLst>
                                          <p:attrName>style.visibility</p:attrName>
                                        </p:attrNameLst>
                                      </p:cBhvr>
                                      <p:to>
                                        <p:strVal val="visible"/>
                                      </p:to>
                                    </p:set>
                                    <p:animEffect filter="wipe(left)" transition="in">
                                      <p:cBhvr additive="repl">
                                        <p:cTn id="664" dur="600"/>
                                        <p:tgtEl>
                                          <p:spTgt spid="592"/>
                                        </p:tgtEl>
                                      </p:cBhvr>
                                    </p:animEffect>
                                  </p:childTnLst>
                                </p:cTn>
                              </p:par>
                              <p:par>
                                <p:cTn id="665" nodeType="withEffect" fill="hold" presetClass="entr" presetID="4" presetSubtype="32">
                                  <p:stCondLst>
                                    <p:cond delay="0"/>
                                  </p:stCondLst>
                                  <p:iterate type="el">
                                    <p:tmAbs val="0"/>
                                  </p:iterate>
                                  <p:childTnLst>
                                    <p:set>
                                      <p:cBhvr>
                                        <p:cTn id="666" fill="hold"/>
                                        <p:tgtEl>
                                          <p:spTgt spid="597"/>
                                        </p:tgtEl>
                                        <p:attrNameLst>
                                          <p:attrName>style.visibility</p:attrName>
                                        </p:attrNameLst>
                                      </p:cBhvr>
                                      <p:to>
                                        <p:strVal val="visible"/>
                                      </p:to>
                                    </p:set>
                                    <p:animEffect filter="box(out)" transition="in">
                                      <p:cBhvr additive="repl">
                                        <p:cTn id="667" dur="6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Google Shape;18;p1"/>
          <p:cNvSpPr/>
          <p:nvPr/>
        </p:nvSpPr>
        <p:spPr>
          <a:xfrm>
            <a:off x="1776240" y="5024880"/>
            <a:ext cx="901080" cy="273960"/>
          </a:xfrm>
          <a:prstGeom prst="rect">
            <a:avLst/>
          </a:prstGeom>
          <a:noFill/>
          <a:ln w="12700">
            <a:noFill/>
          </a:ln>
        </p:spPr>
        <p:style>
          <a:lnRef idx="0"/>
          <a:fillRef idx="0"/>
          <a:effectRef idx="0"/>
          <a:fontRef idx="minor"/>
        </p:style>
        <p:txBody>
          <a:bodyPr lIns="34200" rIns="34200" tIns="34200" bIns="34200">
            <a:spAutoFit/>
          </a:bodyPr>
          <a:p>
            <a:pPr>
              <a:lnSpc>
                <a:spcPct val="100000"/>
              </a:lnSpc>
            </a:pPr>
            <a:r>
              <a:rPr b="0" lang="en-US" sz="1350" spc="-1" strike="noStrike">
                <a:solidFill>
                  <a:srgbClr val="535353"/>
                </a:solidFill>
                <a:latin typeface="Avenir Roman"/>
                <a:ea typeface="Avenir Roman"/>
              </a:rPr>
              <a:t>    </a:t>
            </a:r>
            <a:endParaRPr b="0" lang="fr-FR" sz="1350" spc="-1" strike="noStrike">
              <a:latin typeface="Arial"/>
            </a:endParaRPr>
          </a:p>
        </p:txBody>
      </p:sp>
      <p:sp>
        <p:nvSpPr>
          <p:cNvPr id="603" name="Google Shape;25;p1"/>
          <p:cNvSpPr/>
          <p:nvPr/>
        </p:nvSpPr>
        <p:spPr>
          <a:xfrm rot="3660600">
            <a:off x="6266880" y="4478040"/>
            <a:ext cx="166320" cy="636480"/>
          </a:xfrm>
          <a:custGeom>
            <a:avLst/>
            <a:gdLst/>
            <a:ahLst/>
            <a:rect l="l" t="t" r="r" b="b"/>
            <a:pathLst>
              <a:path w="21600" h="21600">
                <a:moveTo>
                  <a:pt x="0" y="0"/>
                </a:moveTo>
                <a:cubicBezTo>
                  <a:pt x="2399" y="1686"/>
                  <a:pt x="4620" y="3404"/>
                  <a:pt x="6659" y="5150"/>
                </a:cubicBezTo>
                <a:cubicBezTo>
                  <a:pt x="12876" y="10475"/>
                  <a:pt x="17365" y="16030"/>
                  <a:pt x="21600" y="21600"/>
                </a:cubicBezTo>
              </a:path>
            </a:pathLst>
          </a:custGeom>
          <a:noFill/>
          <a:ln w="38100">
            <a:solidFill>
              <a:srgbClr val="7030a0"/>
            </a:solidFill>
            <a:miter/>
          </a:ln>
        </p:spPr>
        <p:style>
          <a:lnRef idx="0"/>
          <a:fillRef idx="0"/>
          <a:effectRef idx="0"/>
          <a:fontRef idx="minor"/>
        </p:style>
      </p:sp>
      <p:sp>
        <p:nvSpPr>
          <p:cNvPr id="604" name="Google Shape;26;p1"/>
          <p:cNvSpPr/>
          <p:nvPr/>
        </p:nvSpPr>
        <p:spPr>
          <a:xfrm rot="6244800">
            <a:off x="5650920" y="4931640"/>
            <a:ext cx="392400" cy="447120"/>
          </a:xfrm>
          <a:custGeom>
            <a:avLst/>
            <a:gdLst/>
            <a:ahLst/>
            <a:rect l="l" t="t" r="r" b="b"/>
            <a:pathLst>
              <a:path w="21600" h="21600">
                <a:moveTo>
                  <a:pt x="0" y="0"/>
                </a:moveTo>
                <a:cubicBezTo>
                  <a:pt x="8182" y="6395"/>
                  <a:pt x="15437" y="13650"/>
                  <a:pt x="21600" y="21600"/>
                </a:cubicBezTo>
              </a:path>
            </a:pathLst>
          </a:custGeom>
          <a:noFill/>
          <a:ln w="38100">
            <a:solidFill>
              <a:srgbClr val="7030a0"/>
            </a:solidFill>
            <a:miter/>
          </a:ln>
        </p:spPr>
        <p:style>
          <a:lnRef idx="0"/>
          <a:fillRef idx="0"/>
          <a:effectRef idx="0"/>
          <a:fontRef idx="minor"/>
        </p:style>
      </p:sp>
      <p:sp>
        <p:nvSpPr>
          <p:cNvPr id="605" name="Google Shape;28;p1"/>
          <p:cNvSpPr/>
          <p:nvPr/>
        </p:nvSpPr>
        <p:spPr>
          <a:xfrm>
            <a:off x="6400800" y="3567240"/>
            <a:ext cx="1912320" cy="1156320"/>
          </a:xfrm>
          <a:prstGeom prst="ellipse">
            <a:avLst/>
          </a:prstGeom>
          <a:solidFill>
            <a:schemeClr val="accent4">
              <a:lumMod val="75000"/>
            </a:schemeClr>
          </a:solidFill>
          <a:ln w="12700">
            <a:noFill/>
          </a:ln>
        </p:spPr>
        <p:style>
          <a:lnRef idx="0"/>
          <a:fillRef idx="0"/>
          <a:effectRef idx="0"/>
          <a:fontRef idx="minor"/>
        </p:style>
      </p:sp>
      <p:sp>
        <p:nvSpPr>
          <p:cNvPr id="606" name="Google Shape;29;p1"/>
          <p:cNvSpPr/>
          <p:nvPr/>
        </p:nvSpPr>
        <p:spPr>
          <a:xfrm>
            <a:off x="6467760" y="3657240"/>
            <a:ext cx="1748520" cy="946800"/>
          </a:xfrm>
          <a:prstGeom prst="ellipse">
            <a:avLst/>
          </a:prstGeom>
          <a:gradFill rotWithShape="0">
            <a:gsLst>
              <a:gs pos="0">
                <a:srgbClr val="e6eaeb"/>
              </a:gs>
              <a:gs pos="100000">
                <a:srgbClr val="ffffff"/>
              </a:gs>
            </a:gsLst>
            <a:lin ang="2088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instructions</a:t>
            </a:r>
            <a:endParaRPr b="0" lang="fr-FR" sz="1800" spc="-1" strike="noStrike">
              <a:latin typeface="Arial"/>
            </a:endParaRPr>
          </a:p>
        </p:txBody>
      </p:sp>
      <p:sp>
        <p:nvSpPr>
          <p:cNvPr id="607" name="Google Shape;32;p1"/>
          <p:cNvSpPr/>
          <p:nvPr/>
        </p:nvSpPr>
        <p:spPr>
          <a:xfrm flipH="1" rot="18009600">
            <a:off x="4326480" y="4981680"/>
            <a:ext cx="463320" cy="772200"/>
          </a:xfrm>
          <a:custGeom>
            <a:avLst/>
            <a:gdLst/>
            <a:ahLst/>
            <a:rect l="l" t="t" r="r" b="b"/>
            <a:pathLst>
              <a:path w="21600" h="21600">
                <a:moveTo>
                  <a:pt x="21600" y="0"/>
                </a:moveTo>
                <a:cubicBezTo>
                  <a:pt x="17845" y="5186"/>
                  <a:pt x="13381" y="10093"/>
                  <a:pt x="8272" y="14650"/>
                </a:cubicBezTo>
                <a:cubicBezTo>
                  <a:pt x="5611" y="17024"/>
                  <a:pt x="2780" y="19297"/>
                  <a:pt x="0" y="21600"/>
                </a:cubicBezTo>
              </a:path>
            </a:pathLst>
          </a:custGeom>
          <a:noFill/>
          <a:ln w="38100">
            <a:solidFill>
              <a:srgbClr val="ff0000"/>
            </a:solidFill>
            <a:miter/>
          </a:ln>
        </p:spPr>
        <p:style>
          <a:lnRef idx="0"/>
          <a:fillRef idx="0"/>
          <a:effectRef idx="0"/>
          <a:fontRef idx="minor"/>
        </p:style>
      </p:sp>
      <p:sp>
        <p:nvSpPr>
          <p:cNvPr id="608" name="Google Shape;33;p1"/>
          <p:cNvSpPr/>
          <p:nvPr/>
        </p:nvSpPr>
        <p:spPr>
          <a:xfrm flipH="1" rot="16866600">
            <a:off x="2415960" y="4382280"/>
            <a:ext cx="366480" cy="773640"/>
          </a:xfrm>
          <a:custGeom>
            <a:avLst/>
            <a:gdLst/>
            <a:ahLst/>
            <a:rect l="l" t="t" r="r" b="b"/>
            <a:pathLst>
              <a:path w="21600" h="21600">
                <a:moveTo>
                  <a:pt x="0" y="0"/>
                </a:moveTo>
                <a:cubicBezTo>
                  <a:pt x="8182" y="6395"/>
                  <a:pt x="15437" y="13650"/>
                  <a:pt x="21600" y="21600"/>
                </a:cubicBezTo>
              </a:path>
            </a:pathLst>
          </a:custGeom>
          <a:noFill/>
          <a:ln w="38100">
            <a:solidFill>
              <a:srgbClr val="ff8a00"/>
            </a:solidFill>
            <a:miter/>
          </a:ln>
        </p:spPr>
        <p:style>
          <a:lnRef idx="0"/>
          <a:fillRef idx="0"/>
          <a:effectRef idx="0"/>
          <a:fontRef idx="minor"/>
        </p:style>
      </p:sp>
      <p:sp>
        <p:nvSpPr>
          <p:cNvPr id="609" name="Google Shape;34;p1"/>
          <p:cNvSpPr/>
          <p:nvPr/>
        </p:nvSpPr>
        <p:spPr>
          <a:xfrm flipH="1">
            <a:off x="828360" y="3522960"/>
            <a:ext cx="1994040" cy="1156320"/>
          </a:xfrm>
          <a:prstGeom prst="ellipse">
            <a:avLst/>
          </a:prstGeom>
          <a:solidFill>
            <a:srgbClr val="ff6600"/>
          </a:solidFill>
          <a:ln w="12700">
            <a:noFill/>
          </a:ln>
        </p:spPr>
        <p:style>
          <a:lnRef idx="0"/>
          <a:fillRef idx="0"/>
          <a:effectRef idx="0"/>
          <a:fontRef idx="minor"/>
        </p:style>
      </p:sp>
      <p:sp>
        <p:nvSpPr>
          <p:cNvPr id="610" name="Google Shape;35;p1"/>
          <p:cNvSpPr/>
          <p:nvPr/>
        </p:nvSpPr>
        <p:spPr>
          <a:xfrm flipH="1">
            <a:off x="937440" y="36194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objectif</a:t>
            </a:r>
            <a:endParaRPr b="0" lang="fr-FR" sz="1800" spc="-1" strike="noStrike">
              <a:latin typeface="Arial"/>
            </a:endParaRPr>
          </a:p>
        </p:txBody>
      </p:sp>
      <p:sp>
        <p:nvSpPr>
          <p:cNvPr id="611" name="Google Shape;37;p1"/>
          <p:cNvSpPr/>
          <p:nvPr/>
        </p:nvSpPr>
        <p:spPr>
          <a:xfrm flipH="1">
            <a:off x="2363760" y="4647960"/>
            <a:ext cx="1994040" cy="1156320"/>
          </a:xfrm>
          <a:prstGeom prst="ellipse">
            <a:avLst/>
          </a:prstGeom>
          <a:solidFill>
            <a:srgbClr val="cc0099"/>
          </a:solidFill>
          <a:ln w="12700">
            <a:noFill/>
          </a:ln>
        </p:spPr>
        <p:style>
          <a:lnRef idx="0"/>
          <a:fillRef idx="0"/>
          <a:effectRef idx="0"/>
          <a:fontRef idx="minor"/>
        </p:style>
      </p:sp>
      <p:sp>
        <p:nvSpPr>
          <p:cNvPr id="612" name="Google Shape;38;p1"/>
          <p:cNvSpPr/>
          <p:nvPr/>
        </p:nvSpPr>
        <p:spPr>
          <a:xfrm flipH="1">
            <a:off x="2486520" y="474012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public cible</a:t>
            </a:r>
            <a:endParaRPr b="0" lang="fr-FR" sz="1800" spc="-1" strike="noStrike">
              <a:latin typeface="Arial"/>
            </a:endParaRPr>
          </a:p>
        </p:txBody>
      </p:sp>
      <p:sp>
        <p:nvSpPr>
          <p:cNvPr id="613" name="Google Shape;40;p1"/>
          <p:cNvSpPr/>
          <p:nvPr/>
        </p:nvSpPr>
        <p:spPr>
          <a:xfrm flipH="1">
            <a:off x="4584240" y="4699440"/>
            <a:ext cx="1994040" cy="1156320"/>
          </a:xfrm>
          <a:prstGeom prst="ellipse">
            <a:avLst/>
          </a:prstGeom>
          <a:solidFill>
            <a:srgbClr val="92d050"/>
          </a:solidFill>
          <a:ln w="12700">
            <a:noFill/>
          </a:ln>
        </p:spPr>
        <p:style>
          <a:lnRef idx="0"/>
          <a:fillRef idx="0"/>
          <a:effectRef idx="0"/>
          <a:fontRef idx="minor"/>
        </p:style>
      </p:sp>
      <p:sp>
        <p:nvSpPr>
          <p:cNvPr id="614" name="Google Shape;41;p1"/>
          <p:cNvSpPr/>
          <p:nvPr/>
        </p:nvSpPr>
        <p:spPr>
          <a:xfrm flipH="1">
            <a:off x="4714200" y="4812840"/>
            <a:ext cx="1748520" cy="946800"/>
          </a:xfrm>
          <a:prstGeom prst="ellipse">
            <a:avLst/>
          </a:prstGeom>
          <a:gradFill rotWithShape="0">
            <a:gsLst>
              <a:gs pos="0">
                <a:srgbClr val="ffffff"/>
              </a:gs>
              <a:gs pos="100000">
                <a:srgbClr val="e6eaeb"/>
              </a:gs>
            </a:gsLst>
            <a:lin ang="2094000"/>
          </a:gradFill>
          <a:ln w="0">
            <a:solidFill>
              <a:srgbClr val="ffffff"/>
            </a:solidFill>
          </a:ln>
          <a:effectLst>
            <a:outerShdw blurRad="419040" dir="2313775" dist="465467" rotWithShape="0">
              <a:srgbClr val="000000">
                <a:alpha val="38000"/>
              </a:srgbClr>
            </a:outerShdw>
          </a:effectLst>
        </p:spPr>
        <p:style>
          <a:lnRef idx="0"/>
          <a:fillRef idx="0"/>
          <a:effectRef idx="0"/>
          <a:fontRef idx="minor"/>
        </p:style>
        <p:txBody>
          <a:bodyPr lIns="0" rIns="0" tIns="0" bIns="0" anchor="ctr">
            <a:noAutofit/>
          </a:bodyPr>
          <a:p>
            <a:pPr algn="ctr">
              <a:lnSpc>
                <a:spcPct val="100000"/>
              </a:lnSpc>
            </a:pPr>
            <a:r>
              <a:rPr b="0" lang="en-US" sz="1800" spc="-1" strike="noStrike">
                <a:solidFill>
                  <a:srgbClr val="404040"/>
                </a:solidFill>
                <a:latin typeface="Avenir Roman"/>
                <a:ea typeface="Avenir Roman"/>
              </a:rPr>
              <a:t>durée</a:t>
            </a:r>
            <a:endParaRPr b="0" lang="fr-FR" sz="1800" spc="-1" strike="noStrike">
              <a:latin typeface="Arial"/>
            </a:endParaRPr>
          </a:p>
        </p:txBody>
      </p:sp>
      <p:sp>
        <p:nvSpPr>
          <p:cNvPr id="615" name="Tekstvak 86"/>
          <p:cNvSpPr/>
          <p:nvPr/>
        </p:nvSpPr>
        <p:spPr>
          <a:xfrm>
            <a:off x="2364480" y="2864520"/>
            <a:ext cx="4454280" cy="510120"/>
          </a:xfrm>
          <a:prstGeom prst="rect">
            <a:avLst/>
          </a:prstGeom>
          <a:noFill/>
          <a:ln w="0">
            <a:noFill/>
          </a:ln>
        </p:spPr>
        <p:style>
          <a:lnRef idx="0"/>
          <a:fillRef idx="0"/>
          <a:effectRef idx="0"/>
          <a:fontRef idx="minor"/>
        </p:style>
        <p:txBody>
          <a:bodyPr lIns="90000" rIns="90000" tIns="45000" bIns="45000">
            <a:spAutoFit/>
          </a:bodyPr>
          <a:p>
            <a:pPr algn="ctr">
              <a:lnSpc>
                <a:spcPct val="115000"/>
              </a:lnSpc>
              <a:spcAft>
                <a:spcPts val="601"/>
              </a:spcAft>
              <a:tabLst>
                <a:tab algn="l" pos="0"/>
              </a:tabLst>
            </a:pPr>
            <a:r>
              <a:rPr b="0" lang="en-US" sz="2400" spc="-1" strike="noStrike">
                <a:solidFill>
                  <a:srgbClr val="0770b1"/>
                </a:solidFill>
                <a:latin typeface="Calibri"/>
                <a:ea typeface="DejaVu Sans"/>
              </a:rPr>
              <a:t>Les 6 questions</a:t>
            </a:r>
            <a:endParaRPr b="0" lang="fr-FR" sz="2400" spc="-1" strike="noStrike">
              <a:latin typeface="Arial"/>
            </a:endParaRPr>
          </a:p>
        </p:txBody>
      </p:sp>
      <p:sp>
        <p:nvSpPr>
          <p:cNvPr id="616" name="Заглавие 3"/>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0" lang="en-US" sz="3200" spc="-1" strike="noStrike">
                <a:solidFill>
                  <a:srgbClr val="0770b1"/>
                </a:solidFill>
                <a:latin typeface="Calibri"/>
              </a:rPr>
              <a:t>Pensée critique : Exercice 2</a:t>
            </a:r>
            <a:endParaRPr b="0" lang="fr-FR" sz="3200" spc="-1" strike="noStrike">
              <a:latin typeface="Arial"/>
            </a:endParaRPr>
          </a:p>
        </p:txBody>
      </p:sp>
      <p:sp>
        <p:nvSpPr>
          <p:cNvPr id="617"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1371343C-6D58-419D-98FC-5A369E45C3B9}" type="slidenum">
              <a:rPr b="0" lang="en-US" sz="1200" spc="-1" strike="noStrike">
                <a:solidFill>
                  <a:srgbClr val="0770b1"/>
                </a:solidFill>
                <a:latin typeface="Calibri"/>
              </a:rPr>
              <a:t>31</a:t>
            </a:fld>
            <a:endParaRPr b="0" lang="fr-FR" sz="1200" spc="-1" strike="noStrike">
              <a:latin typeface="Arial"/>
            </a:endParaRPr>
          </a:p>
        </p:txBody>
      </p:sp>
      <p:sp>
        <p:nvSpPr>
          <p:cNvPr id="618" name="Текстово поле 17"/>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4</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Tijdelijke aanduiding voor inhoud 2"/>
          <p:cNvSpPr/>
          <p:nvPr/>
        </p:nvSpPr>
        <p:spPr>
          <a:xfrm>
            <a:off x="685800" y="2286000"/>
            <a:ext cx="7771680" cy="3733200"/>
          </a:xfrm>
          <a:prstGeom prst="rect">
            <a:avLst/>
          </a:prstGeom>
          <a:solidFill>
            <a:srgbClr val="ffffff"/>
          </a:solidFill>
          <a:ln w="0">
            <a:noFill/>
          </a:ln>
        </p:spPr>
        <p:style>
          <a:lnRef idx="0"/>
          <a:fillRef idx="0"/>
          <a:effectRef idx="0"/>
          <a:fontRef idx="minor"/>
        </p:style>
        <p:txBody>
          <a:bodyPr lIns="90000" rIns="90000" tIns="45000" bIns="45000">
            <a:normAutofit/>
          </a:bodyPr>
          <a:p>
            <a:pPr>
              <a:lnSpc>
                <a:spcPct val="100000"/>
              </a:lnSpc>
              <a:spcBef>
                <a:spcPts val="439"/>
              </a:spcBef>
              <a:tabLst>
                <a:tab algn="l" pos="0"/>
              </a:tabLst>
            </a:pPr>
            <a:endParaRPr b="0" lang="fr-FR" sz="1800" spc="-1" strike="noStrike">
              <a:latin typeface="Arial"/>
            </a:endParaRPr>
          </a:p>
          <a:p>
            <a:pPr>
              <a:lnSpc>
                <a:spcPct val="100000"/>
              </a:lnSpc>
              <a:spcBef>
                <a:spcPts val="479"/>
              </a:spcBef>
              <a:tabLst>
                <a:tab algn="l" pos="0"/>
              </a:tabLst>
            </a:pPr>
            <a:r>
              <a:rPr b="1" lang="bg-BG" sz="2400" spc="-1" strike="noStrike">
                <a:solidFill>
                  <a:srgbClr val="404040"/>
                </a:solidFill>
                <a:latin typeface="Calibri"/>
              </a:rPr>
              <a:t>Exercices</a:t>
            </a:r>
            <a:endParaRPr b="0" lang="fr-FR" sz="24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bg-BG" sz="2200" spc="-1" strike="noStrike">
                <a:solidFill>
                  <a:srgbClr val="404040"/>
                </a:solidFill>
                <a:latin typeface="Calibri"/>
              </a:rPr>
              <a:t>Qu'est-ce qui vous frappe?</a:t>
            </a:r>
            <a:endParaRPr b="0" lang="fr-FR" sz="22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bg-BG" sz="2200" spc="-1" strike="noStrike">
                <a:solidFill>
                  <a:srgbClr val="404040"/>
                </a:solidFill>
                <a:latin typeface="Calibri"/>
              </a:rPr>
              <a:t>Un bon mentor/parent ?</a:t>
            </a:r>
            <a:endParaRPr b="0" lang="fr-FR" sz="22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bg-BG" sz="2200" spc="-1" strike="noStrike">
                <a:solidFill>
                  <a:srgbClr val="404040"/>
                </a:solidFill>
                <a:latin typeface="Calibri"/>
              </a:rPr>
              <a:t>Construire votre propre </a:t>
            </a:r>
            <a:r>
              <a:rPr b="0" lang="en-US" sz="2200" spc="-1" strike="noStrike">
                <a:solidFill>
                  <a:srgbClr val="158466"/>
                </a:solidFill>
                <a:latin typeface="Calibri"/>
              </a:rPr>
              <a:t>rôle</a:t>
            </a:r>
            <a:r>
              <a:rPr b="0" lang="en-US" sz="2200" spc="-1" strike="noStrike">
                <a:solidFill>
                  <a:srgbClr val="404040"/>
                </a:solidFill>
                <a:latin typeface="Calibri"/>
              </a:rPr>
              <a:t> modèle</a:t>
            </a:r>
            <a:endParaRPr b="0" lang="fr-FR" sz="22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en-US" sz="2200" spc="-1" strike="noStrike">
                <a:solidFill>
                  <a:srgbClr val="404040"/>
                </a:solidFill>
                <a:latin typeface="Calibri"/>
              </a:rPr>
              <a:t>Essaye</a:t>
            </a:r>
            <a:r>
              <a:rPr b="0" lang="en-US" sz="2200" spc="-1" strike="noStrike">
                <a:solidFill>
                  <a:srgbClr val="158466"/>
                </a:solidFill>
                <a:latin typeface="Calibri"/>
              </a:rPr>
              <a:t>z</a:t>
            </a:r>
            <a:r>
              <a:rPr b="0" lang="en-US" sz="2200" spc="-1" strike="noStrike">
                <a:solidFill>
                  <a:srgbClr val="404040"/>
                </a:solidFill>
                <a:latin typeface="Calibri"/>
              </a:rPr>
              <a:t> une phrase</a:t>
            </a:r>
            <a:endParaRPr b="0" lang="fr-FR" sz="2200" spc="-1" strike="noStrike">
              <a:latin typeface="Arial"/>
            </a:endParaRPr>
          </a:p>
          <a:p>
            <a:pPr marL="385920" indent="-385200">
              <a:lnSpc>
                <a:spcPct val="100000"/>
              </a:lnSpc>
              <a:spcBef>
                <a:spcPts val="439"/>
              </a:spcBef>
              <a:buClr>
                <a:srgbClr val="404040"/>
              </a:buClr>
              <a:buFont typeface="Calibri"/>
              <a:buAutoNum type="arabicPeriod"/>
              <a:tabLst>
                <a:tab algn="l" pos="0"/>
              </a:tabLst>
            </a:pPr>
            <a:r>
              <a:rPr b="0" lang="en-US" sz="2200" spc="-1" strike="noStrike">
                <a:solidFill>
                  <a:srgbClr val="404040"/>
                </a:solidFill>
                <a:latin typeface="Calibri"/>
              </a:rPr>
              <a:t> </a:t>
            </a:r>
            <a:endParaRPr b="0" lang="fr-FR" sz="2200" spc="-1" strike="noStrike">
              <a:latin typeface="Arial"/>
            </a:endParaRPr>
          </a:p>
        </p:txBody>
      </p:sp>
      <p:sp>
        <p:nvSpPr>
          <p:cNvPr id="620"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C41D34AB-D362-46C9-8244-ABFACFD6A754}" type="slidenum">
              <a:rPr b="0" lang="en-US" sz="1200" spc="-1" strike="noStrike">
                <a:solidFill>
                  <a:srgbClr val="0770b1"/>
                </a:solidFill>
                <a:latin typeface="Calibri"/>
              </a:rPr>
              <a:t>32</a:t>
            </a:fld>
            <a:endParaRPr b="0" lang="fr-FR" sz="1200" spc="-1" strike="noStrike">
              <a:latin typeface="Arial"/>
            </a:endParaRPr>
          </a:p>
        </p:txBody>
      </p:sp>
      <p:sp>
        <p:nvSpPr>
          <p:cNvPr id="621" name="Group"/>
          <p:cNvSpPr/>
          <p:nvPr/>
        </p:nvSpPr>
        <p:spPr>
          <a:xfrm flipH="1" rot="8953200">
            <a:off x="5875920" y="2715840"/>
            <a:ext cx="2694600" cy="2156400"/>
          </a:xfrm>
          <a:custGeom>
            <a:avLst/>
            <a:gdLst/>
            <a:ahLst/>
            <a:rect l="l" t="t" r="r" b="b"/>
            <a:pathLst>
              <a:path w="21046" h="2089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7e6bc9"/>
          </a:solidFill>
          <a:ln>
            <a:solidFill>
              <a:srgbClr val="5d4f94"/>
            </a:solidFill>
            <a:round/>
          </a:ln>
        </p:spPr>
        <p:style>
          <a:lnRef idx="2">
            <a:schemeClr val="accent5">
              <a:shade val="50000"/>
            </a:schemeClr>
          </a:lnRef>
          <a:fillRef idx="1">
            <a:schemeClr val="accent5"/>
          </a:fillRef>
          <a:effectRef idx="0">
            <a:schemeClr val="accent5"/>
          </a:effectRef>
          <a:fontRef idx="minor"/>
        </p:style>
      </p:sp>
      <p:sp>
        <p:nvSpPr>
          <p:cNvPr id="622" name="Group"/>
          <p:cNvSpPr/>
          <p:nvPr/>
        </p:nvSpPr>
        <p:spPr>
          <a:xfrm rot="21055200">
            <a:off x="6059520" y="3551400"/>
            <a:ext cx="2694600" cy="2156040"/>
          </a:xfrm>
          <a:custGeom>
            <a:avLst/>
            <a:gdLst/>
            <a:ahLst/>
            <a:rect l="l" t="t" r="r" b="b"/>
            <a:pathLst>
              <a:path w="21046" h="2089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a379bb"/>
          </a:solidFill>
          <a:ln>
            <a:solidFill>
              <a:srgbClr val="78598a"/>
            </a:solidFill>
            <a:round/>
          </a:ln>
        </p:spPr>
        <p:style>
          <a:lnRef idx="2">
            <a:schemeClr val="accent6">
              <a:shade val="50000"/>
            </a:schemeClr>
          </a:lnRef>
          <a:fillRef idx="1">
            <a:schemeClr val="accent6"/>
          </a:fillRef>
          <a:effectRef idx="0">
            <a:schemeClr val="accent6"/>
          </a:effectRef>
          <a:fontRef idx="minor"/>
        </p:style>
      </p:sp>
      <p:sp>
        <p:nvSpPr>
          <p:cNvPr id="623" name="TextBox 52"/>
          <p:cNvSpPr/>
          <p:nvPr/>
        </p:nvSpPr>
        <p:spPr>
          <a:xfrm rot="3763800">
            <a:off x="4542120" y="3265560"/>
            <a:ext cx="1201680" cy="3646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en-US" sz="1800" spc="-1" strike="noStrike">
                <a:solidFill>
                  <a:srgbClr val="ffffff"/>
                </a:solidFill>
                <a:latin typeface="Calibri"/>
                <a:ea typeface="DejaVu Sans"/>
              </a:rPr>
              <a:t>RE </a:t>
            </a:r>
            <a:endParaRPr b="0" lang="fr-FR" sz="1800" spc="-1" strike="noStrike">
              <a:latin typeface="Arial"/>
            </a:endParaRPr>
          </a:p>
        </p:txBody>
      </p:sp>
      <p:sp>
        <p:nvSpPr>
          <p:cNvPr id="624" name="TextBox 52"/>
          <p:cNvSpPr/>
          <p:nvPr/>
        </p:nvSpPr>
        <p:spPr>
          <a:xfrm>
            <a:off x="6925680" y="4239720"/>
            <a:ext cx="1201680" cy="3646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1" lang="en-US" sz="1800" spc="-1" strike="noStrike">
                <a:solidFill>
                  <a:srgbClr val="ffffff"/>
                </a:solidFill>
                <a:latin typeface="Calibri"/>
                <a:ea typeface="DejaVu Sans"/>
              </a:rPr>
              <a:t>TOUR </a:t>
            </a:r>
            <a:endParaRPr b="0" lang="fr-FR" sz="1800" spc="-1" strike="noStrike">
              <a:latin typeface="Arial"/>
            </a:endParaRPr>
          </a:p>
        </p:txBody>
      </p:sp>
      <p:sp>
        <p:nvSpPr>
          <p:cNvPr id="625" name="TextBox 52"/>
          <p:cNvSpPr/>
          <p:nvPr/>
        </p:nvSpPr>
        <p:spPr>
          <a:xfrm>
            <a:off x="6879960" y="3030480"/>
            <a:ext cx="1201680" cy="3646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1" lang="en-US" sz="1800" spc="-1" strike="noStrike">
                <a:solidFill>
                  <a:srgbClr val="ffffff"/>
                </a:solidFill>
                <a:latin typeface="Calibri"/>
                <a:ea typeface="DejaVu Sans"/>
              </a:rPr>
              <a:t>RE </a:t>
            </a:r>
            <a:endParaRPr b="0" lang="fr-FR" sz="1800" spc="-1" strike="noStrike">
              <a:latin typeface="Arial"/>
            </a:endParaRPr>
          </a:p>
        </p:txBody>
      </p:sp>
      <p:sp>
        <p:nvSpPr>
          <p:cNvPr id="626" name="Заглавие 1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Retour</a:t>
            </a:r>
            <a:endParaRPr b="0" lang="fr-FR" sz="3200" spc="-1" strike="noStrike">
              <a:latin typeface="Arial"/>
            </a:endParaRPr>
          </a:p>
        </p:txBody>
      </p:sp>
      <p:sp>
        <p:nvSpPr>
          <p:cNvPr id="627" name="Текстово поле 12"/>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5</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668" dur="indefinite" restart="never" nodeType="tmRoot">
          <p:childTnLst>
            <p:seq>
              <p:cTn id="669" dur="indefinite" nodeType="mainSeq">
                <p:childTnLst>
                  <p:par>
                    <p:cTn id="670" fill="hold">
                      <p:stCondLst>
                        <p:cond delay="0"/>
                      </p:stCondLst>
                      <p:childTnLst>
                        <p:par>
                          <p:cTn id="671" fill="hold">
                            <p:stCondLst>
                              <p:cond delay="0"/>
                            </p:stCondLst>
                            <p:childTnLst>
                              <p:par>
                                <p:cTn id="672" nodeType="withEffect" fill="hold" presetClass="entr" presetID="4" presetSubtype="32">
                                  <p:stCondLst>
                                    <p:cond delay="0"/>
                                  </p:stCondLst>
                                  <p:iterate type="el">
                                    <p:tmAbs val="0"/>
                                  </p:iterate>
                                  <p:childTnLst>
                                    <p:set>
                                      <p:cBhvr>
                                        <p:cTn id="673" fill="hold"/>
                                        <p:tgtEl>
                                          <p:spTgt spid="621"/>
                                        </p:tgtEl>
                                        <p:attrNameLst>
                                          <p:attrName>style.visibility</p:attrName>
                                        </p:attrNameLst>
                                      </p:cBhvr>
                                      <p:to>
                                        <p:strVal val="visible"/>
                                      </p:to>
                                    </p:set>
                                    <p:animEffect filter="box(out)" transition="in">
                                      <p:cBhvr additive="repl">
                                        <p:cTn id="674" dur="800"/>
                                        <p:tgtEl>
                                          <p:spTgt spid="621"/>
                                        </p:tgtEl>
                                      </p:cBhvr>
                                    </p:animEffect>
                                  </p:childTnLst>
                                </p:cTn>
                              </p:par>
                              <p:par>
                                <p:cTn id="675" nodeType="withEffect" fill="hold" presetClass="entr" presetID="4" presetSubtype="32">
                                  <p:stCondLst>
                                    <p:cond delay="0"/>
                                  </p:stCondLst>
                                  <p:iterate type="el">
                                    <p:tmAbs val="0"/>
                                  </p:iterate>
                                  <p:childTnLst>
                                    <p:set>
                                      <p:cBhvr>
                                        <p:cTn id="676" fill="hold"/>
                                        <p:tgtEl>
                                          <p:spTgt spid="622"/>
                                        </p:tgtEl>
                                        <p:attrNameLst>
                                          <p:attrName>style.visibility</p:attrName>
                                        </p:attrNameLst>
                                      </p:cBhvr>
                                      <p:to>
                                        <p:strVal val="visible"/>
                                      </p:to>
                                    </p:set>
                                    <p:animEffect filter="box(out)" transition="in">
                                      <p:cBhvr additive="repl">
                                        <p:cTn id="677" dur="800"/>
                                        <p:tgtEl>
                                          <p:spTgt spid="622"/>
                                        </p:tgtEl>
                                      </p:cBhvr>
                                    </p:animEffect>
                                  </p:childTnLst>
                                </p:cTn>
                              </p:par>
                            </p:childTnLst>
                          </p:cTn>
                        </p:par>
                        <p:par>
                          <p:cTn id="678" fill="hold">
                            <p:stCondLst>
                              <p:cond delay="800"/>
                            </p:stCondLst>
                            <p:childTnLst>
                              <p:par>
                                <p:cTn id="679" nodeType="afterEffect" fill="hold" presetClass="entr" presetID="4" presetSubtype="32">
                                  <p:stCondLst>
                                    <p:cond delay="0"/>
                                  </p:stCondLst>
                                  <p:iterate type="el">
                                    <p:tmAbs val="0"/>
                                  </p:iterate>
                                  <p:childTnLst>
                                    <p:set>
                                      <p:cBhvr>
                                        <p:cTn id="680" fill="hold"/>
                                        <p:tgtEl>
                                          <p:spTgt spid="625"/>
                                        </p:tgtEl>
                                        <p:attrNameLst>
                                          <p:attrName>style.visibility</p:attrName>
                                        </p:attrNameLst>
                                      </p:cBhvr>
                                      <p:to>
                                        <p:strVal val="visible"/>
                                      </p:to>
                                    </p:set>
                                    <p:animEffect filter="box(out)" transition="in">
                                      <p:cBhvr additive="repl">
                                        <p:cTn id="681" dur="500"/>
                                        <p:tgtEl>
                                          <p:spTgt spid="625"/>
                                        </p:tgtEl>
                                      </p:cBhvr>
                                    </p:animEffect>
                                  </p:childTnLst>
                                </p:cTn>
                              </p:par>
                            </p:childTnLst>
                          </p:cTn>
                        </p:par>
                        <p:par>
                          <p:cTn id="682" fill="hold">
                            <p:stCondLst>
                              <p:cond delay="1300"/>
                            </p:stCondLst>
                            <p:childTnLst>
                              <p:par>
                                <p:cTn id="683" nodeType="afterEffect" fill="hold" presetClass="entr" presetID="4" presetSubtype="32">
                                  <p:stCondLst>
                                    <p:cond delay="0"/>
                                  </p:stCondLst>
                                  <p:iterate type="el">
                                    <p:tmAbs val="0"/>
                                  </p:iterate>
                                  <p:childTnLst>
                                    <p:set>
                                      <p:cBhvr>
                                        <p:cTn id="684" fill="hold"/>
                                        <p:tgtEl>
                                          <p:spTgt spid="624"/>
                                        </p:tgtEl>
                                        <p:attrNameLst>
                                          <p:attrName>style.visibility</p:attrName>
                                        </p:attrNameLst>
                                      </p:cBhvr>
                                      <p:to>
                                        <p:strVal val="visible"/>
                                      </p:to>
                                    </p:set>
                                    <p:animEffect filter="box(out)" transition="in">
                                      <p:cBhvr additive="repl">
                                        <p:cTn id="685" dur="500"/>
                                        <p:tgtEl>
                                          <p:spTgt spid="624"/>
                                        </p:tgtEl>
                                      </p:cBhvr>
                                    </p:animEffect>
                                  </p:childTnLst>
                                </p:cTn>
                              </p:par>
                            </p:childTnLst>
                          </p:cTn>
                        </p:par>
                      </p:childTnLst>
                    </p:cTn>
                  </p:par>
                  <p:par>
                    <p:cTn id="686" fill="hold">
                      <p:stCondLst>
                        <p:cond delay="indefinite"/>
                      </p:stCondLst>
                      <p:childTnLst>
                        <p:par>
                          <p:cTn id="687" fill="hold">
                            <p:stCondLst>
                              <p:cond delay="0"/>
                            </p:stCondLst>
                            <p:childTnLst>
                              <p:par>
                                <p:cTn id="688" nodeType="clickEffect" fill="hold" presetClass="entr" presetID="1">
                                  <p:stCondLst>
                                    <p:cond delay="0"/>
                                  </p:stCondLst>
                                  <p:childTnLst>
                                    <p:set>
                                      <p:cBhvr>
                                        <p:cTn id="689" dur="1" fill="hold">
                                          <p:stCondLst>
                                            <p:cond delay="0"/>
                                          </p:stCondLst>
                                        </p:cTn>
                                        <p:tgtEl>
                                          <p:spTgt spid="619">
                                            <p:txEl>
                                              <p:pRg st="1" end="1"/>
                                            </p:txEl>
                                          </p:spTgt>
                                        </p:tgtEl>
                                        <p:attrNameLst>
                                          <p:attrName>style.visibility</p:attrName>
                                        </p:attrNameLst>
                                      </p:cBhvr>
                                      <p:to>
                                        <p:strVal val="visible"/>
                                      </p:to>
                                    </p:set>
                                  </p:childTnLst>
                                </p:cTn>
                              </p:par>
                              <p:par>
                                <p:cTn id="690" nodeType="withEffect" fill="hold" presetClass="entr" presetID="1">
                                  <p:stCondLst>
                                    <p:cond delay="0"/>
                                  </p:stCondLst>
                                  <p:childTnLst>
                                    <p:set>
                                      <p:cBhvr>
                                        <p:cTn id="691" dur="1" fill="hold">
                                          <p:stCondLst>
                                            <p:cond delay="0"/>
                                          </p:stCondLst>
                                        </p:cTn>
                                        <p:tgtEl>
                                          <p:spTgt spid="619">
                                            <p:txEl>
                                              <p:pRg st="2" end="2"/>
                                            </p:txEl>
                                          </p:spTgt>
                                        </p:tgtEl>
                                        <p:attrNameLst>
                                          <p:attrName>style.visibility</p:attrName>
                                        </p:attrNameLst>
                                      </p:cBhvr>
                                      <p:to>
                                        <p:strVal val="visible"/>
                                      </p:to>
                                    </p:set>
                                  </p:childTnLst>
                                </p:cTn>
                              </p:par>
                              <p:par>
                                <p:cTn id="692" nodeType="withEffect" fill="hold" presetClass="entr" presetID="1">
                                  <p:stCondLst>
                                    <p:cond delay="0"/>
                                  </p:stCondLst>
                                  <p:childTnLst>
                                    <p:set>
                                      <p:cBhvr>
                                        <p:cTn id="693" dur="1" fill="hold">
                                          <p:stCondLst>
                                            <p:cond delay="0"/>
                                          </p:stCondLst>
                                        </p:cTn>
                                        <p:tgtEl>
                                          <p:spTgt spid="619">
                                            <p:txEl>
                                              <p:pRg st="3" end="3"/>
                                            </p:txEl>
                                          </p:spTgt>
                                        </p:tgtEl>
                                        <p:attrNameLst>
                                          <p:attrName>style.visibility</p:attrName>
                                        </p:attrNameLst>
                                      </p:cBhvr>
                                      <p:to>
                                        <p:strVal val="visible"/>
                                      </p:to>
                                    </p:set>
                                  </p:childTnLst>
                                </p:cTn>
                              </p:par>
                              <p:par>
                                <p:cTn id="694" nodeType="withEffect" fill="hold" presetClass="entr" presetID="1">
                                  <p:stCondLst>
                                    <p:cond delay="0"/>
                                  </p:stCondLst>
                                  <p:childTnLst>
                                    <p:set>
                                      <p:cBhvr>
                                        <p:cTn id="695" dur="1" fill="hold">
                                          <p:stCondLst>
                                            <p:cond delay="0"/>
                                          </p:stCondLst>
                                        </p:cTn>
                                        <p:tgtEl>
                                          <p:spTgt spid="619">
                                            <p:txEl>
                                              <p:pRg st="4" end="4"/>
                                            </p:txEl>
                                          </p:spTgt>
                                        </p:tgtEl>
                                        <p:attrNameLst>
                                          <p:attrName>style.visibility</p:attrName>
                                        </p:attrNameLst>
                                      </p:cBhvr>
                                      <p:to>
                                        <p:strVal val="visible"/>
                                      </p:to>
                                    </p:set>
                                  </p:childTnLst>
                                </p:cTn>
                              </p:par>
                              <p:par>
                                <p:cTn id="696" nodeType="withEffect" fill="hold" presetClass="entr" presetID="1">
                                  <p:stCondLst>
                                    <p:cond delay="0"/>
                                  </p:stCondLst>
                                  <p:childTnLst>
                                    <p:set>
                                      <p:cBhvr>
                                        <p:cTn id="697" dur="1" fill="hold">
                                          <p:stCondLst>
                                            <p:cond delay="0"/>
                                          </p:stCondLst>
                                        </p:cTn>
                                        <p:tgtEl>
                                          <p:spTgt spid="619">
                                            <p:txEl>
                                              <p:pRg st="5" end="5"/>
                                            </p:txEl>
                                          </p:spTgt>
                                        </p:tgtEl>
                                        <p:attrNameLst>
                                          <p:attrName>style.visibility</p:attrName>
                                        </p:attrNameLst>
                                      </p:cBhvr>
                                      <p:to>
                                        <p:strVal val="visible"/>
                                      </p:to>
                                    </p:set>
                                  </p:childTnLst>
                                </p:cTn>
                              </p:par>
                              <p:par>
                                <p:cTn id="698" nodeType="withEffect" fill="hold" presetClass="entr" presetID="1">
                                  <p:stCondLst>
                                    <p:cond delay="0"/>
                                  </p:stCondLst>
                                  <p:childTnLst>
                                    <p:set>
                                      <p:cBhvr>
                                        <p:cTn id="699" dur="1" fill="hold">
                                          <p:stCondLst>
                                            <p:cond delay="0"/>
                                          </p:stCondLst>
                                        </p:cTn>
                                        <p:tgtEl>
                                          <p:spTgt spid="61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Заглавие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Question pour la prochaine fois</a:t>
            </a:r>
            <a:endParaRPr b="0" lang="fr-FR" sz="3200" spc="-1" strike="noStrike">
              <a:latin typeface="Arial"/>
            </a:endParaRPr>
          </a:p>
        </p:txBody>
      </p:sp>
      <p:sp>
        <p:nvSpPr>
          <p:cNvPr id="629" name="Контейнер за съдържание 2"/>
          <p:cNvSpPr/>
          <p:nvPr/>
        </p:nvSpPr>
        <p:spPr>
          <a:xfrm>
            <a:off x="1295280" y="2568240"/>
            <a:ext cx="6552360" cy="2907720"/>
          </a:xfrm>
          <a:prstGeom prst="rect">
            <a:avLst/>
          </a:prstGeom>
          <a:solidFill>
            <a:srgbClr val="ffffff"/>
          </a:solidFill>
          <a:ln w="25560">
            <a:solidFill>
              <a:srgbClr val="6bb1c9"/>
            </a:solidFill>
            <a:round/>
          </a:ln>
        </p:spPr>
        <p:style>
          <a:lnRef idx="0"/>
          <a:fillRef idx="0"/>
          <a:effectRef idx="0"/>
          <a:fontRef idx="minor"/>
        </p:style>
        <p:txBody>
          <a:bodyPr lIns="90000" rIns="90000" tIns="45000" bIns="45000" anchor="ctr">
            <a:normAutofit/>
          </a:bodyPr>
          <a:p>
            <a:pPr algn="ctr">
              <a:lnSpc>
                <a:spcPct val="100000"/>
              </a:lnSpc>
              <a:spcBef>
                <a:spcPts val="479"/>
              </a:spcBef>
              <a:tabLst>
                <a:tab algn="l" pos="0"/>
              </a:tabLst>
            </a:pPr>
            <a:r>
              <a:rPr b="0" lang="en-US" sz="2400" spc="-1" strike="noStrike">
                <a:solidFill>
                  <a:srgbClr val="000000"/>
                </a:solidFill>
                <a:latin typeface="Calibri"/>
              </a:rPr>
              <a:t>De quoi avez-vous le plus besoin dans votre contexte professionnel pour contribuer à la prévention de la radicalisation ?</a:t>
            </a:r>
            <a:endParaRPr b="0" lang="fr-FR" sz="2400" spc="-1" strike="noStrike">
              <a:latin typeface="Arial"/>
            </a:endParaRPr>
          </a:p>
        </p:txBody>
      </p:sp>
      <p:sp>
        <p:nvSpPr>
          <p:cNvPr id="630" name="Контейнер за номер на слайда 6"/>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D21398DD-E697-4E7F-9C44-7893505FAEEA}" type="slidenum">
              <a:rPr b="0" lang="en-US" sz="1200" spc="-1" strike="noStrike">
                <a:solidFill>
                  <a:srgbClr val="0770b1"/>
                </a:solidFill>
                <a:latin typeface="Calibri"/>
              </a:rPr>
              <a:t>33</a:t>
            </a:fld>
            <a:endParaRPr b="0" lang="fr-FR" sz="1200" spc="-1" strike="noStrike">
              <a:latin typeface="Arial"/>
            </a:endParaRPr>
          </a:p>
        </p:txBody>
      </p:sp>
      <p:sp>
        <p:nvSpPr>
          <p:cNvPr id="631" name="Текстово поле 4"/>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6</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700" dur="indefinite" restart="never" nodeType="tmRoot">
          <p:childTnLst>
            <p:seq>
              <p:cTn id="701" dur="indefinite" nodeType="mainSeq">
                <p:childTnLst>
                  <p:par>
                    <p:cTn id="702" fill="hold">
                      <p:stCondLst>
                        <p:cond delay="indefinite"/>
                      </p:stCondLst>
                      <p:childTnLst>
                        <p:par>
                          <p:cTn id="703" fill="hold">
                            <p:stCondLst>
                              <p:cond delay="0"/>
                            </p:stCondLst>
                            <p:childTnLst>
                              <p:par>
                                <p:cTn id="704" nodeType="clickEffect" fill="hold" presetClass="entr" presetID="1">
                                  <p:stCondLst>
                                    <p:cond delay="0"/>
                                  </p:stCondLst>
                                  <p:childTnLst>
                                    <p:set>
                                      <p:cBhvr>
                                        <p:cTn id="705" dur="1" fill="hold">
                                          <p:stCondLst>
                                            <p:cond delay="0"/>
                                          </p:stCondLst>
                                        </p:cTn>
                                        <p:tgtEl>
                                          <p:spTgt spid="6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Tijdelijke aanduiding voor inhoud 2"/>
          <p:cNvSpPr/>
          <p:nvPr/>
        </p:nvSpPr>
        <p:spPr>
          <a:xfrm>
            <a:off x="685800" y="2286000"/>
            <a:ext cx="7771680" cy="3733200"/>
          </a:xfrm>
          <a:prstGeom prst="rect">
            <a:avLst/>
          </a:prstGeom>
          <a:solidFill>
            <a:srgbClr val="ffffff"/>
          </a:solidFill>
          <a:ln w="0">
            <a:noFill/>
          </a:ln>
        </p:spPr>
        <p:style>
          <a:lnRef idx="0"/>
          <a:fillRef idx="0"/>
          <a:effectRef idx="0"/>
          <a:fontRef idx="minor"/>
        </p:style>
        <p:txBody>
          <a:bodyPr lIns="90000" rIns="90000" tIns="45000" bIns="45000">
            <a:noAutofit/>
          </a:bodyPr>
          <a:p>
            <a:pPr algn="ctr">
              <a:lnSpc>
                <a:spcPct val="100000"/>
              </a:lnSpc>
              <a:spcBef>
                <a:spcPts val="479"/>
              </a:spcBef>
              <a:tabLst>
                <a:tab algn="l" pos="0"/>
              </a:tabLst>
            </a:pPr>
            <a:endParaRPr b="0" lang="fr-FR" sz="1800" spc="-1" strike="noStrike">
              <a:latin typeface="Arial"/>
            </a:endParaRPr>
          </a:p>
          <a:p>
            <a:pPr algn="ctr">
              <a:lnSpc>
                <a:spcPct val="100000"/>
              </a:lnSpc>
              <a:spcBef>
                <a:spcPts val="479"/>
              </a:spcBef>
              <a:tabLst>
                <a:tab algn="l" pos="0"/>
              </a:tabLst>
            </a:pPr>
            <a:endParaRPr b="0" lang="fr-FR" sz="1800" spc="-1" strike="noStrike">
              <a:latin typeface="Arial"/>
            </a:endParaRPr>
          </a:p>
        </p:txBody>
      </p:sp>
      <p:sp>
        <p:nvSpPr>
          <p:cNvPr id="633" name="Tijdelijke aanduiding voor dianumm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392802AE-AE47-41F8-B15B-0F6374BE4CFB}" type="slidenum">
              <a:rPr b="0" lang="en-US" sz="1200" spc="-1" strike="noStrike">
                <a:solidFill>
                  <a:srgbClr val="0770b1"/>
                </a:solidFill>
                <a:latin typeface="Calibri"/>
              </a:rPr>
              <a:t>33</a:t>
            </a:fld>
            <a:endParaRPr b="0" lang="fr-FR" sz="1200" spc="-1" strike="noStrike">
              <a:latin typeface="Arial"/>
            </a:endParaRPr>
          </a:p>
        </p:txBody>
      </p:sp>
      <p:sp>
        <p:nvSpPr>
          <p:cNvPr id="634" name="Контейнер за съдържание 2"/>
          <p:cNvSpPr/>
          <p:nvPr/>
        </p:nvSpPr>
        <p:spPr>
          <a:xfrm>
            <a:off x="1295280" y="2427120"/>
            <a:ext cx="6552360" cy="1088640"/>
          </a:xfrm>
          <a:prstGeom prst="rect">
            <a:avLst/>
          </a:prstGeom>
          <a:solidFill>
            <a:srgbClr val="ffffff"/>
          </a:solidFill>
          <a:ln>
            <a:solidFill>
              <a:srgbClr val="6bb1c9"/>
            </a:solidFill>
            <a:round/>
          </a:ln>
          <a:effectLst>
            <a:glow rad="63360">
              <a:srgbClr val="48c2ec">
                <a:alpha val="40000"/>
              </a:srgbClr>
            </a:glow>
          </a:effectLst>
        </p:spPr>
        <p:style>
          <a:lnRef idx="2">
            <a:schemeClr val="accent3"/>
          </a:lnRef>
          <a:fillRef idx="1">
            <a:schemeClr val="lt1"/>
          </a:fillRef>
          <a:effectRef idx="0">
            <a:schemeClr val="accent3"/>
          </a:effectRef>
          <a:fontRef idx="minor"/>
        </p:style>
        <p:txBody>
          <a:bodyPr lIns="90000" rIns="90000" tIns="45000" bIns="45000" anchor="ctr">
            <a:normAutofit/>
          </a:bodyPr>
          <a:p>
            <a:pPr algn="ctr">
              <a:lnSpc>
                <a:spcPct val="100000"/>
              </a:lnSpc>
              <a:spcBef>
                <a:spcPts val="439"/>
              </a:spcBef>
              <a:tabLst>
                <a:tab algn="l" pos="0"/>
              </a:tabLst>
            </a:pPr>
            <a:r>
              <a:rPr b="0" lang="en-US" sz="2200" spc="-1" strike="noStrike">
                <a:solidFill>
                  <a:srgbClr val="000000"/>
                </a:solidFill>
                <a:latin typeface="Calibri"/>
                <a:ea typeface="DejaVu Sans"/>
              </a:rPr>
              <a:t>Qu'est-ce qui a été le plus intéressant pour vous aujourd'hui ?</a:t>
            </a:r>
            <a:endParaRPr b="0" lang="fr-FR" sz="2200" spc="-1" strike="noStrike">
              <a:latin typeface="Arial"/>
            </a:endParaRPr>
          </a:p>
        </p:txBody>
      </p:sp>
      <p:sp>
        <p:nvSpPr>
          <p:cNvPr id="635" name="Заглавие 8"/>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Conclusion</a:t>
            </a:r>
            <a:endParaRPr b="0" lang="fr-FR" sz="3200" spc="-1" strike="noStrike">
              <a:latin typeface="Arial"/>
            </a:endParaRPr>
          </a:p>
        </p:txBody>
      </p:sp>
      <p:sp>
        <p:nvSpPr>
          <p:cNvPr id="636" name="Текстово поле 7"/>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6</a:t>
            </a:r>
            <a:endParaRPr b="0" lang="fr-FR" sz="1800" spc="-1" strike="noStrike">
              <a:latin typeface="Arial"/>
            </a:endParaRPr>
          </a:p>
        </p:txBody>
      </p:sp>
      <p:pic>
        <p:nvPicPr>
          <p:cNvPr id="637" name="Afbeelding 3" descr=""/>
          <p:cNvPicPr/>
          <p:nvPr/>
        </p:nvPicPr>
        <p:blipFill>
          <a:blip r:embed="rId1"/>
          <a:stretch/>
        </p:blipFill>
        <p:spPr>
          <a:xfrm>
            <a:off x="1752480" y="3864240"/>
            <a:ext cx="2191320" cy="2526120"/>
          </a:xfrm>
          <a:prstGeom prst="rect">
            <a:avLst/>
          </a:prstGeom>
          <a:ln w="0">
            <a:noFill/>
          </a:ln>
        </p:spPr>
      </p:pic>
    </p:spTree>
  </p:cSld>
  <mc:AlternateContent>
    <mc:Choice Requires="p14">
      <p:transition spd="slow" p14:dur="2000"/>
    </mc:Choice>
    <mc:Fallback>
      <p:transition spd="slow"/>
    </mc:Fallback>
  </mc:AlternateContent>
  <p:timing>
    <p:tnLst>
      <p:par>
        <p:cTn id="706" dur="indefinite" restart="never" nodeType="tmRoot">
          <p:childTnLst>
            <p:seq>
              <p:cTn id="707" dur="indefinite" nodeType="mainSeq">
                <p:childTnLst>
                  <p:par>
                    <p:cTn id="708" fill="hold">
                      <p:stCondLst>
                        <p:cond delay="indefinite"/>
                      </p:stCondLst>
                      <p:childTnLst>
                        <p:par>
                          <p:cTn id="709" fill="hold">
                            <p:stCondLst>
                              <p:cond delay="0"/>
                            </p:stCondLst>
                            <p:childTnLst>
                              <p:par>
                                <p:cTn id="710" nodeType="clickEffect" fill="hold" presetClass="exit" presetID="1">
                                  <p:stCondLst>
                                    <p:cond delay="0"/>
                                  </p:stCondLst>
                                  <p:childTnLst>
                                    <p:set>
                                      <p:cBhvr>
                                        <p:cTn id="711" dur="1" fill="hold">
                                          <p:stCondLst>
                                            <p:cond delay="0"/>
                                          </p:stCondLst>
                                        </p:cTn>
                                        <p:tgtEl>
                                          <p:spTgt spid="634"/>
                                        </p:tgtEl>
                                        <p:attrNameLst>
                                          <p:attrName>style.visibility</p:attrName>
                                        </p:attrNameLst>
                                      </p:cBhvr>
                                      <p:to>
                                        <p:strVal val="hidden"/>
                                      </p:to>
                                    </p:set>
                                  </p:childTnLst>
                                </p:cTn>
                              </p:par>
                              <p:par>
                                <p:cTn id="712" nodeType="withEffect" fill="hold" presetClass="exit" presetID="1">
                                  <p:stCondLst>
                                    <p:cond delay="0"/>
                                  </p:stCondLst>
                                  <p:childTnLst>
                                    <p:set>
                                      <p:cBhvr>
                                        <p:cTn id="713" dur="1" fill="hold">
                                          <p:stCondLst>
                                            <p:cond delay="0"/>
                                          </p:stCondLst>
                                        </p:cTn>
                                        <p:tgtEl>
                                          <p:spTgt spid="632">
                                            <p:txEl>
                                              <p:pRg st="1" end="1"/>
                                            </p:txEl>
                                          </p:spTgt>
                                        </p:tgtEl>
                                        <p:attrNameLst>
                                          <p:attrName>style.visibility</p:attrName>
                                        </p:attrNameLst>
                                      </p:cBhvr>
                                      <p:to>
                                        <p:strVal val="hidden"/>
                                      </p:to>
                                    </p:set>
                                  </p:childTnLst>
                                </p:cTn>
                              </p:par>
                              <p:par>
                                <p:cTn id="714" nodeType="withEffect" fill="hold" presetClass="entr" presetID="1">
                                  <p:stCondLst>
                                    <p:cond delay="0"/>
                                  </p:stCondLst>
                                  <p:childTnLst>
                                    <p:set>
                                      <p:cBhvr>
                                        <p:cTn id="715" dur="1" fill="hold">
                                          <p:stCondLst>
                                            <p:cond delay="0"/>
                                          </p:stCondLst>
                                        </p:cTn>
                                        <p:tgtEl>
                                          <p:spTgt spid="6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Footer Placeholder 2"/>
          <p:cNvSpPr/>
          <p:nvPr/>
        </p:nvSpPr>
        <p:spPr>
          <a:xfrm>
            <a:off x="3513240" y="4724280"/>
            <a:ext cx="2133000" cy="364320"/>
          </a:xfrm>
          <a:prstGeom prst="rect">
            <a:avLst/>
          </a:prstGeom>
          <a:noFill/>
          <a:ln w="6480">
            <a:noFill/>
          </a:ln>
        </p:spPr>
        <p:style>
          <a:lnRef idx="0"/>
          <a:fillRef idx="0"/>
          <a:effectRef idx="0"/>
          <a:fontRef idx="minor"/>
        </p:style>
        <p:txBody>
          <a:bodyPr lIns="90000" rIns="90000" tIns="45000" bIns="45000" anchor="ctr">
            <a:noAutofit/>
          </a:bodyPr>
          <a:p>
            <a:pPr algn="ctr">
              <a:lnSpc>
                <a:spcPct val="100000"/>
              </a:lnSpc>
            </a:pPr>
            <a:r>
              <a:rPr b="0" lang="en-US" sz="1200" spc="-1" strike="noStrike">
                <a:solidFill>
                  <a:srgbClr val="0770b1"/>
                </a:solidFill>
                <a:latin typeface="Calibri"/>
              </a:rPr>
              <a:t>www.armourproject.eu</a:t>
            </a:r>
            <a:endParaRPr b="0" lang="fr-FR" sz="1200" spc="-1" strike="noStrike">
              <a:latin typeface="Arial"/>
            </a:endParaRPr>
          </a:p>
        </p:txBody>
      </p:sp>
      <p:sp>
        <p:nvSpPr>
          <p:cNvPr id="639" name="Text Placeholder 1"/>
          <p:cNvSpPr/>
          <p:nvPr/>
        </p:nvSpPr>
        <p:spPr>
          <a:xfrm>
            <a:off x="1652400" y="3429000"/>
            <a:ext cx="5853960" cy="73584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561"/>
              </a:spcBef>
              <a:tabLst>
                <a:tab algn="l" pos="0"/>
              </a:tabLst>
            </a:pPr>
            <a:r>
              <a:rPr b="0" lang="en-US" sz="2800" spc="-1" strike="noStrike">
                <a:solidFill>
                  <a:srgbClr val="0770b1"/>
                </a:solidFill>
                <a:latin typeface="Calibri"/>
              </a:rPr>
              <a:t>Merci !</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Grafik 3" descr=""/>
          <p:cNvPicPr/>
          <p:nvPr/>
        </p:nvPicPr>
        <p:blipFill>
          <a:blip r:embed="rId1"/>
          <a:srcRect l="0" t="0" r="0" b="11786"/>
          <a:stretch/>
        </p:blipFill>
        <p:spPr>
          <a:xfrm>
            <a:off x="3163680" y="4491360"/>
            <a:ext cx="1794240" cy="1644480"/>
          </a:xfrm>
          <a:prstGeom prst="rect">
            <a:avLst/>
          </a:prstGeom>
          <a:ln w="0">
            <a:noFill/>
          </a:ln>
        </p:spPr>
      </p:pic>
      <p:pic>
        <p:nvPicPr>
          <p:cNvPr id="234" name="Grafik 13" descr=""/>
          <p:cNvPicPr/>
          <p:nvPr/>
        </p:nvPicPr>
        <p:blipFill>
          <a:blip r:embed="rId2"/>
          <a:stretch/>
        </p:blipFill>
        <p:spPr>
          <a:xfrm>
            <a:off x="335160" y="4669560"/>
            <a:ext cx="2662560" cy="1481040"/>
          </a:xfrm>
          <a:prstGeom prst="rect">
            <a:avLst/>
          </a:prstGeom>
          <a:ln w="0">
            <a:noFill/>
          </a:ln>
        </p:spPr>
      </p:pic>
      <p:pic>
        <p:nvPicPr>
          <p:cNvPr id="235" name="Afbeelding 20" descr=""/>
          <p:cNvPicPr/>
          <p:nvPr/>
        </p:nvPicPr>
        <p:blipFill>
          <a:blip r:embed="rId3"/>
          <a:stretch/>
        </p:blipFill>
        <p:spPr>
          <a:xfrm>
            <a:off x="4880520" y="3814200"/>
            <a:ext cx="3146760" cy="2359800"/>
          </a:xfrm>
          <a:prstGeom prst="rect">
            <a:avLst/>
          </a:prstGeom>
          <a:ln w="0">
            <a:noFill/>
          </a:ln>
        </p:spPr>
      </p:pic>
      <p:sp>
        <p:nvSpPr>
          <p:cNvPr id="236" name="Tekstvak 20"/>
          <p:cNvSpPr/>
          <p:nvPr/>
        </p:nvSpPr>
        <p:spPr>
          <a:xfrm>
            <a:off x="5594760" y="6172200"/>
            <a:ext cx="1109880" cy="819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200" spc="-1" strike="noStrike">
                <a:solidFill>
                  <a:srgbClr val="404040"/>
                </a:solidFill>
                <a:latin typeface="Calibri"/>
                <a:ea typeface="DejaVu Sans"/>
              </a:rPr>
              <a:t>Combattant de l'Etat islamique (ISIS)</a:t>
            </a:r>
            <a:endParaRPr b="0" lang="fr-FR" sz="1200" spc="-1" strike="noStrike">
              <a:latin typeface="Arial"/>
            </a:endParaRPr>
          </a:p>
        </p:txBody>
      </p:sp>
      <p:sp>
        <p:nvSpPr>
          <p:cNvPr id="237" name="Title 6"/>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Introduction (1)</a:t>
            </a:r>
            <a:endParaRPr b="0" lang="fr-FR" sz="3200" spc="-1" strike="noStrike">
              <a:latin typeface="Arial"/>
            </a:endParaRPr>
          </a:p>
        </p:txBody>
      </p:sp>
      <p:sp>
        <p:nvSpPr>
          <p:cNvPr id="238" name="Rechthoek 6"/>
          <p:cNvSpPr/>
          <p:nvPr/>
        </p:nvSpPr>
        <p:spPr>
          <a:xfrm>
            <a:off x="1125360" y="2840040"/>
            <a:ext cx="1751760" cy="837360"/>
          </a:xfrm>
          <a:prstGeom prst="rect">
            <a:avLst/>
          </a:prstGeom>
          <a:solidFill>
            <a:srgbClr val="6585cf"/>
          </a:solidFill>
          <a:ln>
            <a:solidFill>
              <a:srgbClr val="4a6299"/>
            </a:solidFill>
            <a:round/>
          </a:ln>
        </p:spPr>
        <p:style>
          <a:lnRef idx="2">
            <a:schemeClr val="accent4">
              <a:shade val="50000"/>
            </a:schemeClr>
          </a:lnRef>
          <a:fillRef idx="1">
            <a:schemeClr val="accent4"/>
          </a:fillRef>
          <a:effectRef idx="0">
            <a:schemeClr val="accent4"/>
          </a:effectRef>
          <a:fontRef idx="minor"/>
        </p:style>
        <p:txBody>
          <a:bodyPr lIns="90000" rIns="90000" tIns="45000" bIns="45000" anchor="ctr">
            <a:noAutofit/>
          </a:bodyPr>
          <a:p>
            <a:pPr algn="ctr">
              <a:lnSpc>
                <a:spcPct val="100000"/>
              </a:lnSpc>
            </a:pPr>
            <a:r>
              <a:rPr b="1" lang="en-US" sz="2400" spc="-1" strike="noStrike">
                <a:solidFill>
                  <a:srgbClr val="ffffff"/>
                </a:solidFill>
                <a:latin typeface="Calibri"/>
                <a:ea typeface="DejaVu Sans"/>
              </a:rPr>
              <a:t>Pourquoi ?</a:t>
            </a:r>
            <a:endParaRPr b="0" lang="fr-FR" sz="2400" spc="-1" strike="noStrike">
              <a:latin typeface="Arial"/>
            </a:endParaRPr>
          </a:p>
        </p:txBody>
      </p:sp>
      <p:sp>
        <p:nvSpPr>
          <p:cNvPr id="239" name="Rechthoek 8"/>
          <p:cNvSpPr/>
          <p:nvPr/>
        </p:nvSpPr>
        <p:spPr>
          <a:xfrm>
            <a:off x="3715200" y="3309480"/>
            <a:ext cx="1751760" cy="837360"/>
          </a:xfrm>
          <a:prstGeom prst="rect">
            <a:avLst/>
          </a:prstGeom>
          <a:solidFill>
            <a:srgbClr val="7e6bc9"/>
          </a:solidFill>
          <a:ln>
            <a:solidFill>
              <a:srgbClr val="5d4f94"/>
            </a:solidFill>
            <a:round/>
          </a:ln>
        </p:spPr>
        <p:style>
          <a:lnRef idx="2">
            <a:schemeClr val="accent5">
              <a:shade val="50000"/>
            </a:schemeClr>
          </a:lnRef>
          <a:fillRef idx="1">
            <a:schemeClr val="accent5"/>
          </a:fillRef>
          <a:effectRef idx="0">
            <a:schemeClr val="accent5"/>
          </a:effectRef>
          <a:fontRef idx="minor"/>
        </p:style>
        <p:txBody>
          <a:bodyPr lIns="90000" rIns="90000" tIns="45000" bIns="45000" anchor="ctr">
            <a:noAutofit/>
          </a:bodyPr>
          <a:p>
            <a:pPr algn="ctr">
              <a:lnSpc>
                <a:spcPct val="100000"/>
              </a:lnSpc>
            </a:pPr>
            <a:r>
              <a:rPr b="0" lang="en-US" sz="2400" spc="-1" strike="noStrike">
                <a:solidFill>
                  <a:srgbClr val="ffffff"/>
                </a:solidFill>
                <a:latin typeface="Calibri"/>
                <a:ea typeface="DejaVu Sans"/>
              </a:rPr>
              <a:t>Comment ?</a:t>
            </a:r>
            <a:endParaRPr b="0" lang="fr-FR" sz="2400" spc="-1" strike="noStrike">
              <a:latin typeface="Arial"/>
            </a:endParaRPr>
          </a:p>
        </p:txBody>
      </p:sp>
      <p:sp>
        <p:nvSpPr>
          <p:cNvPr id="240" name="Tekstvak 13"/>
          <p:cNvSpPr/>
          <p:nvPr/>
        </p:nvSpPr>
        <p:spPr>
          <a:xfrm>
            <a:off x="4383720" y="5734080"/>
            <a:ext cx="1065960" cy="303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Calibri"/>
                <a:ea typeface="DejaVu Sans"/>
              </a:rPr>
              <a:t>Gauche</a:t>
            </a:r>
            <a:endParaRPr b="0" lang="fr-FR" sz="1400" spc="-1" strike="noStrike">
              <a:latin typeface="Arial"/>
            </a:endParaRPr>
          </a:p>
        </p:txBody>
      </p:sp>
      <p:sp>
        <p:nvSpPr>
          <p:cNvPr id="241" name="Tekstvak 14"/>
          <p:cNvSpPr/>
          <p:nvPr/>
        </p:nvSpPr>
        <p:spPr>
          <a:xfrm>
            <a:off x="5774400" y="5826240"/>
            <a:ext cx="1065960" cy="303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Calibri"/>
                <a:ea typeface="DejaVu Sans"/>
              </a:rPr>
              <a:t>Religieux</a:t>
            </a:r>
            <a:endParaRPr b="0" lang="fr-FR" sz="1400" spc="-1" strike="noStrike">
              <a:latin typeface="Arial"/>
            </a:endParaRPr>
          </a:p>
        </p:txBody>
      </p:sp>
      <p:sp>
        <p:nvSpPr>
          <p:cNvPr id="242" name="Tekstvak 17"/>
          <p:cNvSpPr/>
          <p:nvPr/>
        </p:nvSpPr>
        <p:spPr>
          <a:xfrm>
            <a:off x="530280" y="6172200"/>
            <a:ext cx="2440800" cy="2725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200" spc="-1" strike="noStrike">
                <a:solidFill>
                  <a:srgbClr val="404040"/>
                </a:solidFill>
                <a:latin typeface="Calibri"/>
                <a:ea typeface="DejaVu Sans"/>
              </a:rPr>
              <a:t>Les Proud Boys à Washington, DC</a:t>
            </a:r>
            <a:endParaRPr b="0" lang="fr-FR" sz="1200" spc="-1" strike="noStrike">
              <a:latin typeface="Arial"/>
            </a:endParaRPr>
          </a:p>
        </p:txBody>
      </p:sp>
      <p:sp>
        <p:nvSpPr>
          <p:cNvPr id="243" name="Tekstvak 18"/>
          <p:cNvSpPr/>
          <p:nvPr/>
        </p:nvSpPr>
        <p:spPr>
          <a:xfrm>
            <a:off x="2819520" y="6172200"/>
            <a:ext cx="2495160" cy="2725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200" spc="-1" strike="noStrike">
                <a:solidFill>
                  <a:srgbClr val="404040"/>
                </a:solidFill>
                <a:latin typeface="Calibri"/>
                <a:ea typeface="DejaVu Sans"/>
              </a:rPr>
              <a:t>Antifa</a:t>
            </a:r>
            <a:endParaRPr b="0" lang="fr-FR" sz="1200" spc="-1" strike="noStrike">
              <a:latin typeface="Arial"/>
            </a:endParaRPr>
          </a:p>
        </p:txBody>
      </p:sp>
      <p:sp>
        <p:nvSpPr>
          <p:cNvPr id="244" name="Tekstvak 21"/>
          <p:cNvSpPr/>
          <p:nvPr/>
        </p:nvSpPr>
        <p:spPr>
          <a:xfrm>
            <a:off x="7093800" y="6171840"/>
            <a:ext cx="1668240" cy="2725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200" spc="-1" strike="noStrike">
                <a:solidFill>
                  <a:srgbClr val="404040"/>
                </a:solidFill>
                <a:latin typeface="Calibri"/>
                <a:ea typeface="DejaVu Sans"/>
              </a:rPr>
              <a:t>Féministe extrême</a:t>
            </a:r>
            <a:endParaRPr b="0" lang="fr-FR" sz="1200" spc="-1" strike="noStrike">
              <a:latin typeface="Arial"/>
            </a:endParaRPr>
          </a:p>
        </p:txBody>
      </p:sp>
      <p:sp>
        <p:nvSpPr>
          <p:cNvPr id="245" name="Tekstvak 12"/>
          <p:cNvSpPr/>
          <p:nvPr/>
        </p:nvSpPr>
        <p:spPr>
          <a:xfrm>
            <a:off x="530640" y="5826240"/>
            <a:ext cx="1065960" cy="303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Calibri"/>
                <a:ea typeface="DejaVu Sans"/>
              </a:rPr>
              <a:t>Droite</a:t>
            </a:r>
            <a:endParaRPr b="0" lang="fr-FR" sz="1400" spc="-1" strike="noStrike">
              <a:latin typeface="Arial"/>
            </a:endParaRPr>
          </a:p>
        </p:txBody>
      </p:sp>
      <p:sp>
        <p:nvSpPr>
          <p:cNvPr id="246" name="Tekstvak 30"/>
          <p:cNvSpPr/>
          <p:nvPr/>
        </p:nvSpPr>
        <p:spPr>
          <a:xfrm>
            <a:off x="490320" y="6503400"/>
            <a:ext cx="2386800" cy="211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en-US" sz="800" spc="-1" strike="noStrike">
                <a:solidFill>
                  <a:srgbClr val="808080"/>
                </a:solidFill>
                <a:latin typeface="Calibri"/>
                <a:ea typeface="Calibri"/>
              </a:rPr>
              <a:t>Source : www.shutterstock.com</a:t>
            </a:r>
            <a:endParaRPr b="0" lang="fr-FR" sz="800" spc="-1" strike="noStrike">
              <a:latin typeface="Arial"/>
            </a:endParaRPr>
          </a:p>
        </p:txBody>
      </p:sp>
      <p:pic>
        <p:nvPicPr>
          <p:cNvPr id="247" name="Grafik 7" descr=""/>
          <p:cNvPicPr/>
          <p:nvPr/>
        </p:nvPicPr>
        <p:blipFill>
          <a:blip r:embed="rId4"/>
          <a:srcRect l="0" t="0" r="21280" b="0"/>
          <a:stretch/>
        </p:blipFill>
        <p:spPr>
          <a:xfrm>
            <a:off x="6986160" y="4613400"/>
            <a:ext cx="1775520" cy="1503720"/>
          </a:xfrm>
          <a:prstGeom prst="rect">
            <a:avLst/>
          </a:prstGeom>
          <a:ln w="0">
            <a:noFill/>
          </a:ln>
        </p:spPr>
      </p:pic>
      <p:sp>
        <p:nvSpPr>
          <p:cNvPr id="248" name="Tekstvak 33"/>
          <p:cNvSpPr/>
          <p:nvPr/>
        </p:nvSpPr>
        <p:spPr>
          <a:xfrm>
            <a:off x="6756480" y="6502680"/>
            <a:ext cx="2386800" cy="211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en-US" sz="800" spc="-1" strike="noStrike">
                <a:solidFill>
                  <a:srgbClr val="808080"/>
                </a:solidFill>
                <a:latin typeface="Calibri"/>
                <a:ea typeface="Calibri"/>
              </a:rPr>
              <a:t>Source : www.shutterstock.com</a:t>
            </a:r>
            <a:endParaRPr b="0" lang="fr-FR" sz="800" spc="-1" strike="noStrike">
              <a:latin typeface="Arial"/>
            </a:endParaRPr>
          </a:p>
        </p:txBody>
      </p:sp>
      <p:sp>
        <p:nvSpPr>
          <p:cNvPr id="249" name="Tekstvak 34"/>
          <p:cNvSpPr/>
          <p:nvPr/>
        </p:nvSpPr>
        <p:spPr>
          <a:xfrm>
            <a:off x="2819520" y="6502680"/>
            <a:ext cx="2386800" cy="211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en-US" sz="800" spc="-1" strike="noStrike">
                <a:solidFill>
                  <a:srgbClr val="808080"/>
                </a:solidFill>
                <a:latin typeface="Calibri"/>
                <a:ea typeface="Calibri"/>
              </a:rPr>
              <a:t>Source : www.shutterstock.com</a:t>
            </a:r>
            <a:endParaRPr b="0" lang="fr-FR" sz="800" spc="-1" strike="noStrike">
              <a:latin typeface="Arial"/>
            </a:endParaRPr>
          </a:p>
        </p:txBody>
      </p:sp>
      <p:sp>
        <p:nvSpPr>
          <p:cNvPr id="250" name="Tekstvak 35"/>
          <p:cNvSpPr/>
          <p:nvPr/>
        </p:nvSpPr>
        <p:spPr>
          <a:xfrm>
            <a:off x="5245200" y="6502680"/>
            <a:ext cx="1764360" cy="211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en-US" sz="800" spc="-1" strike="noStrike">
                <a:solidFill>
                  <a:srgbClr val="808080"/>
                </a:solidFill>
                <a:latin typeface="Calibri"/>
                <a:ea typeface="DejaVu Sans"/>
              </a:rPr>
              <a:t>Source : www.hiclipart.com</a:t>
            </a:r>
            <a:endParaRPr b="0" lang="fr-FR" sz="800" spc="-1" strike="noStrike">
              <a:latin typeface="Arial"/>
            </a:endParaRPr>
          </a:p>
        </p:txBody>
      </p:sp>
      <p:sp>
        <p:nvSpPr>
          <p:cNvPr id="251" name="Tekstvak 15"/>
          <p:cNvSpPr/>
          <p:nvPr/>
        </p:nvSpPr>
        <p:spPr>
          <a:xfrm>
            <a:off x="7738200" y="5787720"/>
            <a:ext cx="1065960" cy="515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ffffff"/>
                </a:solidFill>
                <a:latin typeface="Calibri"/>
                <a:ea typeface="DejaVu Sans"/>
              </a:rPr>
              <a:t>Numéro unique</a:t>
            </a:r>
            <a:endParaRPr b="0" lang="fr-FR" sz="1400" spc="-1" strike="noStrike">
              <a:latin typeface="Arial"/>
            </a:endParaRPr>
          </a:p>
        </p:txBody>
      </p:sp>
      <p:sp>
        <p:nvSpPr>
          <p:cNvPr id="252" name="Tekstvak 2"/>
          <p:cNvSpPr/>
          <p:nvPr/>
        </p:nvSpPr>
        <p:spPr>
          <a:xfrm rot="1067400">
            <a:off x="5077800" y="2958120"/>
            <a:ext cx="3733200" cy="4557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en-US" sz="2400" spc="-1" strike="noStrike">
                <a:solidFill>
                  <a:srgbClr val="375bb0"/>
                </a:solidFill>
                <a:latin typeface="Calibri"/>
                <a:ea typeface="DejaVu Sans"/>
              </a:rPr>
              <a:t>Qu'est-ce qui vous frappe?</a:t>
            </a:r>
            <a:endParaRPr b="0" lang="fr-FR" sz="2400" spc="-1" strike="noStrike">
              <a:latin typeface="Arial"/>
            </a:endParaRPr>
          </a:p>
        </p:txBody>
      </p:sp>
      <p:sp>
        <p:nvSpPr>
          <p:cNvPr id="253" name="Текстово поле 21"/>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1</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childTnLst>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252"/>
                                        </p:tgtEl>
                                        <p:attrNameLst>
                                          <p:attrName>style.visibility</p:attrName>
                                        </p:attrNameLst>
                                      </p:cBhvr>
                                      <p:to>
                                        <p:strVal val="visible"/>
                                      </p:to>
                                    </p:set>
                                  </p:childTnLst>
                                </p:cTn>
                              </p:par>
                              <p:par>
                                <p:cTn id="33" nodeType="withEffect" fill="hold" presetClass="exit" presetID="10">
                                  <p:stCondLst>
                                    <p:cond delay="0"/>
                                  </p:stCondLst>
                                  <p:childTnLst>
                                    <p:animEffect filter="fade" transition="out">
                                      <p:cBhvr additive="repl">
                                        <p:cTn id="34" dur="100"/>
                                        <p:tgtEl>
                                          <p:spTgt spid="242"/>
                                        </p:tgtEl>
                                      </p:cBhvr>
                                    </p:animEffect>
                                    <p:set>
                                      <p:cBhvr>
                                        <p:cTn id="35" dur="1" fill="hold">
                                          <p:stCondLst>
                                            <p:cond delay="99"/>
                                          </p:stCondLst>
                                        </p:cTn>
                                        <p:tgtEl>
                                          <p:spTgt spid="242"/>
                                        </p:tgtEl>
                                        <p:attrNameLst>
                                          <p:attrName>style.visibility</p:attrName>
                                        </p:attrNameLst>
                                      </p:cBhvr>
                                      <p:to>
                                        <p:strVal val="hidden"/>
                                      </p:to>
                                    </p:set>
                                  </p:childTnLst>
                                </p:cTn>
                              </p:par>
                              <p:par>
                                <p:cTn id="36" nodeType="withEffect" fill="hold" presetClass="exit" presetID="10">
                                  <p:stCondLst>
                                    <p:cond delay="0"/>
                                  </p:stCondLst>
                                  <p:childTnLst>
                                    <p:animEffect filter="fade" transition="out">
                                      <p:cBhvr additive="repl">
                                        <p:cTn id="37" dur="100"/>
                                        <p:tgtEl>
                                          <p:spTgt spid="243"/>
                                        </p:tgtEl>
                                      </p:cBhvr>
                                    </p:animEffect>
                                    <p:set>
                                      <p:cBhvr>
                                        <p:cTn id="38" dur="1" fill="hold">
                                          <p:stCondLst>
                                            <p:cond delay="99"/>
                                          </p:stCondLst>
                                        </p:cTn>
                                        <p:tgtEl>
                                          <p:spTgt spid="243"/>
                                        </p:tgtEl>
                                        <p:attrNameLst>
                                          <p:attrName>style.visibility</p:attrName>
                                        </p:attrNameLst>
                                      </p:cBhvr>
                                      <p:to>
                                        <p:strVal val="hidden"/>
                                      </p:to>
                                    </p:set>
                                  </p:childTnLst>
                                </p:cTn>
                              </p:par>
                              <p:par>
                                <p:cTn id="39" nodeType="withEffect" fill="hold" presetClass="exit" presetID="10">
                                  <p:stCondLst>
                                    <p:cond delay="0"/>
                                  </p:stCondLst>
                                  <p:childTnLst>
                                    <p:animEffect filter="fade" transition="out">
                                      <p:cBhvr additive="repl">
                                        <p:cTn id="40" dur="100"/>
                                        <p:tgtEl>
                                          <p:spTgt spid="236"/>
                                        </p:tgtEl>
                                      </p:cBhvr>
                                    </p:animEffect>
                                    <p:set>
                                      <p:cBhvr>
                                        <p:cTn id="41" dur="1" fill="hold">
                                          <p:stCondLst>
                                            <p:cond delay="99"/>
                                          </p:stCondLst>
                                        </p:cTn>
                                        <p:tgtEl>
                                          <p:spTgt spid="236"/>
                                        </p:tgtEl>
                                        <p:attrNameLst>
                                          <p:attrName>style.visibility</p:attrName>
                                        </p:attrNameLst>
                                      </p:cBhvr>
                                      <p:to>
                                        <p:strVal val="hidden"/>
                                      </p:to>
                                    </p:set>
                                  </p:childTnLst>
                                </p:cTn>
                              </p:par>
                              <p:par>
                                <p:cTn id="42" nodeType="withEffect" fill="hold" presetClass="exit" presetID="10">
                                  <p:stCondLst>
                                    <p:cond delay="0"/>
                                  </p:stCondLst>
                                  <p:childTnLst>
                                    <p:animEffect filter="fade" transition="out">
                                      <p:cBhvr additive="repl">
                                        <p:cTn id="43" dur="100"/>
                                        <p:tgtEl>
                                          <p:spTgt spid="244"/>
                                        </p:tgtEl>
                                      </p:cBhvr>
                                    </p:animEffect>
                                    <p:set>
                                      <p:cBhvr>
                                        <p:cTn id="44" dur="1" fill="hold">
                                          <p:stCondLst>
                                            <p:cond delay="99"/>
                                          </p:stCondLst>
                                        </p:cTn>
                                        <p:tgtEl>
                                          <p:spTgt spid="244"/>
                                        </p:tgtEl>
                                        <p:attrNameLst>
                                          <p:attrName>style.visibility</p:attrName>
                                        </p:attrNameLst>
                                      </p:cBhvr>
                                      <p:to>
                                        <p:strVal val="hidden"/>
                                      </p:to>
                                    </p:set>
                                  </p:childTnLst>
                                </p:cTn>
                              </p:par>
                              <p:par>
                                <p:cTn id="45" nodeType="withEffect" fill="hold" presetClass="exit" presetID="10">
                                  <p:stCondLst>
                                    <p:cond delay="0"/>
                                  </p:stCondLst>
                                  <p:childTnLst>
                                    <p:animEffect filter="fade" transition="out">
                                      <p:cBhvr additive="repl">
                                        <p:cTn id="46" dur="100"/>
                                        <p:tgtEl>
                                          <p:spTgt spid="245"/>
                                        </p:tgtEl>
                                      </p:cBhvr>
                                    </p:animEffect>
                                    <p:set>
                                      <p:cBhvr>
                                        <p:cTn id="47" dur="1" fill="hold">
                                          <p:stCondLst>
                                            <p:cond delay="99"/>
                                          </p:stCondLst>
                                        </p:cTn>
                                        <p:tgtEl>
                                          <p:spTgt spid="245"/>
                                        </p:tgtEl>
                                        <p:attrNameLst>
                                          <p:attrName>style.visibility</p:attrName>
                                        </p:attrNameLst>
                                      </p:cBhvr>
                                      <p:to>
                                        <p:strVal val="hidden"/>
                                      </p:to>
                                    </p:set>
                                  </p:childTnLst>
                                </p:cTn>
                              </p:par>
                              <p:par>
                                <p:cTn id="48" nodeType="withEffect" fill="hold" presetClass="exit" presetID="10">
                                  <p:stCondLst>
                                    <p:cond delay="0"/>
                                  </p:stCondLst>
                                  <p:childTnLst>
                                    <p:animEffect filter="fade" transition="out">
                                      <p:cBhvr additive="repl">
                                        <p:cTn id="49" dur="100"/>
                                        <p:tgtEl>
                                          <p:spTgt spid="240"/>
                                        </p:tgtEl>
                                      </p:cBhvr>
                                    </p:animEffect>
                                    <p:set>
                                      <p:cBhvr>
                                        <p:cTn id="50" dur="1" fill="hold">
                                          <p:stCondLst>
                                            <p:cond delay="99"/>
                                          </p:stCondLst>
                                        </p:cTn>
                                        <p:tgtEl>
                                          <p:spTgt spid="240"/>
                                        </p:tgtEl>
                                        <p:attrNameLst>
                                          <p:attrName>style.visibility</p:attrName>
                                        </p:attrNameLst>
                                      </p:cBhvr>
                                      <p:to>
                                        <p:strVal val="hidden"/>
                                      </p:to>
                                    </p:set>
                                  </p:childTnLst>
                                </p:cTn>
                              </p:par>
                              <p:par>
                                <p:cTn id="51" nodeType="withEffect" fill="hold" presetClass="exit" presetID="10">
                                  <p:stCondLst>
                                    <p:cond delay="0"/>
                                  </p:stCondLst>
                                  <p:childTnLst>
                                    <p:animEffect filter="fade" transition="out">
                                      <p:cBhvr additive="repl">
                                        <p:cTn id="52" dur="100"/>
                                        <p:tgtEl>
                                          <p:spTgt spid="241"/>
                                        </p:tgtEl>
                                      </p:cBhvr>
                                    </p:animEffect>
                                    <p:set>
                                      <p:cBhvr>
                                        <p:cTn id="53" dur="1" fill="hold">
                                          <p:stCondLst>
                                            <p:cond delay="99"/>
                                          </p:stCondLst>
                                        </p:cTn>
                                        <p:tgtEl>
                                          <p:spTgt spid="241"/>
                                        </p:tgtEl>
                                        <p:attrNameLst>
                                          <p:attrName>style.visibility</p:attrName>
                                        </p:attrNameLst>
                                      </p:cBhvr>
                                      <p:to>
                                        <p:strVal val="hidden"/>
                                      </p:to>
                                    </p:set>
                                  </p:childTnLst>
                                </p:cTn>
                              </p:par>
                              <p:par>
                                <p:cTn id="54" nodeType="withEffect" fill="hold" presetClass="exit" presetID="10">
                                  <p:stCondLst>
                                    <p:cond delay="0"/>
                                  </p:stCondLst>
                                  <p:childTnLst>
                                    <p:animEffect filter="fade" transition="out">
                                      <p:cBhvr additive="repl">
                                        <p:cTn id="55" dur="100"/>
                                        <p:tgtEl>
                                          <p:spTgt spid="251"/>
                                        </p:tgtEl>
                                      </p:cBhvr>
                                    </p:animEffect>
                                    <p:set>
                                      <p:cBhvr>
                                        <p:cTn id="56" dur="1" fill="hold">
                                          <p:stCondLst>
                                            <p:cond delay="99"/>
                                          </p:stCondLst>
                                        </p:cTn>
                                        <p:tgtEl>
                                          <p:spTgt spid="251"/>
                                        </p:tgtEl>
                                        <p:attrNameLst>
                                          <p:attrName>style.visibility</p:attrName>
                                        </p:attrNameLst>
                                      </p:cBhvr>
                                      <p:to>
                                        <p:strVal val="hidden"/>
                                      </p:to>
                                    </p:set>
                                  </p:childTnLst>
                                </p:cTn>
                              </p:par>
                              <p:par>
                                <p:cTn id="57" nodeType="withEffect" fill="hold" presetClass="entr" presetID="1">
                                  <p:stCondLst>
                                    <p:cond delay="0"/>
                                  </p:stCondLst>
                                  <p:childTnLst>
                                    <p:set>
                                      <p:cBhvr>
                                        <p:cTn id="58" dur="1" fill="hold">
                                          <p:stCondLst>
                                            <p:cond delay="0"/>
                                          </p:stCondLst>
                                        </p:cTn>
                                        <p:tgtEl>
                                          <p:spTgt spid="238"/>
                                        </p:tgtEl>
                                        <p:attrNameLst>
                                          <p:attrName>style.visibility</p:attrName>
                                        </p:attrNameLst>
                                      </p:cBhvr>
                                      <p:to>
                                        <p:strVal val="visible"/>
                                      </p:to>
                                    </p:set>
                                  </p:childTnLst>
                                </p:cTn>
                              </p:par>
                              <p:par>
                                <p:cTn id="59" nodeType="withEffect" fill="hold" presetClass="entr" presetID="1">
                                  <p:stCondLst>
                                    <p:cond delay="0"/>
                                  </p:stCondLst>
                                  <p:childTnLst>
                                    <p:set>
                                      <p:cBhvr>
                                        <p:cTn id="60" dur="1" fill="hold">
                                          <p:stCondLst>
                                            <p:cond delay="0"/>
                                          </p:stCondLst>
                                        </p:cTn>
                                        <p:tgtEl>
                                          <p:spTgt spid="239"/>
                                        </p:tgtEl>
                                        <p:attrNameLst>
                                          <p:attrName>style.visibility</p:attrName>
                                        </p:attrNameLst>
                                      </p:cBhvr>
                                      <p:to>
                                        <p:strVal val="visible"/>
                                      </p:to>
                                    </p:set>
                                  </p:childTnLst>
                                </p:cTn>
                              </p:par>
                              <p:par>
                                <p:cTn id="61" nodeType="withEffect" fill="hold" presetClass="exit" presetID="1">
                                  <p:stCondLst>
                                    <p:cond delay="0"/>
                                  </p:stCondLst>
                                  <p:childTnLst>
                                    <p:set>
                                      <p:cBhvr>
                                        <p:cTn id="62" dur="1" fill="hold">
                                          <p:stCondLst>
                                            <p:cond delay="0"/>
                                          </p:stCondLst>
                                        </p:cTn>
                                        <p:tgtEl>
                                          <p:spTgt spid="234"/>
                                        </p:tgtEl>
                                        <p:attrNameLst>
                                          <p:attrName>style.visibility</p:attrName>
                                        </p:attrNameLst>
                                      </p:cBhvr>
                                      <p:to>
                                        <p:strVal val="hidden"/>
                                      </p:to>
                                    </p:set>
                                  </p:childTnLst>
                                </p:cTn>
                              </p:par>
                              <p:par>
                                <p:cTn id="63" nodeType="withEffect" fill="hold" presetClass="exit" presetID="1">
                                  <p:stCondLst>
                                    <p:cond delay="0"/>
                                  </p:stCondLst>
                                  <p:childTnLst>
                                    <p:set>
                                      <p:cBhvr>
                                        <p:cTn id="64" dur="1" fill="hold">
                                          <p:stCondLst>
                                            <p:cond delay="0"/>
                                          </p:stCondLst>
                                        </p:cTn>
                                        <p:tgtEl>
                                          <p:spTgt spid="233"/>
                                        </p:tgtEl>
                                        <p:attrNameLst>
                                          <p:attrName>style.visibility</p:attrName>
                                        </p:attrNameLst>
                                      </p:cBhvr>
                                      <p:to>
                                        <p:strVal val="hidden"/>
                                      </p:to>
                                    </p:set>
                                  </p:childTnLst>
                                </p:cTn>
                              </p:par>
                              <p:par>
                                <p:cTn id="65" nodeType="withEffect" fill="hold" presetClass="exit" presetID="1">
                                  <p:stCondLst>
                                    <p:cond delay="0"/>
                                  </p:stCondLst>
                                  <p:childTnLst>
                                    <p:set>
                                      <p:cBhvr>
                                        <p:cTn id="66" dur="1" fill="hold">
                                          <p:stCondLst>
                                            <p:cond delay="0"/>
                                          </p:stCondLst>
                                        </p:cTn>
                                        <p:tgtEl>
                                          <p:spTgt spid="235"/>
                                        </p:tgtEl>
                                        <p:attrNameLst>
                                          <p:attrName>style.visibility</p:attrName>
                                        </p:attrNameLst>
                                      </p:cBhvr>
                                      <p:to>
                                        <p:strVal val="hidden"/>
                                      </p:to>
                                    </p:set>
                                  </p:childTnLst>
                                </p:cTn>
                              </p:par>
                              <p:par>
                                <p:cTn id="67" nodeType="withEffect" fill="hold" presetClass="exit" presetID="1">
                                  <p:stCondLst>
                                    <p:cond delay="0"/>
                                  </p:stCondLst>
                                  <p:childTnLst>
                                    <p:set>
                                      <p:cBhvr>
                                        <p:cTn id="68" dur="1" fill="hold">
                                          <p:stCondLst>
                                            <p:cond delay="0"/>
                                          </p:stCondLst>
                                        </p:cTn>
                                        <p:tgtEl>
                                          <p:spTgt spid="247"/>
                                        </p:tgtEl>
                                        <p:attrNameLst>
                                          <p:attrName>style.visibility</p:attrName>
                                        </p:attrNameLst>
                                      </p:cBhvr>
                                      <p:to>
                                        <p:strVal val="hidden"/>
                                      </p:to>
                                    </p:set>
                                  </p:childTnLst>
                                </p:cTn>
                              </p:par>
                              <p:par>
                                <p:cTn id="69" nodeType="withEffect" fill="hold" presetClass="exit" presetID="1">
                                  <p:stCondLst>
                                    <p:cond delay="0"/>
                                  </p:stCondLst>
                                  <p:childTnLst>
                                    <p:set>
                                      <p:cBhvr>
                                        <p:cTn id="70" dur="1" fill="hold">
                                          <p:stCondLst>
                                            <p:cond delay="0"/>
                                          </p:stCondLst>
                                        </p:cTn>
                                        <p:tgtEl>
                                          <p:spTgt spid="246"/>
                                        </p:tgtEl>
                                        <p:attrNameLst>
                                          <p:attrName>style.visibility</p:attrName>
                                        </p:attrNameLst>
                                      </p:cBhvr>
                                      <p:to>
                                        <p:strVal val="hidden"/>
                                      </p:to>
                                    </p:set>
                                  </p:childTnLst>
                                </p:cTn>
                              </p:par>
                              <p:par>
                                <p:cTn id="71" nodeType="withEffect" fill="hold" presetClass="exit" presetID="1">
                                  <p:stCondLst>
                                    <p:cond delay="0"/>
                                  </p:stCondLst>
                                  <p:childTnLst>
                                    <p:set>
                                      <p:cBhvr>
                                        <p:cTn id="72" dur="1" fill="hold">
                                          <p:stCondLst>
                                            <p:cond delay="0"/>
                                          </p:stCondLst>
                                        </p:cTn>
                                        <p:tgtEl>
                                          <p:spTgt spid="249"/>
                                        </p:tgtEl>
                                        <p:attrNameLst>
                                          <p:attrName>style.visibility</p:attrName>
                                        </p:attrNameLst>
                                      </p:cBhvr>
                                      <p:to>
                                        <p:strVal val="hidden"/>
                                      </p:to>
                                    </p:set>
                                  </p:childTnLst>
                                </p:cTn>
                              </p:par>
                              <p:par>
                                <p:cTn id="73" nodeType="withEffect" fill="hold" presetClass="exit" presetID="1">
                                  <p:stCondLst>
                                    <p:cond delay="0"/>
                                  </p:stCondLst>
                                  <p:childTnLst>
                                    <p:set>
                                      <p:cBhvr>
                                        <p:cTn id="74" dur="1" fill="hold">
                                          <p:stCondLst>
                                            <p:cond delay="0"/>
                                          </p:stCondLst>
                                        </p:cTn>
                                        <p:tgtEl>
                                          <p:spTgt spid="250"/>
                                        </p:tgtEl>
                                        <p:attrNameLst>
                                          <p:attrName>style.visibility</p:attrName>
                                        </p:attrNameLst>
                                      </p:cBhvr>
                                      <p:to>
                                        <p:strVal val="hidden"/>
                                      </p:to>
                                    </p:set>
                                  </p:childTnLst>
                                </p:cTn>
                              </p:par>
                              <p:par>
                                <p:cTn id="75" nodeType="withEffect" fill="hold" presetClass="exit" presetID="1">
                                  <p:stCondLst>
                                    <p:cond delay="0"/>
                                  </p:stCondLst>
                                  <p:childTnLst>
                                    <p:set>
                                      <p:cBhvr>
                                        <p:cTn id="76" dur="1" fill="hold">
                                          <p:stCondLst>
                                            <p:cond delay="0"/>
                                          </p:stCondLst>
                                        </p:cTn>
                                        <p:tgtEl>
                                          <p:spTgt spid="2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itle 6"/>
          <p:cNvSpPr/>
          <p:nvPr/>
        </p:nvSpPr>
        <p:spPr>
          <a:xfrm>
            <a:off x="685800" y="1447920"/>
            <a:ext cx="2778840" cy="106596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2800" spc="-1" strike="noStrike">
                <a:solidFill>
                  <a:srgbClr val="0770b1"/>
                </a:solidFill>
                <a:latin typeface="Calibri"/>
              </a:rPr>
              <a:t>Introduction (2)</a:t>
            </a:r>
            <a:endParaRPr b="0" lang="fr-FR" sz="2800" spc="-1" strike="noStrike">
              <a:latin typeface="Arial"/>
            </a:endParaRPr>
          </a:p>
        </p:txBody>
      </p:sp>
      <p:sp>
        <p:nvSpPr>
          <p:cNvPr id="255" name="Slide Number Placeholder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6AAF8C30-009E-467F-920C-BC98A889443F}" type="slidenum">
              <a:rPr b="0" lang="en-US" sz="1200" spc="-1" strike="noStrike">
                <a:solidFill>
                  <a:srgbClr val="0770b1"/>
                </a:solidFill>
                <a:latin typeface="Calibri"/>
              </a:rPr>
              <a:t>1</a:t>
            </a:fld>
            <a:endParaRPr b="0" lang="fr-FR" sz="1200" spc="-1" strike="noStrike">
              <a:latin typeface="Arial"/>
            </a:endParaRPr>
          </a:p>
        </p:txBody>
      </p:sp>
      <p:graphicFrame>
        <p:nvGraphicFramePr>
          <p:cNvPr id="1" name="Diagram1"/>
          <p:cNvGraphicFramePr/>
          <p:nvPr>
            <p:extLst>
              <p:ext uri="{D42A27DB-BD31-4B8C-83A1-F6EECF244321}">
                <p14:modId xmlns:p14="http://schemas.microsoft.com/office/powerpoint/2010/main" val="1942547228"/>
              </p:ext>
            </p:extLst>
          </p:nvPr>
        </p:nvGraphicFramePr>
        <p:xfrm>
          <a:off x="1523880" y="1131120"/>
          <a:ext cx="6476400" cy="4994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56" name="Текстово поле 8"/>
          <p:cNvSpPr/>
          <p:nvPr/>
        </p:nvSpPr>
        <p:spPr>
          <a:xfrm>
            <a:off x="8612640" y="380880"/>
            <a:ext cx="296640" cy="364320"/>
          </a:xfrm>
          <a:prstGeom prst="rect">
            <a:avLst/>
          </a:prstGeom>
          <a:noFill/>
          <a:ln w="0">
            <a:noFill/>
          </a:ln>
        </p:spPr>
        <p:style>
          <a:lnRef idx="2">
            <a:schemeClr val="accent3">
              <a:shade val="50000"/>
            </a:schemeClr>
          </a:lnRef>
          <a:fillRef idx="1">
            <a:schemeClr val="accent3"/>
          </a:fillRef>
          <a:effectRef idx="0">
            <a:schemeClr val="accent3"/>
          </a:effectRef>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1</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Заглавие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Compétences essentielles</a:t>
            </a:r>
            <a:endParaRPr b="0" lang="fr-FR" sz="3200" spc="-1" strike="noStrike">
              <a:latin typeface="Arial"/>
            </a:endParaRPr>
          </a:p>
        </p:txBody>
      </p:sp>
      <p:sp>
        <p:nvSpPr>
          <p:cNvPr id="258"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F13FEE1A-9A6D-4E3E-AB0B-BEC8AD336384}" type="slidenum">
              <a:rPr b="0" lang="en-US" sz="1200" spc="-1" strike="noStrike">
                <a:solidFill>
                  <a:srgbClr val="0770b1"/>
                </a:solidFill>
                <a:latin typeface="Calibri"/>
              </a:rPr>
              <a:t>1</a:t>
            </a:fld>
            <a:endParaRPr b="0" lang="fr-FR" sz="1200" spc="-1" strike="noStrike">
              <a:latin typeface="Arial"/>
            </a:endParaRPr>
          </a:p>
        </p:txBody>
      </p:sp>
      <p:grpSp>
        <p:nvGrpSpPr>
          <p:cNvPr id="259" name="Групиране 71"/>
          <p:cNvGrpSpPr/>
          <p:nvPr/>
        </p:nvGrpSpPr>
        <p:grpSpPr>
          <a:xfrm>
            <a:off x="1370160" y="2064600"/>
            <a:ext cx="3064320" cy="2611440"/>
            <a:chOff x="1370160" y="2064600"/>
            <a:chExt cx="3064320" cy="2611440"/>
          </a:xfrm>
        </p:grpSpPr>
        <p:sp>
          <p:nvSpPr>
            <p:cNvPr id="260" name="Сълза 62"/>
            <p:cNvSpPr/>
            <p:nvPr/>
          </p:nvSpPr>
          <p:spPr>
            <a:xfrm rot="1396800">
              <a:off x="1622880" y="2477520"/>
              <a:ext cx="2458440" cy="1785240"/>
            </a:xfrm>
            <a:prstGeom prst="teardrop">
              <a:avLst>
                <a:gd name="adj" fmla="val 100000"/>
              </a:avLst>
            </a:prstGeom>
            <a:gradFill rotWithShape="0">
              <a:gsLst>
                <a:gs pos="0">
                  <a:srgbClr val="9cb084"/>
                </a:gs>
                <a:gs pos="100000">
                  <a:srgbClr val="d2dbc8"/>
                </a:gs>
              </a:gsLst>
              <a:lin ang="1392000"/>
            </a:gradFill>
            <a:ln w="19050">
              <a:solidFill>
                <a:srgbClr val="9cb084"/>
              </a:solidFill>
              <a:round/>
            </a:ln>
          </p:spPr>
          <p:style>
            <a:lnRef idx="0"/>
            <a:fillRef idx="0"/>
            <a:effectRef idx="0"/>
            <a:fontRef idx="minor"/>
          </p:style>
        </p:sp>
        <p:sp>
          <p:nvSpPr>
            <p:cNvPr id="261" name="TextBox 52"/>
            <p:cNvSpPr/>
            <p:nvPr/>
          </p:nvSpPr>
          <p:spPr>
            <a:xfrm>
              <a:off x="1542240" y="2995200"/>
              <a:ext cx="2892240" cy="699840"/>
            </a:xfrm>
            <a:prstGeom prst="rect">
              <a:avLst/>
            </a:prstGeom>
            <a:noFill/>
            <a:ln w="12700">
              <a:noFill/>
            </a:ln>
          </p:spPr>
          <p:style>
            <a:lnRef idx="0"/>
            <a:fillRef idx="0"/>
            <a:effectRef idx="0"/>
            <a:fontRef idx="minor"/>
          </p:style>
          <p:txBody>
            <a:bodyPr lIns="34200" rIns="34200" tIns="45000" bIns="45000">
              <a:spAutoFit/>
            </a:bodyPr>
            <a:p>
              <a:pPr algn="ctr">
                <a:lnSpc>
                  <a:spcPct val="100000"/>
                </a:lnSpc>
              </a:pPr>
              <a:r>
                <a:rPr b="1" lang="en-US" sz="2000" spc="-1" strike="noStrike">
                  <a:solidFill>
                    <a:srgbClr val="4f5e3c"/>
                  </a:solidFill>
                  <a:latin typeface="Calibri"/>
                  <a:ea typeface="DejaVu Sans"/>
                </a:rPr>
                <a:t>compétences</a:t>
              </a:r>
              <a:endParaRPr b="0" lang="fr-FR" sz="2000" spc="-1" strike="noStrike">
                <a:latin typeface="Arial"/>
              </a:endParaRPr>
            </a:p>
            <a:p>
              <a:pPr algn="ctr">
                <a:lnSpc>
                  <a:spcPct val="100000"/>
                </a:lnSpc>
              </a:pPr>
              <a:r>
                <a:rPr b="1" lang="en-US" sz="2000" spc="-1" strike="noStrike">
                  <a:solidFill>
                    <a:srgbClr val="4f5e3c"/>
                  </a:solidFill>
                  <a:latin typeface="Calibri"/>
                  <a:ea typeface="DejaVu Sans"/>
                </a:rPr>
                <a:t>sociales</a:t>
              </a:r>
              <a:endParaRPr b="0" lang="fr-FR" sz="2000" spc="-1" strike="noStrike">
                <a:latin typeface="Arial"/>
              </a:endParaRPr>
            </a:p>
          </p:txBody>
        </p:sp>
      </p:grpSp>
      <p:sp>
        <p:nvSpPr>
          <p:cNvPr id="262" name="TextBox 34"/>
          <p:cNvSpPr/>
          <p:nvPr/>
        </p:nvSpPr>
        <p:spPr>
          <a:xfrm>
            <a:off x="4802760" y="2395440"/>
            <a:ext cx="852120" cy="449280"/>
          </a:xfrm>
          <a:prstGeom prst="rect">
            <a:avLst/>
          </a:prstGeom>
          <a:noFill/>
          <a:ln w="12700">
            <a:noFill/>
          </a:ln>
        </p:spPr>
        <p:style>
          <a:lnRef idx="0"/>
          <a:fillRef idx="0"/>
          <a:effectRef idx="0"/>
          <a:fontRef idx="minor"/>
        </p:style>
      </p:sp>
      <p:sp>
        <p:nvSpPr>
          <p:cNvPr id="263" name="Freeform 16"/>
          <p:cNvSpPr/>
          <p:nvPr/>
        </p:nvSpPr>
        <p:spPr>
          <a:xfrm>
            <a:off x="4528080" y="5474880"/>
            <a:ext cx="334800" cy="373320"/>
          </a:xfrm>
          <a:custGeom>
            <a:avLst/>
            <a:gdLst/>
            <a:ahLst/>
            <a:rect l="l" t="t" r="r" b="b"/>
            <a:pathLst>
              <a:path w="21600" h="2160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noFill/>
          <a:ln w="6350">
            <a:solidFill>
              <a:srgbClr val="ffffff"/>
            </a:solidFill>
            <a:miter/>
          </a:ln>
        </p:spPr>
        <p:style>
          <a:lnRef idx="0"/>
          <a:fillRef idx="0"/>
          <a:effectRef idx="0"/>
          <a:fontRef idx="minor"/>
        </p:style>
      </p:sp>
      <p:grpSp>
        <p:nvGrpSpPr>
          <p:cNvPr id="264" name="Групиране 70"/>
          <p:cNvGrpSpPr/>
          <p:nvPr/>
        </p:nvGrpSpPr>
        <p:grpSpPr>
          <a:xfrm>
            <a:off x="4705200" y="1928520"/>
            <a:ext cx="3289680" cy="2666880"/>
            <a:chOff x="4705200" y="1928520"/>
            <a:chExt cx="3289680" cy="2666880"/>
          </a:xfrm>
        </p:grpSpPr>
        <p:sp>
          <p:nvSpPr>
            <p:cNvPr id="265" name="Сълза 65"/>
            <p:cNvSpPr/>
            <p:nvPr/>
          </p:nvSpPr>
          <p:spPr>
            <a:xfrm flipH="1" rot="20002800">
              <a:off x="4968000" y="2383920"/>
              <a:ext cx="2449080" cy="1755720"/>
            </a:xfrm>
            <a:prstGeom prst="teardrop">
              <a:avLst>
                <a:gd name="adj" fmla="val 100000"/>
              </a:avLst>
            </a:prstGeom>
            <a:gradFill rotWithShape="0">
              <a:gsLst>
                <a:gs pos="0">
                  <a:srgbClr val="f8fbfc"/>
                </a:gs>
                <a:gs pos="100000">
                  <a:srgbClr val="bcdce7"/>
                </a:gs>
              </a:gsLst>
              <a:lin ang="7032000"/>
            </a:gradFill>
            <a:ln>
              <a:solidFill>
                <a:srgbClr val="6bb1c9"/>
              </a:solidFill>
              <a:round/>
            </a:ln>
          </p:spPr>
          <p:style>
            <a:lnRef idx="2">
              <a:schemeClr val="accent1">
                <a:shade val="50000"/>
              </a:schemeClr>
            </a:lnRef>
            <a:fillRef idx="1">
              <a:schemeClr val="accent1"/>
            </a:fillRef>
            <a:effectRef idx="0">
              <a:schemeClr val="accent1"/>
            </a:effectRef>
            <a:fontRef idx="minor"/>
          </p:style>
        </p:sp>
        <p:sp>
          <p:nvSpPr>
            <p:cNvPr id="266" name="TextBox 52"/>
            <p:cNvSpPr/>
            <p:nvPr/>
          </p:nvSpPr>
          <p:spPr>
            <a:xfrm>
              <a:off x="5215680" y="2656800"/>
              <a:ext cx="2779200" cy="1614600"/>
            </a:xfrm>
            <a:prstGeom prst="rect">
              <a:avLst/>
            </a:prstGeom>
            <a:noFill/>
            <a:ln w="12700">
              <a:noFill/>
            </a:ln>
          </p:spPr>
          <p:style>
            <a:lnRef idx="0"/>
            <a:fillRef idx="0"/>
            <a:effectRef idx="0"/>
            <a:fontRef idx="minor"/>
          </p:style>
          <p:txBody>
            <a:bodyPr lIns="34200" rIns="34200" tIns="45000" bIns="45000">
              <a:spAutoFit/>
            </a:bodyPr>
            <a:p>
              <a:pPr>
                <a:lnSpc>
                  <a:spcPct val="100000"/>
                </a:lnSpc>
              </a:pPr>
              <a:r>
                <a:rPr b="1" lang="en-US" sz="2000" spc="-1" strike="noStrike">
                  <a:solidFill>
                    <a:srgbClr val="295f71"/>
                  </a:solidFill>
                  <a:latin typeface="Calibri"/>
                  <a:ea typeface="DejaVu Sans"/>
                </a:rPr>
                <a:t>Compétences émotionnelles </a:t>
              </a:r>
              <a:endParaRPr b="0" lang="fr-FR" sz="2000" spc="-1" strike="noStrike">
                <a:latin typeface="Arial"/>
              </a:endParaRPr>
            </a:p>
            <a:p>
              <a:pPr>
                <a:lnSpc>
                  <a:spcPct val="100000"/>
                </a:lnSpc>
              </a:pPr>
              <a:r>
                <a:rPr b="1" lang="en-US" sz="2000" spc="-1" strike="noStrike">
                  <a:solidFill>
                    <a:srgbClr val="295f71"/>
                  </a:solidFill>
                  <a:latin typeface="Calibri"/>
                  <a:ea typeface="DejaVu Sans"/>
                </a:rPr>
                <a:t>&amp; développement </a:t>
              </a:r>
              <a:endParaRPr b="0" lang="fr-FR" sz="2000" spc="-1" strike="noStrike">
                <a:latin typeface="Arial"/>
              </a:endParaRPr>
            </a:p>
            <a:p>
              <a:pPr>
                <a:lnSpc>
                  <a:spcPct val="100000"/>
                </a:lnSpc>
              </a:pPr>
              <a:r>
                <a:rPr b="1" lang="en-US" sz="2000" spc="-1" strike="noStrike">
                  <a:solidFill>
                    <a:srgbClr val="295f71"/>
                  </a:solidFill>
                  <a:latin typeface="Calibri"/>
                  <a:ea typeface="DejaVu Sans"/>
                </a:rPr>
                <a:t>de l</a:t>
              </a:r>
              <a:r>
                <a:rPr b="1" lang="fr-CA" sz="2000" spc="-1" strike="noStrike">
                  <a:solidFill>
                    <a:srgbClr val="295f71"/>
                  </a:solidFill>
                  <a:latin typeface="Calibri"/>
                  <a:ea typeface="DejaVu Sans"/>
                </a:rPr>
                <a:t>’</a:t>
              </a:r>
              <a:r>
                <a:rPr b="1" lang="en-US" sz="2000" spc="-1" strike="noStrike">
                  <a:solidFill>
                    <a:srgbClr val="295f71"/>
                  </a:solidFill>
                  <a:latin typeface="Calibri"/>
                  <a:ea typeface="DejaVu Sans"/>
                </a:rPr>
                <a:t>autonomie </a:t>
              </a:r>
              <a:endParaRPr b="0" lang="fr-FR" sz="2000" spc="-1" strike="noStrike">
                <a:latin typeface="Arial"/>
              </a:endParaRPr>
            </a:p>
            <a:p>
              <a:pPr>
                <a:lnSpc>
                  <a:spcPct val="100000"/>
                </a:lnSpc>
              </a:pPr>
              <a:r>
                <a:rPr b="0" lang="en-US" sz="2000" spc="-1" strike="noStrike">
                  <a:solidFill>
                    <a:srgbClr val="295f71"/>
                  </a:solidFill>
                  <a:latin typeface="Calibri"/>
                  <a:ea typeface="DejaVu Sans"/>
                </a:rPr>
                <a:t> </a:t>
              </a:r>
              <a:endParaRPr b="0" lang="fr-FR" sz="2000" spc="-1" strike="noStrike">
                <a:latin typeface="Arial"/>
              </a:endParaRPr>
            </a:p>
          </p:txBody>
        </p:sp>
      </p:grpSp>
      <p:grpSp>
        <p:nvGrpSpPr>
          <p:cNvPr id="267" name="Групиране 69"/>
          <p:cNvGrpSpPr/>
          <p:nvPr/>
        </p:nvGrpSpPr>
        <p:grpSpPr>
          <a:xfrm>
            <a:off x="4716720" y="4032360"/>
            <a:ext cx="3991680" cy="2611800"/>
            <a:chOff x="4716720" y="4032360"/>
            <a:chExt cx="3991680" cy="2611800"/>
          </a:xfrm>
        </p:grpSpPr>
        <p:sp>
          <p:nvSpPr>
            <p:cNvPr id="268" name="Сълза 66"/>
            <p:cNvSpPr/>
            <p:nvPr/>
          </p:nvSpPr>
          <p:spPr>
            <a:xfrm flipH="1" rot="20203200">
              <a:off x="4968720" y="4445280"/>
              <a:ext cx="2458440" cy="1785600"/>
            </a:xfrm>
            <a:prstGeom prst="teardrop">
              <a:avLst>
                <a:gd name="adj" fmla="val 100000"/>
              </a:avLst>
            </a:prstGeom>
            <a:gradFill rotWithShape="0">
              <a:gsLst>
                <a:gs pos="0">
                  <a:srgbClr val="faf8fc"/>
                </a:gs>
                <a:gs pos="100000">
                  <a:srgbClr val="d6c3e0"/>
                </a:gs>
              </a:gsLst>
              <a:lin ang="6798000"/>
            </a:gradFill>
            <a:ln>
              <a:solidFill>
                <a:srgbClr val="a379bb"/>
              </a:solidFill>
              <a:round/>
            </a:ln>
          </p:spPr>
          <p:style>
            <a:lnRef idx="2">
              <a:schemeClr val="accent1">
                <a:shade val="50000"/>
              </a:schemeClr>
            </a:lnRef>
            <a:fillRef idx="1">
              <a:schemeClr val="accent1"/>
            </a:fillRef>
            <a:effectRef idx="0">
              <a:schemeClr val="accent1"/>
            </a:effectRef>
            <a:fontRef idx="minor"/>
          </p:style>
        </p:sp>
        <p:sp>
          <p:nvSpPr>
            <p:cNvPr id="269" name="TextBox 52"/>
            <p:cNvSpPr/>
            <p:nvPr/>
          </p:nvSpPr>
          <p:spPr>
            <a:xfrm>
              <a:off x="5215680" y="5106600"/>
              <a:ext cx="3492720" cy="394920"/>
            </a:xfrm>
            <a:prstGeom prst="rect">
              <a:avLst/>
            </a:prstGeom>
            <a:noFill/>
            <a:ln w="12700">
              <a:noFill/>
            </a:ln>
          </p:spPr>
          <p:style>
            <a:lnRef idx="0"/>
            <a:fillRef idx="0"/>
            <a:effectRef idx="0"/>
            <a:fontRef idx="minor"/>
          </p:style>
          <p:txBody>
            <a:bodyPr lIns="34200" rIns="34200" tIns="45000" bIns="45000">
              <a:spAutoFit/>
            </a:bodyPr>
            <a:p>
              <a:pPr>
                <a:lnSpc>
                  <a:spcPct val="100000"/>
                </a:lnSpc>
              </a:pPr>
              <a:r>
                <a:rPr b="1" lang="en-US" sz="2000" spc="-1" strike="noStrike">
                  <a:solidFill>
                    <a:srgbClr val="543466"/>
                  </a:solidFill>
                  <a:latin typeface="Calibri"/>
                  <a:ea typeface="DejaVu Sans"/>
                </a:rPr>
                <a:t>résolution de problèmes</a:t>
              </a:r>
              <a:endParaRPr b="0" lang="fr-FR" sz="2000" spc="-1" strike="noStrike">
                <a:latin typeface="Arial"/>
              </a:endParaRPr>
            </a:p>
          </p:txBody>
        </p:sp>
      </p:grpSp>
      <p:grpSp>
        <p:nvGrpSpPr>
          <p:cNvPr id="270" name="Групиране 68"/>
          <p:cNvGrpSpPr/>
          <p:nvPr/>
        </p:nvGrpSpPr>
        <p:grpSpPr>
          <a:xfrm>
            <a:off x="1321200" y="4000320"/>
            <a:ext cx="3066480" cy="2611440"/>
            <a:chOff x="1321200" y="4000320"/>
            <a:chExt cx="3066480" cy="2611440"/>
          </a:xfrm>
        </p:grpSpPr>
        <p:sp>
          <p:nvSpPr>
            <p:cNvPr id="271" name="Сълза 63"/>
            <p:cNvSpPr/>
            <p:nvPr/>
          </p:nvSpPr>
          <p:spPr>
            <a:xfrm rot="1396800">
              <a:off x="1573920" y="4413240"/>
              <a:ext cx="2458440" cy="1785240"/>
            </a:xfrm>
            <a:prstGeom prst="teardrop">
              <a:avLst>
                <a:gd name="adj" fmla="val 100000"/>
              </a:avLst>
            </a:prstGeom>
            <a:gradFill rotWithShape="0">
              <a:gsLst>
                <a:gs pos="0">
                  <a:srgbClr val="f7f9fd"/>
                </a:gs>
                <a:gs pos="100000">
                  <a:srgbClr val="bac8e9"/>
                </a:gs>
              </a:gsLst>
              <a:lin ang="6792000"/>
            </a:gradFill>
            <a:ln>
              <a:solidFill>
                <a:srgbClr val="6585cf"/>
              </a:solidFill>
              <a:round/>
            </a:ln>
          </p:spPr>
          <p:style>
            <a:lnRef idx="2">
              <a:schemeClr val="accent1">
                <a:shade val="50000"/>
              </a:schemeClr>
            </a:lnRef>
            <a:fillRef idx="1">
              <a:schemeClr val="accent1"/>
            </a:fillRef>
            <a:effectRef idx="0">
              <a:schemeClr val="accent1"/>
            </a:effectRef>
            <a:fontRef idx="minor"/>
          </p:style>
        </p:sp>
        <p:sp>
          <p:nvSpPr>
            <p:cNvPr id="272" name="TextBox 52"/>
            <p:cNvSpPr/>
            <p:nvPr/>
          </p:nvSpPr>
          <p:spPr>
            <a:xfrm>
              <a:off x="1364040" y="4943160"/>
              <a:ext cx="3023640" cy="699840"/>
            </a:xfrm>
            <a:prstGeom prst="rect">
              <a:avLst/>
            </a:prstGeom>
            <a:noFill/>
            <a:ln w="12700">
              <a:noFill/>
            </a:ln>
          </p:spPr>
          <p:style>
            <a:lnRef idx="0"/>
            <a:fillRef idx="0"/>
            <a:effectRef idx="0"/>
            <a:fontRef idx="minor"/>
          </p:style>
          <p:txBody>
            <a:bodyPr lIns="34200" rIns="34200" tIns="45000" bIns="45000">
              <a:spAutoFit/>
            </a:bodyPr>
            <a:p>
              <a:pPr algn="ctr">
                <a:lnSpc>
                  <a:spcPct val="100000"/>
                </a:lnSpc>
              </a:pPr>
              <a:r>
                <a:rPr b="1" lang="en-US" sz="2000" spc="-1" strike="noStrike">
                  <a:solidFill>
                    <a:srgbClr val="253d75"/>
                  </a:solidFill>
                  <a:latin typeface="Calibri"/>
                  <a:ea typeface="DejaVu Sans"/>
                </a:rPr>
                <a:t>médiation &amp; </a:t>
              </a:r>
              <a:endParaRPr b="0" lang="fr-FR" sz="2000" spc="-1" strike="noStrike">
                <a:latin typeface="Arial"/>
              </a:endParaRPr>
            </a:p>
            <a:p>
              <a:pPr algn="ctr">
                <a:lnSpc>
                  <a:spcPct val="100000"/>
                </a:lnSpc>
              </a:pPr>
              <a:r>
                <a:rPr b="1" lang="en-US" sz="2000" spc="-1" strike="noStrike">
                  <a:solidFill>
                    <a:srgbClr val="253d75"/>
                  </a:solidFill>
                  <a:latin typeface="Calibri"/>
                  <a:ea typeface="DejaVu Sans"/>
                </a:rPr>
                <a:t>négociation</a:t>
              </a:r>
              <a:r>
                <a:rPr b="0" lang="en-US" sz="2000" spc="-1" strike="noStrike">
                  <a:solidFill>
                    <a:srgbClr val="253d75"/>
                  </a:solidFill>
                  <a:latin typeface="Calibri"/>
                  <a:ea typeface="DejaVu Sans"/>
                </a:rPr>
                <a:t> </a:t>
              </a:r>
              <a:endParaRPr b="0" lang="fr-FR" sz="2000" spc="-1" strike="noStrike">
                <a:latin typeface="Arial"/>
              </a:endParaRPr>
            </a:p>
          </p:txBody>
        </p:sp>
      </p:grpSp>
      <p:sp>
        <p:nvSpPr>
          <p:cNvPr id="273" name="Текстово поле 21"/>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1</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77" dur="indefinite" restart="never" nodeType="tmRoot">
          <p:childTnLst>
            <p:seq>
              <p:cTn id="78" dur="indefinite" nodeType="mainSeq">
                <p:childTnLst>
                  <p:par>
                    <p:cTn id="79" fill="hold">
                      <p:stCondLst>
                        <p:cond delay="indefinite"/>
                      </p:stCondLst>
                      <p:childTnLst>
                        <p:par>
                          <p:cTn id="80" fill="hold">
                            <p:stCondLst>
                              <p:cond delay="0"/>
                            </p:stCondLst>
                            <p:childTnLst>
                              <p:par>
                                <p:cTn id="81" nodeType="clickEffect" fill="hold" presetClass="entr" presetID="6" presetSubtype="16">
                                  <p:stCondLst>
                                    <p:cond delay="0"/>
                                  </p:stCondLst>
                                  <p:childTnLst>
                                    <p:set>
                                      <p:cBhvr>
                                        <p:cTn id="82" dur="1" fill="hold">
                                          <p:stCondLst>
                                            <p:cond delay="0"/>
                                          </p:stCondLst>
                                        </p:cTn>
                                        <p:tgtEl>
                                          <p:spTgt spid="259"/>
                                        </p:tgtEl>
                                        <p:attrNameLst>
                                          <p:attrName>style.visibility</p:attrName>
                                        </p:attrNameLst>
                                      </p:cBhvr>
                                      <p:to>
                                        <p:strVal val="visible"/>
                                      </p:to>
                                    </p:set>
                                    <p:animEffect filter="circle(in)" transition="in">
                                      <p:cBhvr additive="repl">
                                        <p:cTn id="83" dur="1000"/>
                                        <p:tgtEl>
                                          <p:spTgt spid="259"/>
                                        </p:tgtEl>
                                      </p:cBhvr>
                                    </p:animEffect>
                                  </p:childTnLst>
                                </p:cTn>
                              </p:par>
                            </p:childTnLst>
                          </p:cTn>
                        </p:par>
                      </p:childTnLst>
                    </p:cTn>
                  </p:par>
                  <p:par>
                    <p:cTn id="84" fill="hold">
                      <p:stCondLst>
                        <p:cond delay="indefinite"/>
                      </p:stCondLst>
                      <p:childTnLst>
                        <p:par>
                          <p:cTn id="85" fill="hold">
                            <p:stCondLst>
                              <p:cond delay="0"/>
                            </p:stCondLst>
                            <p:childTnLst>
                              <p:par>
                                <p:cTn id="86" nodeType="clickEffect" fill="hold" presetClass="entr" presetID="6" presetSubtype="16">
                                  <p:stCondLst>
                                    <p:cond delay="0"/>
                                  </p:stCondLst>
                                  <p:childTnLst>
                                    <p:set>
                                      <p:cBhvr>
                                        <p:cTn id="87" dur="1" fill="hold">
                                          <p:stCondLst>
                                            <p:cond delay="0"/>
                                          </p:stCondLst>
                                        </p:cTn>
                                        <p:tgtEl>
                                          <p:spTgt spid="264"/>
                                        </p:tgtEl>
                                        <p:attrNameLst>
                                          <p:attrName>style.visibility</p:attrName>
                                        </p:attrNameLst>
                                      </p:cBhvr>
                                      <p:to>
                                        <p:strVal val="visible"/>
                                      </p:to>
                                    </p:set>
                                    <p:animEffect filter="circle(in)" transition="in">
                                      <p:cBhvr additive="repl">
                                        <p:cTn id="88" dur="1000"/>
                                        <p:tgtEl>
                                          <p:spTgt spid="264"/>
                                        </p:tgtEl>
                                      </p:cBhvr>
                                    </p:animEffec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6" presetSubtype="16">
                                  <p:stCondLst>
                                    <p:cond delay="0"/>
                                  </p:stCondLst>
                                  <p:childTnLst>
                                    <p:set>
                                      <p:cBhvr>
                                        <p:cTn id="92" dur="1" fill="hold">
                                          <p:stCondLst>
                                            <p:cond delay="0"/>
                                          </p:stCondLst>
                                        </p:cTn>
                                        <p:tgtEl>
                                          <p:spTgt spid="270"/>
                                        </p:tgtEl>
                                        <p:attrNameLst>
                                          <p:attrName>style.visibility</p:attrName>
                                        </p:attrNameLst>
                                      </p:cBhvr>
                                      <p:to>
                                        <p:strVal val="visible"/>
                                      </p:to>
                                    </p:set>
                                    <p:animEffect filter="circle(in)" transition="in">
                                      <p:cBhvr additive="repl">
                                        <p:cTn id="93" dur="1000"/>
                                        <p:tgtEl>
                                          <p:spTgt spid="270"/>
                                        </p:tgtEl>
                                      </p:cBhvr>
                                    </p:animEffec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6" presetSubtype="16">
                                  <p:stCondLst>
                                    <p:cond delay="0"/>
                                  </p:stCondLst>
                                  <p:childTnLst>
                                    <p:set>
                                      <p:cBhvr>
                                        <p:cTn id="97" dur="1" fill="hold">
                                          <p:stCondLst>
                                            <p:cond delay="0"/>
                                          </p:stCondLst>
                                        </p:cTn>
                                        <p:tgtEl>
                                          <p:spTgt spid="267"/>
                                        </p:tgtEl>
                                        <p:attrNameLst>
                                          <p:attrName>style.visibility</p:attrName>
                                        </p:attrNameLst>
                                      </p:cBhvr>
                                      <p:to>
                                        <p:strVal val="visible"/>
                                      </p:to>
                                    </p:set>
                                    <p:animEffect filter="circle(in)" transition="in">
                                      <p:cBhvr additive="repl">
                                        <p:cTn id="98"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Заглавие 50"/>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Mise en place des ateliers</a:t>
            </a:r>
            <a:endParaRPr b="0" lang="fr-FR" sz="3200" spc="-1" strike="noStrike">
              <a:latin typeface="Arial"/>
            </a:endParaRPr>
          </a:p>
        </p:txBody>
      </p:sp>
      <p:sp>
        <p:nvSpPr>
          <p:cNvPr id="275" name="Контейнер за номер на слайда 4"/>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6C2D1D67-79E3-4450-9174-65BDE5C0286A}" type="slidenum">
              <a:rPr b="0" lang="en-US" sz="1200" spc="-1" strike="noStrike">
                <a:solidFill>
                  <a:srgbClr val="0770b1"/>
                </a:solidFill>
                <a:latin typeface="Calibri"/>
              </a:rPr>
              <a:t>1</a:t>
            </a:fld>
            <a:endParaRPr b="0" lang="fr-FR" sz="1200" spc="-1" strike="noStrike">
              <a:latin typeface="Arial"/>
            </a:endParaRPr>
          </a:p>
        </p:txBody>
      </p:sp>
      <p:graphicFrame>
        <p:nvGraphicFramePr>
          <p:cNvPr id="2" name="Diagram2"/>
          <p:cNvGraphicFramePr/>
          <p:nvPr>
            <p:extLst>
              <p:ext uri="{D42A27DB-BD31-4B8C-83A1-F6EECF244321}">
                <p14:modId xmlns:p14="http://schemas.microsoft.com/office/powerpoint/2010/main" val="1662936730"/>
              </p:ext>
            </p:extLst>
          </p:nvPr>
        </p:nvGraphicFramePr>
        <p:xfrm>
          <a:off x="326520" y="2317320"/>
          <a:ext cx="6476400" cy="3962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76" name="Групиране 56"/>
          <p:cNvGrpSpPr/>
          <p:nvPr/>
        </p:nvGrpSpPr>
        <p:grpSpPr>
          <a:xfrm>
            <a:off x="6780960" y="2280600"/>
            <a:ext cx="304200" cy="2986200"/>
            <a:chOff x="6780960" y="2280600"/>
            <a:chExt cx="304200" cy="2986200"/>
          </a:xfrm>
        </p:grpSpPr>
        <p:grpSp>
          <p:nvGrpSpPr>
            <p:cNvPr id="277" name="Диаграма 53"/>
            <p:cNvGrpSpPr/>
            <p:nvPr/>
          </p:nvGrpSpPr>
          <p:grpSpPr>
            <a:xfrm>
              <a:off x="0" y="0"/>
              <a:ext cx="0" cy="0"/>
              <a:chOff x="0" y="0"/>
              <a:chExt cx="0" cy="0"/>
            </a:xfrm>
          </p:grpSpPr>
        </p:grpSp>
        <p:sp>
          <p:nvSpPr>
            <p:cNvPr id="278" name="Лява фигурна скоба 54"/>
            <p:cNvSpPr/>
            <p:nvPr/>
          </p:nvSpPr>
          <p:spPr>
            <a:xfrm>
              <a:off x="6780960" y="2280600"/>
              <a:ext cx="304200" cy="2986200"/>
            </a:xfrm>
            <a:prstGeom prst="leftBrace">
              <a:avLst>
                <a:gd name="adj1" fmla="val 165151"/>
                <a:gd name="adj2" fmla="val 50000"/>
              </a:avLst>
            </a:prstGeom>
            <a:noFill/>
            <a:ln>
              <a:solidFill>
                <a:srgbClr val="7e6bc9">
                  <a:hueOff val="0"/>
                  <a:satOff val="0"/>
                  <a:lumOff val="0"/>
                  <a:alphaOff val="0"/>
                </a:srgbClr>
              </a:solidFill>
              <a:round/>
            </a:ln>
          </p:spPr>
          <p:style>
            <a:lnRef idx="1">
              <a:schemeClr val="accent3"/>
            </a:lnRef>
            <a:fillRef idx="0">
              <a:schemeClr val="accent3"/>
            </a:fillRef>
            <a:effectRef idx="0">
              <a:schemeClr val="accent3"/>
            </a:effectRef>
            <a:fontRef idx="minor"/>
          </p:style>
        </p:sp>
      </p:grpSp>
      <p:graphicFrame>
        <p:nvGraphicFramePr>
          <p:cNvPr id="3" name="Diagram3"/>
          <p:cNvGraphicFramePr/>
          <p:nvPr>
            <p:extLst>
              <p:ext uri="{D42A27DB-BD31-4B8C-83A1-F6EECF244321}">
                <p14:modId xmlns:p14="http://schemas.microsoft.com/office/powerpoint/2010/main" val="3014932963"/>
              </p:ext>
            </p:extLst>
          </p:nvPr>
        </p:nvGraphicFramePr>
        <p:xfrm>
          <a:off x="0" y="0"/>
          <a:ext cx="360" cy="3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9" name="Текстово поле 11"/>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1</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99" dur="indefinite" restart="never" nodeType="tmRoot">
          <p:childTnLst>
            <p:seq>
              <p:cTn id="100" dur="indefinite" nodeType="mainSeq">
                <p:childTnLst>
                  <p:par>
                    <p:cTn id="101" fill="hold">
                      <p:stCondLst>
                        <p:cond delay="indefinite"/>
                      </p:stCondLst>
                      <p:childTnLst>
                        <p:par>
                          <p:cTn id="102" fill="hold">
                            <p:stCondLst>
                              <p:cond delay="0"/>
                            </p:stCondLst>
                            <p:childTnLst>
                              <p:par>
                                <p:cTn id="103" nodeType="clickEffect" fill="hold" presetClass="entr" presetID="1">
                                  <p:stCondLst>
                                    <p:cond delay="0"/>
                                  </p:stCondLst>
                                  <p:childTnLst>
                                    <p:set>
                                      <p:cBhvr>
                                        <p:cTn id="104" dur="1" fill="hold">
                                          <p:stCondLst>
                                            <p:cond delay="0"/>
                                          </p:stCondLst>
                                        </p:cTn>
                                        <p:tgtEl>
                                          <p:spTgt spid="27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nodeType="clickEffect" fill="hold" presetClass="exit" presetID="1">
                                  <p:stCondLst>
                                    <p:cond delay="0"/>
                                  </p:stCondLst>
                                  <p:childTnLst>
                                    <p:set>
                                      <p:cBhvr>
                                        <p:cTn id="108" dur="1" fill="hold">
                                          <p:stCondLst>
                                            <p:cond delay="0"/>
                                          </p:stCondLst>
                                        </p:cTn>
                                        <p:tgtEl>
                                          <p:spTgt spid="2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Заглавие 1"/>
          <p:cNvSpPr/>
          <p:nvPr/>
        </p:nvSpPr>
        <p:spPr>
          <a:xfrm>
            <a:off x="685800" y="1447920"/>
            <a:ext cx="7771680" cy="6850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Radicalisation</a:t>
            </a:r>
            <a:endParaRPr b="0" lang="fr-FR" sz="3200" spc="-1" strike="noStrike">
              <a:latin typeface="Arial"/>
            </a:endParaRPr>
          </a:p>
        </p:txBody>
      </p:sp>
      <p:sp>
        <p:nvSpPr>
          <p:cNvPr id="281" name="Контейнер за съдържание 2"/>
          <p:cNvSpPr/>
          <p:nvPr/>
        </p:nvSpPr>
        <p:spPr>
          <a:xfrm>
            <a:off x="1295280" y="2568240"/>
            <a:ext cx="6552360" cy="2907720"/>
          </a:xfrm>
          <a:prstGeom prst="rect">
            <a:avLst/>
          </a:prstGeom>
          <a:solidFill>
            <a:srgbClr val="ffffff"/>
          </a:solidFill>
          <a:ln w="25560">
            <a:solidFill>
              <a:srgbClr val="6bb1c9"/>
            </a:solidFill>
            <a:round/>
          </a:ln>
        </p:spPr>
        <p:style>
          <a:lnRef idx="0"/>
          <a:fillRef idx="0"/>
          <a:effectRef idx="0"/>
          <a:fontRef idx="minor"/>
        </p:style>
        <p:txBody>
          <a:bodyPr lIns="90000" rIns="90000" tIns="45000" bIns="45000" anchor="ctr">
            <a:normAutofit/>
          </a:bodyPr>
          <a:p>
            <a:pPr algn="ctr">
              <a:lnSpc>
                <a:spcPct val="100000"/>
              </a:lnSpc>
              <a:spcBef>
                <a:spcPts val="439"/>
              </a:spcBef>
              <a:tabLst>
                <a:tab algn="l" pos="0"/>
              </a:tabLst>
            </a:pPr>
            <a:r>
              <a:rPr b="0" lang="en-US" sz="2200" spc="-1" strike="noStrike">
                <a:solidFill>
                  <a:srgbClr val="000000"/>
                </a:solidFill>
                <a:latin typeface="Calibri"/>
              </a:rPr>
              <a:t>« un processus progressif et complexe </a:t>
            </a:r>
            <a:br/>
            <a:r>
              <a:rPr b="0" lang="en-GB" sz="2200" spc="-1" strike="noStrike">
                <a:solidFill>
                  <a:srgbClr val="000000"/>
                </a:solidFill>
                <a:latin typeface="Calibri"/>
              </a:rPr>
              <a:t>dans lequel un individu ou un groupe </a:t>
            </a:r>
            <a:br/>
            <a:r>
              <a:rPr b="0" lang="en-GB" sz="2200" spc="-1" strike="noStrike">
                <a:solidFill>
                  <a:srgbClr val="000000"/>
                </a:solidFill>
                <a:latin typeface="Calibri"/>
              </a:rPr>
              <a:t>adopte une idéologie ou une conviction radicale </a:t>
            </a:r>
            <a:br/>
            <a:r>
              <a:rPr b="0" lang="en-GB" sz="2200" spc="-1" strike="noStrike">
                <a:solidFill>
                  <a:srgbClr val="000000"/>
                </a:solidFill>
                <a:latin typeface="Calibri"/>
              </a:rPr>
              <a:t>qui accepte, utilise ou tolère la violence [ ] </a:t>
            </a:r>
            <a:br/>
            <a:r>
              <a:rPr b="0" lang="en-GB" sz="2200" spc="-1" strike="noStrike">
                <a:solidFill>
                  <a:srgbClr val="000000"/>
                </a:solidFill>
                <a:latin typeface="Calibri"/>
              </a:rPr>
              <a:t>pour atteindre un objectif politique ou idéologique spécifique. »</a:t>
            </a:r>
            <a:endParaRPr b="0" lang="fr-FR" sz="2200" spc="-1" strike="noStrike">
              <a:latin typeface="Arial"/>
            </a:endParaRPr>
          </a:p>
        </p:txBody>
      </p:sp>
      <p:sp>
        <p:nvSpPr>
          <p:cNvPr id="282" name="Контейнер за номер на слайда 6"/>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5A966F90-BF0C-453C-9155-1629BAC3F2AE}" type="slidenum">
              <a:rPr b="0" lang="en-US" sz="1200" spc="-1" strike="noStrike">
                <a:solidFill>
                  <a:srgbClr val="0770b1"/>
                </a:solidFill>
                <a:latin typeface="Calibri"/>
              </a:rPr>
              <a:t>8</a:t>
            </a:fld>
            <a:endParaRPr b="0" lang="fr-FR" sz="1200" spc="-1" strike="noStrike">
              <a:latin typeface="Arial"/>
            </a:endParaRPr>
          </a:p>
        </p:txBody>
      </p:sp>
      <p:sp>
        <p:nvSpPr>
          <p:cNvPr id="283" name="Текстово поле 7"/>
          <p:cNvSpPr/>
          <p:nvPr/>
        </p:nvSpPr>
        <p:spPr>
          <a:xfrm>
            <a:off x="3804480" y="5661360"/>
            <a:ext cx="1534320" cy="211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i="1" lang="en-US" sz="800" spc="-1" strike="noStrike">
                <a:solidFill>
                  <a:srgbClr val="808080"/>
                </a:solidFill>
                <a:latin typeface="Calibri"/>
                <a:ea typeface="DejaVu Sans"/>
              </a:rPr>
              <a:t>Source : Commission européenne</a:t>
            </a:r>
            <a:endParaRPr b="0" lang="fr-FR" sz="800" spc="-1" strike="noStrike">
              <a:latin typeface="Arial"/>
            </a:endParaRPr>
          </a:p>
        </p:txBody>
      </p:sp>
      <p:sp>
        <p:nvSpPr>
          <p:cNvPr id="284" name="Текстово поле 8"/>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09" dur="indefinite" restart="never" nodeType="tmRoot">
          <p:childTnLst>
            <p:seq>
              <p:cTn id="110" dur="indefinite" nodeType="mainSeq">
                <p:childTnLst>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281"/>
                                        </p:tgtEl>
                                        <p:attrNameLst>
                                          <p:attrName>style.visibility</p:attrName>
                                        </p:attrNameLst>
                                      </p:cBhvr>
                                      <p:to>
                                        <p:strVal val="visible"/>
                                      </p:to>
                                    </p:set>
                                  </p:childTnLst>
                                </p:cTn>
                              </p:par>
                              <p:par>
                                <p:cTn id="115" nodeType="withEffect" fill="hold" presetClass="entr" presetID="1">
                                  <p:stCondLst>
                                    <p:cond delay="0"/>
                                  </p:stCondLst>
                                  <p:childTnLst>
                                    <p:set>
                                      <p:cBhvr>
                                        <p:cTn id="116"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 name="Diagram4"/>
          <p:cNvGraphicFramePr/>
          <p:nvPr>
            <p:extLst>
              <p:ext uri="{D42A27DB-BD31-4B8C-83A1-F6EECF244321}">
                <p14:modId xmlns:p14="http://schemas.microsoft.com/office/powerpoint/2010/main" val="979101696"/>
              </p:ext>
            </p:extLst>
          </p:nvPr>
        </p:nvGraphicFramePr>
        <p:xfrm>
          <a:off x="1510920" y="2514240"/>
          <a:ext cx="6285960" cy="3276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85" name="Заглавие 1"/>
          <p:cNvSpPr/>
          <p:nvPr/>
        </p:nvSpPr>
        <p:spPr>
          <a:xfrm>
            <a:off x="685800" y="1447920"/>
            <a:ext cx="7771680" cy="685080"/>
          </a:xfrm>
          <a:prstGeom prst="rect">
            <a:avLst/>
          </a:prstGeom>
          <a:noFill/>
          <a:ln w="0">
            <a:noFill/>
          </a:ln>
        </p:spPr>
        <p:style>
          <a:lnRef idx="2"/>
          <a:fillRef idx="0"/>
          <a:effectRef idx="0"/>
          <a:fontRef idx="minor"/>
        </p:style>
        <p:txBody>
          <a:bodyPr lIns="90000" rIns="90000" tIns="45000" bIns="45000" anchor="ctr">
            <a:noAutofit/>
          </a:bodyPr>
          <a:p>
            <a:pPr>
              <a:lnSpc>
                <a:spcPct val="100000"/>
              </a:lnSpc>
            </a:pPr>
            <a:r>
              <a:rPr b="0" lang="en-US" sz="3200" spc="-1" strike="noStrike">
                <a:solidFill>
                  <a:srgbClr val="0770b1"/>
                </a:solidFill>
                <a:latin typeface="Calibri"/>
              </a:rPr>
              <a:t>Concepts</a:t>
            </a:r>
            <a:endParaRPr b="0" lang="fr-FR" sz="3200" spc="-1" strike="noStrike">
              <a:latin typeface="Arial"/>
            </a:endParaRPr>
          </a:p>
        </p:txBody>
      </p:sp>
      <p:sp>
        <p:nvSpPr>
          <p:cNvPr id="286" name="Контейнер за номер на слайда 5"/>
          <p:cNvSpPr/>
          <p:nvPr/>
        </p:nvSpPr>
        <p:spPr>
          <a:xfrm>
            <a:off x="6553080" y="6356520"/>
            <a:ext cx="1904400" cy="364320"/>
          </a:xfrm>
          <a:prstGeom prst="rect">
            <a:avLst/>
          </a:prstGeom>
          <a:noFill/>
          <a:ln w="6480">
            <a:noFill/>
          </a:ln>
        </p:spPr>
        <p:style>
          <a:lnRef idx="0"/>
          <a:fillRef idx="0"/>
          <a:effectRef idx="0"/>
          <a:fontRef idx="minor"/>
        </p:style>
        <p:txBody>
          <a:bodyPr lIns="90000" rIns="90000" tIns="45000" bIns="45000" anchor="ctr">
            <a:noAutofit/>
          </a:bodyPr>
          <a:p>
            <a:pPr algn="r">
              <a:lnSpc>
                <a:spcPct val="100000"/>
              </a:lnSpc>
            </a:pPr>
            <a:fld id="{587BB5B1-F1B5-4A5E-8F29-22B8E9B58700}" type="slidenum">
              <a:rPr b="0" lang="en-US" sz="1200" spc="-1" strike="noStrike">
                <a:solidFill>
                  <a:srgbClr val="0770b1"/>
                </a:solidFill>
                <a:latin typeface="Calibri"/>
              </a:rPr>
              <a:t>8</a:t>
            </a:fld>
            <a:endParaRPr b="0" lang="fr-FR" sz="1200" spc="-1" strike="noStrike">
              <a:latin typeface="Arial"/>
            </a:endParaRPr>
          </a:p>
        </p:txBody>
      </p:sp>
      <p:grpSp>
        <p:nvGrpSpPr>
          <p:cNvPr id="287" name="Tijdelijke aanduiding voor inhoud 2"/>
          <p:cNvGrpSpPr/>
          <p:nvPr/>
        </p:nvGrpSpPr>
        <p:grpSpPr>
          <a:xfrm>
            <a:off x="711000" y="2664720"/>
            <a:ext cx="7771680" cy="2799720"/>
            <a:chOff x="711000" y="2664720"/>
            <a:chExt cx="7771680" cy="2799720"/>
          </a:xfrm>
        </p:grpSpPr>
        <p:sp>
          <p:nvSpPr>
            <p:cNvPr id="288" name=""/>
            <p:cNvSpPr/>
            <p:nvPr/>
          </p:nvSpPr>
          <p:spPr>
            <a:xfrm>
              <a:off x="711000" y="2664720"/>
              <a:ext cx="7771680" cy="2799720"/>
            </a:xfrm>
            <a:prstGeom prst="rect">
              <a:avLst/>
            </a:prstGeom>
            <a:noFill/>
            <a:ln w="0">
              <a:noFill/>
            </a:ln>
          </p:spPr>
          <p:style>
            <a:lnRef idx="0"/>
            <a:fillRef idx="0"/>
            <a:effectRef idx="0"/>
            <a:fontRef idx="minor"/>
          </p:style>
        </p:sp>
        <p:sp>
          <p:nvSpPr>
            <p:cNvPr id="289" name=""/>
            <p:cNvSpPr/>
            <p:nvPr/>
          </p:nvSpPr>
          <p:spPr>
            <a:xfrm>
              <a:off x="714600" y="3645360"/>
              <a:ext cx="2098080" cy="838800"/>
            </a:xfrm>
            <a:prstGeom prst="chevron">
              <a:avLst>
                <a:gd name="adj" fmla="val 50000"/>
              </a:avLst>
            </a:prstGeom>
            <a:solidFill>
              <a:schemeClr val="accent2">
                <a:hueOff val="0"/>
                <a:satOff val="0"/>
                <a:lumOff val="0"/>
                <a:alphaOff val="0"/>
              </a:schemeClr>
            </a:solidFill>
            <a:ln>
              <a:solidFill>
                <a:srgbClr val="ffffff"/>
              </a:solidFill>
              <a:round/>
            </a:ln>
            <a:effectLst>
              <a:outerShdw blurRad="39960" dir="5400000" dist="20160" rotWithShape="0">
                <a:srgbClr val="000000">
                  <a:alpha val="38000"/>
                </a:srgbClr>
              </a:outerShdw>
            </a:effectLst>
          </p:spPr>
          <p:style>
            <a:lnRef idx="3"/>
            <a:fillRef idx="0"/>
            <a:effectRef idx="1"/>
            <a:fontRef idx="minor"/>
          </p:style>
          <p:txBody>
            <a:bodyPr lIns="72000" rIns="24120" tIns="24120" bIns="24120" anchor="ctr">
              <a:noAutofit/>
            </a:bodyPr>
            <a:p>
              <a:pPr algn="ctr">
                <a:lnSpc>
                  <a:spcPct val="90000"/>
                </a:lnSpc>
                <a:spcAft>
                  <a:spcPts val="629"/>
                </a:spcAft>
                <a:tabLst>
                  <a:tab algn="l" pos="0"/>
                </a:tabLst>
              </a:pPr>
              <a:r>
                <a:rPr b="0" lang="en-US" sz="1800" spc="-1" strike="noStrike">
                  <a:solidFill>
                    <a:srgbClr val="158466"/>
                  </a:solidFill>
                  <a:latin typeface="Calibri"/>
                  <a:ea typeface="DejaVu Sans"/>
                </a:rPr>
                <a:t>Militantisme</a:t>
              </a:r>
              <a:endParaRPr b="0" lang="fr-FR" sz="1800" spc="-1" strike="noStrike">
                <a:latin typeface="Arial"/>
              </a:endParaRPr>
            </a:p>
          </p:txBody>
        </p:sp>
        <p:sp>
          <p:nvSpPr>
            <p:cNvPr id="290" name=""/>
            <p:cNvSpPr/>
            <p:nvPr/>
          </p:nvSpPr>
          <p:spPr>
            <a:xfrm>
              <a:off x="2603160" y="3645360"/>
              <a:ext cx="2098080" cy="838800"/>
            </a:xfrm>
            <a:prstGeom prst="chevron">
              <a:avLst>
                <a:gd name="adj" fmla="val 50000"/>
              </a:avLst>
            </a:prstGeom>
            <a:solidFill>
              <a:schemeClr val="accent3">
                <a:hueOff val="0"/>
                <a:satOff val="0"/>
                <a:lumOff val="0"/>
                <a:alphaOff val="0"/>
              </a:schemeClr>
            </a:solidFill>
            <a:ln>
              <a:solidFill>
                <a:srgbClr val="ffffff"/>
              </a:solidFill>
              <a:round/>
            </a:ln>
            <a:effectLst>
              <a:outerShdw blurRad="39960" dir="5400000" dist="20160" rotWithShape="0">
                <a:srgbClr val="000000">
                  <a:alpha val="38000"/>
                </a:srgbClr>
              </a:outerShdw>
            </a:effectLst>
          </p:spPr>
          <p:style>
            <a:lnRef idx="3"/>
            <a:fillRef idx="0"/>
            <a:effectRef idx="1"/>
            <a:fontRef idx="minor"/>
          </p:style>
          <p:txBody>
            <a:bodyPr lIns="72000" rIns="24120" tIns="24120" bIns="24120" anchor="ctr">
              <a:noAutofit/>
            </a:bodyPr>
            <a:p>
              <a:pPr algn="ctr">
                <a:lnSpc>
                  <a:spcPct val="90000"/>
                </a:lnSpc>
                <a:spcAft>
                  <a:spcPts val="629"/>
                </a:spcAft>
                <a:tabLst>
                  <a:tab algn="l" pos="0"/>
                </a:tabLst>
              </a:pPr>
              <a:r>
                <a:rPr b="0" lang="en-US" sz="1800" spc="-1" strike="noStrike">
                  <a:solidFill>
                    <a:srgbClr val="ffffff"/>
                  </a:solidFill>
                  <a:latin typeface="Calibri"/>
                  <a:ea typeface="DejaVu Sans"/>
                </a:rPr>
                <a:t>Extrémisme</a:t>
              </a:r>
              <a:endParaRPr b="0" lang="fr-FR" sz="1800" spc="-1" strike="noStrike">
                <a:latin typeface="Arial"/>
              </a:endParaRPr>
            </a:p>
          </p:txBody>
        </p:sp>
        <p:sp>
          <p:nvSpPr>
            <p:cNvPr id="291" name=""/>
            <p:cNvSpPr/>
            <p:nvPr/>
          </p:nvSpPr>
          <p:spPr>
            <a:xfrm>
              <a:off x="4492080" y="3645360"/>
              <a:ext cx="2098080" cy="838800"/>
            </a:xfrm>
            <a:prstGeom prst="chevron">
              <a:avLst>
                <a:gd name="adj" fmla="val 50000"/>
              </a:avLst>
            </a:prstGeom>
            <a:solidFill>
              <a:schemeClr val="accent4">
                <a:hueOff val="0"/>
                <a:satOff val="0"/>
                <a:lumOff val="0"/>
                <a:alphaOff val="0"/>
              </a:schemeClr>
            </a:solidFill>
            <a:ln>
              <a:solidFill>
                <a:srgbClr val="ffffff"/>
              </a:solidFill>
              <a:round/>
            </a:ln>
            <a:effectLst>
              <a:outerShdw blurRad="39960" dir="5400000" dist="20160" rotWithShape="0">
                <a:srgbClr val="000000">
                  <a:alpha val="38000"/>
                </a:srgbClr>
              </a:outerShdw>
            </a:effectLst>
          </p:spPr>
          <p:style>
            <a:lnRef idx="3"/>
            <a:fillRef idx="0"/>
            <a:effectRef idx="1"/>
            <a:fontRef idx="minor"/>
          </p:style>
          <p:txBody>
            <a:bodyPr lIns="72000" rIns="24120" tIns="24120" bIns="24120" anchor="ctr">
              <a:noAutofit/>
            </a:bodyPr>
            <a:p>
              <a:pPr algn="ctr">
                <a:lnSpc>
                  <a:spcPct val="90000"/>
                </a:lnSpc>
                <a:spcAft>
                  <a:spcPts val="629"/>
                </a:spcAft>
                <a:tabLst>
                  <a:tab algn="l" pos="0"/>
                </a:tabLst>
              </a:pPr>
              <a:r>
                <a:rPr b="0" lang="en-US" sz="1800" spc="-1" strike="noStrike">
                  <a:solidFill>
                    <a:srgbClr val="ffffff"/>
                  </a:solidFill>
                  <a:latin typeface="Calibri"/>
                  <a:ea typeface="DejaVu Sans"/>
                </a:rPr>
                <a:t>Extrémisme violent</a:t>
              </a:r>
              <a:endParaRPr b="0" lang="fr-FR" sz="1800" spc="-1" strike="noStrike">
                <a:latin typeface="Arial"/>
              </a:endParaRPr>
            </a:p>
          </p:txBody>
        </p:sp>
        <p:sp>
          <p:nvSpPr>
            <p:cNvPr id="292" name=""/>
            <p:cNvSpPr/>
            <p:nvPr/>
          </p:nvSpPr>
          <p:spPr>
            <a:xfrm>
              <a:off x="6381000" y="3645360"/>
              <a:ext cx="2098080" cy="838800"/>
            </a:xfrm>
            <a:prstGeom prst="chevron">
              <a:avLst>
                <a:gd name="adj" fmla="val 50000"/>
              </a:avLst>
            </a:prstGeom>
            <a:solidFill>
              <a:schemeClr val="accent5">
                <a:hueOff val="0"/>
                <a:satOff val="0"/>
                <a:lumOff val="0"/>
                <a:alphaOff val="0"/>
              </a:schemeClr>
            </a:solidFill>
            <a:ln>
              <a:solidFill>
                <a:srgbClr val="ffffff"/>
              </a:solidFill>
              <a:round/>
            </a:ln>
            <a:effectLst>
              <a:outerShdw blurRad="39960" dir="5400000" dist="20160" rotWithShape="0">
                <a:srgbClr val="000000">
                  <a:alpha val="38000"/>
                </a:srgbClr>
              </a:outerShdw>
            </a:effectLst>
          </p:spPr>
          <p:style>
            <a:lnRef idx="3"/>
            <a:fillRef idx="0"/>
            <a:effectRef idx="1"/>
            <a:fontRef idx="minor"/>
          </p:style>
          <p:txBody>
            <a:bodyPr lIns="72000" rIns="24120" tIns="24120" bIns="24120" anchor="ctr">
              <a:noAutofit/>
            </a:bodyPr>
            <a:p>
              <a:pPr algn="ctr">
                <a:lnSpc>
                  <a:spcPct val="90000"/>
                </a:lnSpc>
                <a:spcAft>
                  <a:spcPts val="629"/>
                </a:spcAft>
                <a:tabLst>
                  <a:tab algn="l" pos="0"/>
                </a:tabLst>
              </a:pPr>
              <a:r>
                <a:rPr b="0" lang="en-US" sz="1800" spc="-1" strike="noStrike">
                  <a:solidFill>
                    <a:srgbClr val="ffffff"/>
                  </a:solidFill>
                  <a:latin typeface="Calibri"/>
                  <a:ea typeface="DejaVu Sans"/>
                </a:rPr>
                <a:t>Terrorisme</a:t>
              </a:r>
              <a:endParaRPr b="0" lang="fr-FR" sz="1800" spc="-1" strike="noStrike">
                <a:latin typeface="Arial"/>
              </a:endParaRPr>
            </a:p>
          </p:txBody>
        </p:sp>
      </p:grpSp>
      <p:sp>
        <p:nvSpPr>
          <p:cNvPr id="293" name="Текстово поле 11"/>
          <p:cNvSpPr/>
          <p:nvPr/>
        </p:nvSpPr>
        <p:spPr>
          <a:xfrm>
            <a:off x="7497000" y="5749920"/>
            <a:ext cx="896040" cy="242280"/>
          </a:xfrm>
          <a:prstGeom prst="rect">
            <a:avLst/>
          </a:prstGeom>
          <a:noFill/>
          <a:ln w="0">
            <a:noFill/>
          </a:ln>
          <a:effectLst>
            <a:outerShdw blurRad="39960" dir="5400000" dist="20160" rotWithShape="0">
              <a:srgbClr val="000000">
                <a:alpha val="38000"/>
              </a:srgbClr>
            </a:outerShdw>
          </a:effectLst>
        </p:spPr>
        <p:style>
          <a:lnRef idx="3"/>
          <a:fillRef idx="0"/>
          <a:effectRef idx="1"/>
          <a:fontRef idx="minor"/>
        </p:style>
        <p:txBody>
          <a:bodyPr wrap="none" lIns="90000" rIns="90000" tIns="45000" bIns="45000">
            <a:spAutoFit/>
          </a:bodyPr>
          <a:p>
            <a:pPr>
              <a:lnSpc>
                <a:spcPct val="100000"/>
              </a:lnSpc>
            </a:pPr>
            <a:r>
              <a:rPr b="0" i="1" lang="en-US" sz="1000" spc="-1" strike="noStrike">
                <a:solidFill>
                  <a:srgbClr val="808080"/>
                </a:solidFill>
                <a:latin typeface="Calibri"/>
                <a:ea typeface="DejaVu Sans"/>
              </a:rPr>
              <a:t>Source : NCTV</a:t>
            </a:r>
            <a:endParaRPr b="0" lang="fr-FR" sz="1000" spc="-1" strike="noStrike">
              <a:latin typeface="Arial"/>
            </a:endParaRPr>
          </a:p>
        </p:txBody>
      </p:sp>
      <p:sp>
        <p:nvSpPr>
          <p:cNvPr id="294" name="Текстово поле 12"/>
          <p:cNvSpPr/>
          <p:nvPr/>
        </p:nvSpPr>
        <p:spPr>
          <a:xfrm>
            <a:off x="8612640" y="380880"/>
            <a:ext cx="296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3e8ea9"/>
                </a:solidFill>
                <a:latin typeface="Calibri"/>
                <a:ea typeface="DejaVu Sans"/>
              </a:rPr>
              <a:t>2</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17" dur="indefinite" restart="never" nodeType="tmRoot">
          <p:childTnLst>
            <p:seq>
              <p:cTn id="118" dur="indefinite" nodeType="mainSeq">
                <p:childTnLst>
                  <p:par>
                    <p:cTn id="119" fill="hold">
                      <p:stCondLst>
                        <p:cond delay="indefinite"/>
                      </p:stCondLst>
                      <p:childTnLst>
                        <p:par>
                          <p:cTn id="120" fill="hold">
                            <p:stCondLst>
                              <p:cond delay="0"/>
                            </p:stCondLst>
                            <p:childTnLst>
                              <p:par>
                                <p:cTn id="121" nodeType="clickEffect" fill="hold" presetClass="entr" presetID="1">
                                  <p:stCondLst>
                                    <p:cond delay="0"/>
                                  </p:stCondLst>
                                  <p:childTnLst>
                                    <p:set>
                                      <p:cBhvr>
                                        <p:cTn id="122" dur="1" fill="hold">
                                          <p:stCondLst>
                                            <p:cond delay="0"/>
                                          </p:stCondLst>
                                        </p:cTn>
                                        <p:tgtEl>
                                          <p:spTgt spid="287"/>
                                        </p:tgtEl>
                                        <p:attrNameLst>
                                          <p:attrName>style.visibility</p:attrName>
                                        </p:attrNameLst>
                                      </p:cBhvr>
                                      <p:to>
                                        <p:strVal val="visible"/>
                                      </p:to>
                                    </p:set>
                                  </p:childTnLst>
                                </p:cTn>
                              </p:par>
                              <p:par>
                                <p:cTn id="123" nodeType="withEffect" fill="hold" presetClass="entr" presetID="1">
                                  <p:stCondLst>
                                    <p:cond delay="0"/>
                                  </p:stCondLst>
                                  <p:childTnLst>
                                    <p:set>
                                      <p:cBhvr>
                                        <p:cTn id="124"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Elemental</Template>
  <TotalTime>111</TotalTime>
  <Application>LibreOffice/7.1.2.2$Windows_X86_64 LibreOffice_project/8a45595d069ef5570103caea1b71cc9d82b2aae4</Application>
  <AppVersion>15.0000</AppVersion>
  <Words>12235</Words>
  <Paragraphs>982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2019-01-04T14:31:26Z</dcterms:created>
  <dc:creator>kate</dc:creator>
  <dc:description/>
  <dc:language>fr-FR</dc:language>
  <cp:lastModifiedBy/>
  <dcterms:modified xsi:type="dcterms:W3CDTF">2022-09-12T15:40:25Z</dcterms:modified>
  <cp:revision>163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34</vt:i4>
  </property>
  <property fmtid="{D5CDD505-2E9C-101B-9397-08002B2CF9AE}" pid="3" name="PresentationFormat">
    <vt:lpwstr>On-screen Show (4:3)</vt:lpwstr>
  </property>
  <property fmtid="{D5CDD505-2E9C-101B-9397-08002B2CF9AE}" pid="4" name="Slides">
    <vt:i4>35</vt:i4>
  </property>
</Properties>
</file>