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data3.xml" ContentType="application/vnd.openxmlformats-officedocument.drawingml.diagramData+xml"/>
  <Override PartName="/ppt/diagrams/quickStyle5.xml" ContentType="application/vnd.openxmlformats-officedocument.drawingml.diagramStyle+xml"/>
  <Override PartName="/ppt/diagrams/layout3.xml" ContentType="application/vnd.openxmlformats-officedocument.drawingml.diagramLayout+xml"/>
  <Override PartName="/ppt/diagrams/colors3.xml" ContentType="application/vnd.openxmlformats-officedocument.drawingml.diagramColors+xml"/>
  <Override PartName="/ppt/diagrams/drawing4.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colors4.xml" ContentType="application/vnd.openxmlformats-officedocument.drawingml.diagramColors+xml"/>
  <Override PartName="/ppt/diagrams/drawing5.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colors5.xml" ContentType="application/vnd.openxmlformats-officedocument.drawingml.diagramColors+xml"/>
  <Override PartName="/ppt/media/image1.png" ContentType="image/png"/>
  <Override PartName="/ppt/media/image58.png" ContentType="image/png"/>
  <Override PartName="/ppt/media/image56.jpeg" ContentType="image/jpeg"/>
  <Override PartName="/ppt/media/image2.png" ContentType="image/png"/>
  <Override PartName="/ppt/media/image59.png" ContentType="image/png"/>
  <Override PartName="/ppt/media/image3.png" ContentType="image/png"/>
  <Override PartName="/ppt/media/image21.png" ContentType="image/png"/>
  <Override PartName="/ppt/media/image6.jpeg" ContentType="image/jpeg"/>
  <Override PartName="/ppt/media/image4.png" ContentType="image/png"/>
  <Override PartName="/ppt/media/image45.jpeg" ContentType="image/jpeg"/>
  <Override PartName="/ppt/media/image5.png" ContentType="image/png"/>
  <Override PartName="/ppt/media/image7.png" ContentType="image/png"/>
  <Override PartName="/ppt/media/image8.png" ContentType="image/png"/>
  <Override PartName="/ppt/media/image9.png" ContentType="image/png"/>
  <Override PartName="/ppt/media/image51.jpeg" ContentType="image/jpeg"/>
  <Override PartName="/ppt/media/image10.png" ContentType="image/png"/>
  <Override PartName="/ppt/media/image11.png" ContentType="image/png"/>
  <Override PartName="/ppt/media/image57.jpeg" ContentType="image/jpeg"/>
  <Override PartName="/ppt/media/image12.png" ContentType="image/png"/>
  <Override PartName="/ppt/media/image13.png" ContentType="image/png"/>
  <Override PartName="/ppt/media/image46.jpeg" ContentType="image/jpe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52.jpeg" ContentType="image/jpeg"/>
  <Override PartName="/ppt/media/image19.png" ContentType="image/png"/>
  <Override PartName="/ppt/media/image20.png" ContentType="image/png"/>
  <Override PartName="/ppt/media/image22.png" ContentType="image/png"/>
  <Override PartName="/ppt/media/image23.png" ContentType="image/png"/>
  <Override PartName="/ppt/media/image47.jpeg" ContentType="image/jpe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53.jpeg" ContentType="image/jpeg"/>
  <Override PartName="/ppt/media/image29.png" ContentType="image/png"/>
  <Override PartName="/ppt/media/image30.jpeg" ContentType="image/jpeg"/>
  <Override PartName="/ppt/media/image31.jpeg" ContentType="image/jpeg"/>
  <Override PartName="/ppt/media/image32.jpeg" ContentType="image/jpe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2.jpeg" ContentType="image/jpeg"/>
  <Override PartName="/ppt/media/image41.jpeg" ContentType="image/jpeg"/>
  <Override PartName="/ppt/media/image43.jpeg" ContentType="image/jpeg"/>
  <Override PartName="/ppt/media/image44.jpeg" ContentType="image/jpeg"/>
  <Override PartName="/ppt/media/image60.png" ContentType="image/png"/>
  <Override PartName="/ppt/media/image48.png" ContentType="image/png"/>
  <Override PartName="/ppt/media/image49.jpeg" ContentType="image/jpeg"/>
  <Override PartName="/ppt/media/image50.jpeg" ContentType="image/jpeg"/>
  <Override PartName="/ppt/media/image54.png" ContentType="image/png"/>
  <Override PartName="/ppt/media/image55.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notesSlide36.xml" ContentType="application/vnd.openxmlformats-officedocument.presentationml.notesSlide+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t>7 ateliers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t>Renforcement des capacités individuelles</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fr-CA" dirty="0"/>
            <a:t>Atelier </a:t>
          </a:r>
          <a:r>
            <a:rPr dirty="0"/>
            <a:t>de coaching et de </a:t>
          </a:r>
          <a:r>
            <a:rPr dirty="0" err="1"/>
            <a:t>parentalité</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t>Pensée critique </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t>Renforcement des capacités communautaires</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CA" dirty="0"/>
            <a:t>Réponse</a:t>
          </a:r>
          <a:r>
            <a:rPr dirty="0"/>
            <a:t> de </a:t>
          </a:r>
          <a:r>
            <a:rPr dirty="0" err="1"/>
            <a:t>l’État</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t>Gestion de la colère</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discours</a:t>
          </a:r>
          <a:r>
            <a:rPr dirty="0"/>
            <a:t> et </a:t>
          </a:r>
          <a:r>
            <a:rPr dirty="0" err="1"/>
            <a:t>identité</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t>Débat et simulation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t>Gestion des conflits</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dirty="0" err="1"/>
            <a:t>Réponse</a:t>
          </a:r>
          <a:r>
            <a:rPr dirty="0"/>
            <a:t> </a:t>
          </a:r>
          <a:r>
            <a:rPr dirty="0" err="1"/>
            <a:t>proportionnée</a:t>
          </a:r>
          <a:r>
            <a:rPr dirty="0"/>
            <a:t> de </a:t>
          </a:r>
          <a:r>
            <a:rPr dirty="0" err="1"/>
            <a:t>l'État</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t>Comprendre la radicalisation en général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t>Relation entre la radicalisation et un sujet spécifique </a:t>
          </a:r>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t>Sujet spécifique à la clarification</a:t>
          </a:r>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t>Exercices</a:t>
          </a:r>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t>1. Un bon mentor/parent ?</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t>2. Construire votre propre modèle de rôle</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t>1. Essayer une phrase</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t>2. Les 6 questions</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001C79-3885-4A94-B5E3-4D6836C0E203}" type="doc">
      <dgm:prSet loTypeId="urn:microsoft.com/office/officeart/2005/8/layout/venn1" loCatId="relationship" qsTypeId="urn:microsoft.com/office/officeart/2005/8/quickstyle/3d3" qsCatId="3D" csTypeId="urn:microsoft.com/office/officeart/2005/8/colors/accent4_2" csCatId="accent4" phldr="1"/>
      <dgm:spPr/>
    </dgm:pt>
    <dgm:pt modelId="{925941C5-F819-443B-B5FA-64A1EEDD0C36}">
      <dgm:prSet phldrT="[Tekst]"/>
      <dgm:spPr/>
      <dgm:t>
        <a:bodyPr/>
        <a:lstStyle/>
        <a:p>
          <a:r>
            <a:t>Identité interne</a:t>
          </a:r>
          <a:endParaRPr lang="en-GB" dirty="0"/>
        </a:p>
      </dgm:t>
    </dgm:pt>
    <dgm:pt modelId="{9C4E13C5-673F-4D3F-85E6-2F39A8AB2170}" type="parTrans" cxnId="{199A0010-39B8-490F-B001-0904E6A3B826}">
      <dgm:prSet/>
      <dgm:spPr/>
      <dgm:t>
        <a:bodyPr/>
        <a:lstStyle/>
        <a:p>
          <a:endParaRPr lang="en-GB"/>
        </a:p>
      </dgm:t>
    </dgm:pt>
    <dgm:pt modelId="{2A26F1AF-886E-43EA-AC5E-1ACB1F9B9729}" type="sibTrans" cxnId="{199A0010-39B8-490F-B001-0904E6A3B826}">
      <dgm:prSet/>
      <dgm:spPr/>
      <dgm:t>
        <a:bodyPr/>
        <a:lstStyle/>
        <a:p>
          <a:endParaRPr lang="en-GB"/>
        </a:p>
      </dgm:t>
    </dgm:pt>
    <dgm:pt modelId="{A3A93CB9-F726-4FD5-A156-8A1C23B81563}">
      <dgm:prSet phldrT="[Tekst]"/>
      <dgm:spPr/>
      <dgm:t>
        <a:bodyPr/>
        <a:lstStyle/>
        <a:p>
          <a:r>
            <a:t>Identité externe</a:t>
          </a:r>
          <a:endParaRPr lang="en-GB" dirty="0"/>
        </a:p>
      </dgm:t>
    </dgm:pt>
    <dgm:pt modelId="{50CC28C3-E3ED-420D-B6C8-60DD2FD2B216}" type="parTrans" cxnId="{2E358F73-6CA0-433F-9276-B42DE73DAB52}">
      <dgm:prSet/>
      <dgm:spPr/>
      <dgm:t>
        <a:bodyPr/>
        <a:lstStyle/>
        <a:p>
          <a:endParaRPr lang="en-GB"/>
        </a:p>
      </dgm:t>
    </dgm:pt>
    <dgm:pt modelId="{CFFBF3DB-45B0-4C8D-9371-FC90ED16BB40}" type="sibTrans" cxnId="{2E358F73-6CA0-433F-9276-B42DE73DAB52}">
      <dgm:prSet/>
      <dgm:spPr/>
      <dgm:t>
        <a:bodyPr/>
        <a:lstStyle/>
        <a:p>
          <a:endParaRPr lang="en-GB"/>
        </a:p>
      </dgm:t>
    </dgm:pt>
    <dgm:pt modelId="{6C70655E-4D24-48C0-87B8-35D407BDEF8F}" type="pres">
      <dgm:prSet presAssocID="{1B001C79-3885-4A94-B5E3-4D6836C0E203}" presName="compositeShape" presStyleCnt="0">
        <dgm:presLayoutVars>
          <dgm:chMax val="7"/>
          <dgm:dir/>
          <dgm:resizeHandles val="exact"/>
        </dgm:presLayoutVars>
      </dgm:prSet>
      <dgm:spPr/>
    </dgm:pt>
    <dgm:pt modelId="{E84B3A34-9B99-40BE-BF16-13442021F0DB}" type="pres">
      <dgm:prSet presAssocID="{925941C5-F819-443B-B5FA-64A1EEDD0C36}" presName="circ1" presStyleLbl="vennNode1" presStyleIdx="0" presStyleCnt="2"/>
      <dgm:spPr/>
    </dgm:pt>
    <dgm:pt modelId="{C0294074-ABD1-4891-B4C6-AEF73E181EFE}" type="pres">
      <dgm:prSet presAssocID="{925941C5-F819-443B-B5FA-64A1EEDD0C36}" presName="circ1Tx" presStyleLbl="revTx" presStyleIdx="0" presStyleCnt="0">
        <dgm:presLayoutVars>
          <dgm:chMax val="0"/>
          <dgm:chPref val="0"/>
          <dgm:bulletEnabled val="1"/>
        </dgm:presLayoutVars>
      </dgm:prSet>
      <dgm:spPr/>
    </dgm:pt>
    <dgm:pt modelId="{30D752B7-372C-480B-9860-730BE3ED62D7}" type="pres">
      <dgm:prSet presAssocID="{A3A93CB9-F726-4FD5-A156-8A1C23B81563}" presName="circ2" presStyleLbl="vennNode1" presStyleIdx="1" presStyleCnt="2"/>
      <dgm:spPr/>
    </dgm:pt>
    <dgm:pt modelId="{AFFFCFE8-D653-43E6-B601-08CBD8F01952}" type="pres">
      <dgm:prSet presAssocID="{A3A93CB9-F726-4FD5-A156-8A1C23B81563}" presName="circ2Tx" presStyleLbl="revTx" presStyleIdx="0" presStyleCnt="0">
        <dgm:presLayoutVars>
          <dgm:chMax val="0"/>
          <dgm:chPref val="0"/>
          <dgm:bulletEnabled val="1"/>
        </dgm:presLayoutVars>
      </dgm:prSet>
      <dgm:spPr/>
    </dgm:pt>
  </dgm:ptLst>
  <dgm:cxnLst>
    <dgm:cxn modelId="{199A0010-39B8-490F-B001-0904E6A3B826}" srcId="{1B001C79-3885-4A94-B5E3-4D6836C0E203}" destId="{925941C5-F819-443B-B5FA-64A1EEDD0C36}" srcOrd="0" destOrd="0" parTransId="{9C4E13C5-673F-4D3F-85E6-2F39A8AB2170}" sibTransId="{2A26F1AF-886E-43EA-AC5E-1ACB1F9B9729}"/>
    <dgm:cxn modelId="{C0008A14-1C65-442A-9CD9-C45FE4AA5C6A}" type="presOf" srcId="{A3A93CB9-F726-4FD5-A156-8A1C23B81563}" destId="{AFFFCFE8-D653-43E6-B601-08CBD8F01952}" srcOrd="1" destOrd="0" presId="urn:microsoft.com/office/officeart/2005/8/layout/venn1"/>
    <dgm:cxn modelId="{55ED4363-80D9-41F1-86DF-09E45AABBD40}" type="presOf" srcId="{925941C5-F819-443B-B5FA-64A1EEDD0C36}" destId="{E84B3A34-9B99-40BE-BF16-13442021F0DB}" srcOrd="0" destOrd="0" presId="urn:microsoft.com/office/officeart/2005/8/layout/venn1"/>
    <dgm:cxn modelId="{E7936145-B503-42A8-96CD-CB1E9213EE1A}" type="presOf" srcId="{1B001C79-3885-4A94-B5E3-4D6836C0E203}" destId="{6C70655E-4D24-48C0-87B8-35D407BDEF8F}" srcOrd="0" destOrd="0" presId="urn:microsoft.com/office/officeart/2005/8/layout/venn1"/>
    <dgm:cxn modelId="{2E358F73-6CA0-433F-9276-B42DE73DAB52}" srcId="{1B001C79-3885-4A94-B5E3-4D6836C0E203}" destId="{A3A93CB9-F726-4FD5-A156-8A1C23B81563}" srcOrd="1" destOrd="0" parTransId="{50CC28C3-E3ED-420D-B6C8-60DD2FD2B216}" sibTransId="{CFFBF3DB-45B0-4C8D-9371-FC90ED16BB40}"/>
    <dgm:cxn modelId="{5CE9F584-D4B9-401C-AA76-02431908B79A}" type="presOf" srcId="{925941C5-F819-443B-B5FA-64A1EEDD0C36}" destId="{C0294074-ABD1-4891-B4C6-AEF73E181EFE}" srcOrd="1" destOrd="0" presId="urn:microsoft.com/office/officeart/2005/8/layout/venn1"/>
    <dgm:cxn modelId="{AD45C8A1-12CC-4C44-9B60-D2FA0E864608}" type="presOf" srcId="{A3A93CB9-F726-4FD5-A156-8A1C23B81563}" destId="{30D752B7-372C-480B-9860-730BE3ED62D7}" srcOrd="0" destOrd="0" presId="urn:microsoft.com/office/officeart/2005/8/layout/venn1"/>
    <dgm:cxn modelId="{FF9D905F-15E3-44AF-B596-AA946B30C7F5}" type="presParOf" srcId="{6C70655E-4D24-48C0-87B8-35D407BDEF8F}" destId="{E84B3A34-9B99-40BE-BF16-13442021F0DB}" srcOrd="0" destOrd="0" presId="urn:microsoft.com/office/officeart/2005/8/layout/venn1"/>
    <dgm:cxn modelId="{4E10EC16-529C-4ADF-906A-0B70A652F61E}" type="presParOf" srcId="{6C70655E-4D24-48C0-87B8-35D407BDEF8F}" destId="{C0294074-ABD1-4891-B4C6-AEF73E181EFE}" srcOrd="1" destOrd="0" presId="urn:microsoft.com/office/officeart/2005/8/layout/venn1"/>
    <dgm:cxn modelId="{B30770C3-9B05-463D-A2DE-988B6A08787F}" type="presParOf" srcId="{6C70655E-4D24-48C0-87B8-35D407BDEF8F}" destId="{30D752B7-372C-480B-9860-730BE3ED62D7}" srcOrd="2" destOrd="0" presId="urn:microsoft.com/office/officeart/2005/8/layout/venn1"/>
    <dgm:cxn modelId="{3D63EFF8-474C-4657-A74D-9CBB1E4E3B24}" type="presParOf" srcId="{6C70655E-4D24-48C0-87B8-35D407BDEF8F}" destId="{AFFFCFE8-D653-43E6-B601-08CBD8F01952}" srcOrd="3"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7 ateliers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Renforcement des capacités individuelles</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CA" sz="1300" kern="1200" dirty="0"/>
            <a:t>Atelier </a:t>
          </a:r>
          <a:r>
            <a:rPr sz="1300" kern="1200" dirty="0"/>
            <a:t>de coaching et de </a:t>
          </a:r>
          <a:r>
            <a:rPr sz="1300" kern="1200" dirty="0" err="1"/>
            <a:t>parentalité</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Pensée critique </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Gestion de la colère</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Renforcement des capacités communautaires</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discours</a:t>
          </a:r>
          <a:r>
            <a:rPr sz="1300" kern="1200" dirty="0"/>
            <a:t> et </a:t>
          </a:r>
          <a:r>
            <a:rPr sz="1300" kern="1200" dirty="0" err="1"/>
            <a:t>identité</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Débat et simulation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Gestion des conflits</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CA" sz="1300" kern="1200" dirty="0"/>
            <a:t>Réponse</a:t>
          </a:r>
          <a:r>
            <a:rPr sz="1300" kern="1200" dirty="0"/>
            <a:t> de </a:t>
          </a:r>
          <a:r>
            <a:rPr sz="1300" kern="1200" dirty="0" err="1"/>
            <a:t>l’État</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dirty="0" err="1"/>
            <a:t>Réponse</a:t>
          </a:r>
          <a:r>
            <a:rPr sz="1300" kern="1200" dirty="0"/>
            <a:t> </a:t>
          </a:r>
          <a:r>
            <a:rPr sz="1300" kern="1200" dirty="0" err="1"/>
            <a:t>proportionnée</a:t>
          </a:r>
          <a:r>
            <a:rPr sz="1300" kern="1200" dirty="0"/>
            <a:t> de </a:t>
          </a:r>
          <a:r>
            <a:rPr sz="1300" kern="1200" dirty="0" err="1"/>
            <a:t>l'État</a:t>
          </a:r>
          <a:endParaRPr lang="bg-BG" sz="1300" kern="1200" dirty="0"/>
        </a:p>
      </dsp:txBody>
      <dsp:txXfrm>
        <a:off x="4394026" y="4379417"/>
        <a:ext cx="1226360" cy="5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65895" y="247176"/>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8100" rIns="38100" bIns="38100" numCol="1" spcCol="1270" anchor="ctr" anchorCtr="0">
          <a:noAutofit/>
        </a:bodyPr>
        <a:lstStyle/>
        <a:p>
          <a:pPr marL="0" lvl="0" indent="0" algn="l" defTabSz="666750">
            <a:lnSpc>
              <a:spcPct val="90000"/>
            </a:lnSpc>
            <a:spcBef>
              <a:spcPct val="0"/>
            </a:spcBef>
            <a:spcAft>
              <a:spcPct val="35000"/>
            </a:spcAft>
            <a:buClrTx/>
            <a:buSzTx/>
            <a:buFontTx/>
            <a:buNone/>
          </a:pPr>
          <a:r>
            <a:rPr sz="1500" kern="1200"/>
            <a:t>Comprendre la radicalisation en général</a:t>
          </a:r>
        </a:p>
      </dsp:txBody>
      <dsp:txXfrm>
        <a:off x="365895" y="247176"/>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8100" rIns="38100" bIns="38100" numCol="1" spcCol="1270" anchor="ctr" anchorCtr="0">
          <a:noAutofit/>
        </a:bodyPr>
        <a:lstStyle/>
        <a:p>
          <a:pPr marL="0" lvl="0" indent="0" algn="l" defTabSz="666750">
            <a:lnSpc>
              <a:spcPct val="90000"/>
            </a:lnSpc>
            <a:spcBef>
              <a:spcPct val="0"/>
            </a:spcBef>
            <a:spcAft>
              <a:spcPct val="35000"/>
            </a:spcAft>
            <a:buNone/>
          </a:pPr>
          <a:r>
            <a:rPr sz="1500" kern="1200"/>
            <a:t>Relation entre la radicalisation et un sujet spécifique </a:t>
          </a:r>
        </a:p>
      </dsp:txBody>
      <dsp:txXfrm>
        <a:off x="649467" y="989221"/>
        <a:ext cx="4538060" cy="494610"/>
      </dsp:txXfrm>
    </dsp:sp>
    <dsp:sp modelId="{A36D6CBA-EEA4-43E4-85F1-390086E2844C}">
      <dsp:nvSpPr>
        <dsp:cNvPr id="0" name=""/>
        <dsp:cNvSpPr/>
      </dsp:nvSpPr>
      <dsp:spPr>
        <a:xfrm>
          <a:off x="340335" y="927395"/>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8100" rIns="38100" bIns="38100" numCol="1" spcCol="1270" anchor="ctr" anchorCtr="0">
          <a:noAutofit/>
        </a:bodyPr>
        <a:lstStyle/>
        <a:p>
          <a:pPr marL="0" lvl="0" indent="0" algn="l" defTabSz="666750">
            <a:lnSpc>
              <a:spcPct val="90000"/>
            </a:lnSpc>
            <a:spcBef>
              <a:spcPct val="0"/>
            </a:spcBef>
            <a:spcAft>
              <a:spcPct val="35000"/>
            </a:spcAft>
            <a:buNone/>
          </a:pPr>
          <a:r>
            <a:rPr sz="1500" kern="1200"/>
            <a:t>Sujet spécifique à la clarification</a:t>
          </a:r>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65895" y="2473312"/>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8100" rIns="38100" bIns="3810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sz="1500" kern="1200"/>
            <a:t>Exercices</a:t>
          </a:r>
        </a:p>
      </dsp:txBody>
      <dsp:txXfrm>
        <a:off x="365895" y="2473312"/>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1244850"/>
          <a:ext cx="4508274"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1052970"/>
          <a:ext cx="3155791"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577850">
            <a:lnSpc>
              <a:spcPct val="90000"/>
            </a:lnSpc>
            <a:spcBef>
              <a:spcPct val="0"/>
            </a:spcBef>
            <a:spcAft>
              <a:spcPct val="35000"/>
            </a:spcAft>
            <a:buNone/>
          </a:pPr>
          <a:r>
            <a:rPr sz="1300" kern="1200"/>
            <a:t>1. Un bon mentor/parent ?</a:t>
          </a:r>
          <a:endParaRPr lang="bg-BG" sz="1300" kern="1200" dirty="0"/>
        </a:p>
      </dsp:txBody>
      <dsp:txXfrm>
        <a:off x="244147" y="1071704"/>
        <a:ext cx="3118323" cy="346292"/>
      </dsp:txXfrm>
    </dsp:sp>
    <dsp:sp modelId="{E6F02A8B-3A8D-4AC2-8A94-E2C59D34CB0E}">
      <dsp:nvSpPr>
        <dsp:cNvPr id="0" name=""/>
        <dsp:cNvSpPr/>
      </dsp:nvSpPr>
      <dsp:spPr>
        <a:xfrm>
          <a:off x="0" y="1834530"/>
          <a:ext cx="4508274"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5413" y="1642650"/>
          <a:ext cx="3155791"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577850">
            <a:lnSpc>
              <a:spcPct val="90000"/>
            </a:lnSpc>
            <a:spcBef>
              <a:spcPct val="0"/>
            </a:spcBef>
            <a:spcAft>
              <a:spcPct val="35000"/>
            </a:spcAft>
            <a:buNone/>
          </a:pPr>
          <a:r>
            <a:rPr sz="1300" kern="1200"/>
            <a:t>2. Construire votre propre modèle de rôle</a:t>
          </a:r>
          <a:endParaRPr lang="bg-BG" sz="1300" kern="1200" dirty="0"/>
        </a:p>
      </dsp:txBody>
      <dsp:txXfrm>
        <a:off x="244147" y="1661384"/>
        <a:ext cx="3118323"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00878"/>
          <a:ext cx="3687417"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184370" y="5678"/>
          <a:ext cx="258119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889000">
            <a:lnSpc>
              <a:spcPct val="90000"/>
            </a:lnSpc>
            <a:spcBef>
              <a:spcPct val="0"/>
            </a:spcBef>
            <a:spcAft>
              <a:spcPct val="35000"/>
            </a:spcAft>
            <a:buNone/>
          </a:pPr>
          <a:r>
            <a:rPr sz="2000" kern="1200"/>
            <a:t>1. Essayer une phrase</a:t>
          </a:r>
          <a:endParaRPr lang="bg-BG" sz="2000" kern="1200" dirty="0"/>
        </a:p>
      </dsp:txBody>
      <dsp:txXfrm>
        <a:off x="213191" y="34499"/>
        <a:ext cx="2523549" cy="532758"/>
      </dsp:txXfrm>
    </dsp:sp>
    <dsp:sp modelId="{E6F02A8B-3A8D-4AC2-8A94-E2C59D34CB0E}">
      <dsp:nvSpPr>
        <dsp:cNvPr id="0" name=""/>
        <dsp:cNvSpPr/>
      </dsp:nvSpPr>
      <dsp:spPr>
        <a:xfrm>
          <a:off x="0" y="1208078"/>
          <a:ext cx="3687417"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184370" y="912878"/>
          <a:ext cx="2581191"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889000">
            <a:lnSpc>
              <a:spcPct val="90000"/>
            </a:lnSpc>
            <a:spcBef>
              <a:spcPct val="0"/>
            </a:spcBef>
            <a:spcAft>
              <a:spcPct val="35000"/>
            </a:spcAft>
            <a:buNone/>
          </a:pPr>
          <a:r>
            <a:rPr sz="2000" kern="1200"/>
            <a:t>2. Les 6 questions</a:t>
          </a:r>
          <a:endParaRPr lang="bg-BG" sz="2000" kern="1200" dirty="0"/>
        </a:p>
      </dsp:txBody>
      <dsp:txXfrm>
        <a:off x="213191" y="941699"/>
        <a:ext cx="2523549"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A34-9B99-40BE-BF16-13442021F0DB}">
      <dsp:nvSpPr>
        <dsp:cNvPr id="0" name=""/>
        <dsp:cNvSpPr/>
      </dsp:nvSpPr>
      <dsp:spPr>
        <a:xfrm>
          <a:off x="9405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sz="3300" kern="1200"/>
            <a:t>Identité interne</a:t>
          </a:r>
          <a:endParaRPr lang="en-GB" sz="3300" kern="1200" dirty="0"/>
        </a:p>
      </dsp:txBody>
      <dsp:txXfrm>
        <a:off x="418040" y="528871"/>
        <a:ext cx="1337728" cy="1772938"/>
      </dsp:txXfrm>
    </dsp:sp>
    <dsp:sp modelId="{30D752B7-372C-480B-9860-730BE3ED62D7}">
      <dsp:nvSpPr>
        <dsp:cNvPr id="0" name=""/>
        <dsp:cNvSpPr/>
      </dsp:nvSpPr>
      <dsp:spPr>
        <a:xfrm>
          <a:off x="176621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sz="3300" kern="1200"/>
            <a:t>Identité externe</a:t>
          </a:r>
          <a:endParaRPr lang="en-GB" sz="3300" kern="1200" dirty="0"/>
        </a:p>
      </dsp:txBody>
      <dsp:txXfrm>
        <a:off x="2424633" y="528871"/>
        <a:ext cx="1337728" cy="17729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217"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218"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219"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220"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22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F227275-5992-485F-87D4-CAD57C0B6D8C}"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20.xml"/><Relationship Id="rId3"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hyperlink" Target="http://creducation.net/resources/anger_management/anger__a_secondary_emotion.html" TargetMode="External"/><Relationship Id="rId2" Type="http://schemas.openxmlformats.org/officeDocument/2006/relationships/slide" Target="../slides/slide9.xml"/><Relationship Id="rId3"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PlaceHolder 1"/>
          <p:cNvSpPr>
            <a:spLocks noGrp="1"/>
          </p:cNvSpPr>
          <p:nvPr>
            <p:ph type="sldImg"/>
          </p:nvPr>
        </p:nvSpPr>
        <p:spPr>
          <a:xfrm>
            <a:off x="1143000" y="685800"/>
            <a:ext cx="4571280" cy="3428280"/>
          </a:xfrm>
          <a:prstGeom prst="rect">
            <a:avLst/>
          </a:prstGeom>
        </p:spPr>
      </p:sp>
      <p:sp>
        <p:nvSpPr>
          <p:cNvPr id="702" name="PlaceHolder 2"/>
          <p:cNvSpPr>
            <a:spLocks noGrp="1"/>
          </p:cNvSpPr>
          <p:nvPr>
            <p:ph type="body"/>
          </p:nvPr>
        </p:nvSpPr>
        <p:spPr>
          <a:xfrm>
            <a:off x="685800" y="4343400"/>
            <a:ext cx="5485680" cy="4114080"/>
          </a:xfrm>
          <a:prstGeom prst="rect">
            <a:avLst/>
          </a:prstGeom>
        </p:spPr>
        <p:txBody>
          <a:bodyPr lIns="0" rIns="0" tIns="0" bIns="0">
            <a:noAutofit/>
          </a:bodyPr>
          <a:p>
            <a:pPr marL="216000" indent="-215640">
              <a:lnSpc>
                <a:spcPct val="100000"/>
              </a:lnSpc>
              <a:tabLst>
                <a:tab algn="l" pos="0"/>
              </a:tabLst>
            </a:pPr>
            <a:r>
              <a:rPr b="1" lang="fr-FR" sz="1800" spc="-1" strike="noStrike">
                <a:latin typeface="Verdana"/>
              </a:rPr>
              <a:t>Instructions /feuille de texte proposé 0</a:t>
            </a:r>
            <a:endParaRPr b="0" lang="fr-FR" sz="1800" spc="-1" strike="noStrike">
              <a:latin typeface="Arial"/>
            </a:endParaRPr>
          </a:p>
          <a:p>
            <a:pPr marL="216000" indent="-215640">
              <a:lnSpc>
                <a:spcPct val="100000"/>
              </a:lnSpc>
              <a:tabLst>
                <a:tab algn="l" pos="0"/>
              </a:tabLst>
            </a:pPr>
            <a:endParaRPr b="0" lang="fr-FR" sz="1800" spc="-1" strike="noStrike">
              <a:latin typeface="Arial"/>
            </a:endParaRPr>
          </a:p>
          <a:p>
            <a:pPr marL="216000" indent="-215640">
              <a:lnSpc>
                <a:spcPct val="100000"/>
              </a:lnSpc>
              <a:tabLst>
                <a:tab algn="l" pos="0"/>
              </a:tabLst>
            </a:pPr>
            <a:r>
              <a:rPr b="0" lang="en-GB" sz="2000" spc="-1" strike="noStrike">
                <a:latin typeface="Verdana"/>
              </a:rPr>
              <a:t>Bienvenue à nouveau (vérifie</a:t>
            </a:r>
            <a:r>
              <a:rPr b="0" lang="fr-CA" sz="2000" spc="-1" strike="noStrike">
                <a:latin typeface="Verdana"/>
              </a:rPr>
              <a:t>r si la liste de présence est signée par tous les participants)</a:t>
            </a:r>
            <a:endParaRPr b="0" lang="fr-FR" sz="2000" spc="-1" strike="noStrike">
              <a:latin typeface="Arial"/>
            </a:endParaRPr>
          </a:p>
          <a:p>
            <a:pPr marL="216000" indent="-215640">
              <a:lnSpc>
                <a:spcPct val="100000"/>
              </a:lnSpc>
              <a:tabLst>
                <a:tab algn="l" pos="0"/>
              </a:tabLst>
            </a:pPr>
            <a:endParaRPr b="0" lang="fr-FR" sz="2000" spc="-1" strike="noStrike">
              <a:latin typeface="Arial"/>
            </a:endParaRPr>
          </a:p>
          <a:p>
            <a:pPr marL="216000" indent="-215640">
              <a:lnSpc>
                <a:spcPct val="100000"/>
              </a:lnSpc>
              <a:tabLst>
                <a:tab algn="l" pos="0"/>
              </a:tabLst>
            </a:pPr>
            <a:r>
              <a:rPr b="0" lang="en-GB" sz="2000" spc="-1" strike="noStrike">
                <a:latin typeface="Verdana"/>
              </a:rPr>
              <a:t>@Formateur (voir le guide pour plus d'instructions)</a:t>
            </a:r>
            <a:endParaRPr b="0" lang="fr-FR" sz="2000" spc="-1" strike="noStrike">
              <a:latin typeface="Arial"/>
            </a:endParaRPr>
          </a:p>
          <a:p>
            <a:pPr marL="457200" indent="-215640">
              <a:lnSpc>
                <a:spcPct val="100000"/>
              </a:lnSpc>
              <a:tabLst>
                <a:tab algn="l" pos="0"/>
              </a:tabLst>
            </a:pPr>
            <a:r>
              <a:rPr b="0" lang="en-GB" sz="2000" spc="-1" strike="noStrike" u="sng">
                <a:uFillTx/>
                <a:latin typeface="Verdana"/>
              </a:rPr>
              <a:t>Requis</a:t>
            </a:r>
            <a:endParaRPr b="0" lang="fr-FR" sz="2000" spc="-1" strike="noStrike">
              <a:latin typeface="Arial"/>
            </a:endParaRPr>
          </a:p>
          <a:p>
            <a:pPr marL="457200" indent="-215640">
              <a:lnSpc>
                <a:spcPct val="100000"/>
              </a:lnSpc>
              <a:tabLst>
                <a:tab algn="l" pos="0"/>
              </a:tabLst>
            </a:pPr>
            <a:r>
              <a:rPr b="0" lang="en-GB" sz="2000" spc="-1" strike="noStrike">
                <a:latin typeface="Verdana"/>
              </a:rPr>
              <a:t>liste des participants </a:t>
            </a:r>
            <a:endParaRPr b="0" lang="fr-FR" sz="2000" spc="-1" strike="noStrike">
              <a:latin typeface="Arial"/>
            </a:endParaRPr>
          </a:p>
          <a:p>
            <a:pPr marL="457200" indent="-215640">
              <a:lnSpc>
                <a:spcPct val="100000"/>
              </a:lnSpc>
              <a:tabLst>
                <a:tab algn="l" pos="0"/>
              </a:tabLst>
            </a:pPr>
            <a:r>
              <a:rPr b="0" lang="fr-CA" sz="2000" spc="-1" strike="noStrike">
                <a:latin typeface="Verdana"/>
              </a:rPr>
              <a:t>ordinateur portable/PC et télémètre</a:t>
            </a:r>
            <a:endParaRPr b="0" lang="fr-FR" sz="2000" spc="-1" strike="noStrike">
              <a:latin typeface="Arial"/>
            </a:endParaRPr>
          </a:p>
          <a:p>
            <a:pPr marL="457200" indent="-215640">
              <a:lnSpc>
                <a:spcPct val="100000"/>
              </a:lnSpc>
              <a:tabLst>
                <a:tab algn="l" pos="0"/>
              </a:tabLst>
            </a:pPr>
            <a:r>
              <a:rPr b="0" lang="fr-CA" sz="2000" spc="-1" strike="noStrike">
                <a:latin typeface="Verdana"/>
              </a:rPr>
              <a:t>Stylos et papier pour les participants</a:t>
            </a:r>
            <a:endParaRPr b="0" lang="fr-FR" sz="2000" spc="-1" strike="noStrike">
              <a:latin typeface="Arial"/>
            </a:endParaRPr>
          </a:p>
          <a:p>
            <a:pPr marL="457200" indent="-215640">
              <a:lnSpc>
                <a:spcPct val="100000"/>
              </a:lnSpc>
              <a:tabLst>
                <a:tab algn="l" pos="0"/>
              </a:tabLst>
            </a:pPr>
            <a:r>
              <a:rPr b="0" lang="fr-CA" sz="2000" spc="-1" strike="noStrike">
                <a:latin typeface="Verdana"/>
              </a:rPr>
              <a:t>Tableau de papier</a:t>
            </a:r>
            <a:endParaRPr b="0" lang="fr-FR" sz="2000" spc="-1" strike="noStrike">
              <a:latin typeface="Arial"/>
            </a:endParaRPr>
          </a:p>
          <a:p>
            <a:pPr marL="457200" indent="-215640">
              <a:lnSpc>
                <a:spcPct val="100000"/>
              </a:lnSpc>
              <a:tabLst>
                <a:tab algn="l" pos="0"/>
              </a:tabLst>
            </a:pPr>
            <a:r>
              <a:rPr b="0" lang="fr-CA" sz="2000" spc="-1" strike="noStrike">
                <a:latin typeface="Verdana"/>
              </a:rPr>
              <a:t>marqueurs, cartes, puzzle, feuilles de papier blanc, ciseaux, *smartphones pour accéder à Pauliseverywhere. </a:t>
            </a:r>
            <a:endParaRPr b="0" lang="fr-FR" sz="2000" spc="-1" strike="noStrike">
              <a:latin typeface="Arial"/>
            </a:endParaRPr>
          </a:p>
          <a:p>
            <a:pPr marL="457200" indent="-215640">
              <a:lnSpc>
                <a:spcPct val="100000"/>
              </a:lnSpc>
              <a:tabLst>
                <a:tab algn="l" pos="0"/>
              </a:tabLst>
            </a:pPr>
            <a:r>
              <a:rPr b="0" lang="fr-CA" sz="2000" spc="-1" strike="noStrike">
                <a:latin typeface="Verdana"/>
              </a:rPr>
              <a:t>Accès Internet </a:t>
            </a:r>
            <a:endParaRPr b="0" lang="fr-FR" sz="2000" spc="-1" strike="noStrike">
              <a:latin typeface="Arial"/>
            </a:endParaRPr>
          </a:p>
          <a:p>
            <a:pPr marL="457200" indent="-215640">
              <a:lnSpc>
                <a:spcPct val="100000"/>
              </a:lnSpc>
              <a:tabLst>
                <a:tab algn="l" pos="0"/>
              </a:tabLst>
            </a:pPr>
            <a:r>
              <a:rPr b="0" lang="fr-CA" sz="2000" spc="-1" strike="noStrike">
                <a:latin typeface="Verdana"/>
              </a:rPr>
              <a:t>Polycopiés d’exercices ( )</a:t>
            </a:r>
            <a:endParaRPr b="0" lang="fr-FR" sz="2000" spc="-1" strike="noStrike">
              <a:latin typeface="Arial"/>
            </a:endParaRPr>
          </a:p>
          <a:p>
            <a:pPr marL="457200" indent="-215640">
              <a:lnSpc>
                <a:spcPct val="100000"/>
              </a:lnSpc>
              <a:tabLst>
                <a:tab algn="l" pos="0"/>
              </a:tabLst>
            </a:pPr>
            <a:r>
              <a:rPr b="0" lang="fr-CA" sz="2000" spc="-1" strike="noStrike">
                <a:latin typeface="Verdana"/>
              </a:rPr>
              <a:t>Enquêtes</a:t>
            </a:r>
            <a:endParaRPr b="0" lang="fr-FR" sz="2000" spc="-1" strike="noStrike">
              <a:latin typeface="Arial"/>
            </a:endParaRPr>
          </a:p>
          <a:p>
            <a:pPr marL="457200" indent="-215640">
              <a:lnSpc>
                <a:spcPct val="100000"/>
              </a:lnSpc>
              <a:tabLst>
                <a:tab algn="l" pos="0"/>
              </a:tabLst>
            </a:pPr>
            <a:endParaRPr b="0" lang="fr-FR" sz="2000" spc="-1" strike="noStrike">
              <a:latin typeface="Arial"/>
            </a:endParaRPr>
          </a:p>
          <a:p>
            <a:pPr marL="457200" indent="-215640">
              <a:lnSpc>
                <a:spcPct val="100000"/>
              </a:lnSpc>
              <a:tabLst>
                <a:tab algn="l" pos="0"/>
              </a:tabLst>
            </a:pPr>
            <a:r>
              <a:rPr b="0" lang="en-GB" sz="2000" spc="-1" strike="noStrike" u="sng">
                <a:solidFill>
                  <a:srgbClr val="000000"/>
                </a:solidFill>
                <a:uFillTx/>
                <a:latin typeface="+mn-lt"/>
                <a:ea typeface="+mn-ea"/>
              </a:rPr>
              <a:t>Planification suggérée</a:t>
            </a:r>
            <a:r>
              <a:rPr b="0" lang="fr-CA" sz="2000" spc="-1" strike="noStrike" u="sng">
                <a:solidFill>
                  <a:srgbClr val="000000"/>
                </a:solidFill>
                <a:uFillTx/>
                <a:latin typeface="+mn-lt"/>
                <a:ea typeface="+mn-ea"/>
              </a:rPr>
              <a:t>, jour 2</a:t>
            </a:r>
            <a:r>
              <a:rPr b="0" lang="fr-CA" sz="2000" spc="-1" strike="noStrike">
                <a:solidFill>
                  <a:srgbClr val="000000"/>
                </a:solidFill>
                <a:latin typeface="+mn-lt"/>
                <a:ea typeface="+mn-ea"/>
              </a:rPr>
              <a:t> (selon votre choix d'exercices)</a:t>
            </a:r>
            <a:endParaRPr b="0" lang="fr-FR" sz="2000" spc="-1" strike="noStrike">
              <a:latin typeface="Arial"/>
            </a:endParaRPr>
          </a:p>
          <a:p>
            <a:pPr marL="457200" indent="-215640">
              <a:lnSpc>
                <a:spcPct val="100000"/>
              </a:lnSpc>
              <a:tabLst>
                <a:tab algn="l" pos="0"/>
              </a:tabLst>
            </a:pPr>
            <a:endParaRPr b="0" lang="fr-FR" sz="2000" spc="-1" strike="noStrike">
              <a:latin typeface="Arial"/>
            </a:endParaRPr>
          </a:p>
          <a:p>
            <a:pPr marL="457200" indent="-215640">
              <a:lnSpc>
                <a:spcPct val="100000"/>
              </a:lnSpc>
              <a:tabLst>
                <a:tab algn="l" pos="0"/>
              </a:tabLst>
            </a:pPr>
            <a:r>
              <a:rPr b="0" lang="en-GB" sz="2000" spc="-1" strike="noStrike">
                <a:solidFill>
                  <a:srgbClr val="000000"/>
                </a:solidFill>
                <a:latin typeface="+mn-lt"/>
                <a:ea typeface="+mn-ea"/>
              </a:rPr>
              <a:t>Entrée, café, thé</a:t>
            </a:r>
            <a:r>
              <a:rPr b="0" lang="en-GB" sz="2000" spc="-1" strike="noStrike">
                <a:solidFill>
                  <a:srgbClr val="000000"/>
                </a:solidFill>
                <a:latin typeface="+mn-lt"/>
                <a:ea typeface="+mn-ea"/>
              </a:rPr>
              <a:t>	</a:t>
            </a:r>
            <a:r>
              <a:rPr b="0" lang="en-GB" sz="2000" spc="-1" strike="noStrike">
                <a:solidFill>
                  <a:srgbClr val="000000"/>
                </a:solidFill>
                <a:latin typeface="+mn-lt"/>
                <a:ea typeface="+mn-ea"/>
              </a:rPr>
              <a:t>	</a:t>
            </a:r>
            <a:r>
              <a:rPr b="0" lang="en-GB" sz="2000" spc="-1" strike="noStrike">
                <a:solidFill>
                  <a:srgbClr val="000000"/>
                </a:solidFill>
                <a:latin typeface="+mn-lt"/>
                <a:ea typeface="+mn-ea"/>
              </a:rPr>
              <a:t>15 min</a:t>
            </a: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solidFill>
                  <a:srgbClr val="000000"/>
                </a:solidFill>
                <a:latin typeface="+mn-lt"/>
                <a:ea typeface="+mn-ea"/>
              </a:rPr>
              <a:t>Introduction </a:t>
            </a:r>
            <a:r>
              <a:rPr b="0" lang="en-GB" sz="2000" spc="-1" strike="noStrike">
                <a:solidFill>
                  <a:srgbClr val="000000"/>
                </a:solidFill>
                <a:latin typeface="+mn-lt"/>
                <a:ea typeface="+mn-ea"/>
              </a:rPr>
              <a:t>	</a:t>
            </a:r>
            <a:r>
              <a:rPr b="0" lang="en-GB" sz="2000" spc="-1" strike="noStrike">
                <a:solidFill>
                  <a:srgbClr val="000000"/>
                </a:solidFill>
                <a:latin typeface="+mn-lt"/>
                <a:ea typeface="+mn-ea"/>
              </a:rPr>
              <a:t>	</a:t>
            </a:r>
            <a:r>
              <a:rPr b="0" lang="en-GB" sz="2000" spc="-1" strike="noStrike">
                <a:solidFill>
                  <a:srgbClr val="000000"/>
                </a:solidFill>
                <a:latin typeface="+mn-lt"/>
                <a:ea typeface="+mn-ea"/>
              </a:rPr>
              <a:t>45 min</a:t>
            </a: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solidFill>
                  <a:srgbClr val="000000"/>
                </a:solidFill>
                <a:latin typeface="+mn-lt"/>
                <a:ea typeface="+mn-ea"/>
              </a:rPr>
              <a:t>Explication radicalisation</a:t>
            </a:r>
            <a:r>
              <a:rPr b="0" lang="en-GB" sz="2000" spc="-1" strike="noStrike">
                <a:solidFill>
                  <a:srgbClr val="000000"/>
                </a:solidFill>
                <a:latin typeface="+mn-lt"/>
                <a:ea typeface="+mn-ea"/>
              </a:rPr>
              <a:t>	</a:t>
            </a:r>
            <a:r>
              <a:rPr b="0" lang="en-GB" sz="2000" spc="-1" strike="noStrike">
                <a:solidFill>
                  <a:srgbClr val="000000"/>
                </a:solidFill>
                <a:latin typeface="+mn-lt"/>
                <a:ea typeface="+mn-ea"/>
              </a:rPr>
              <a:t>	</a:t>
            </a:r>
            <a:r>
              <a:rPr b="0" lang="en-GB" sz="2000" spc="-1" strike="noStrike">
                <a:solidFill>
                  <a:srgbClr val="000000"/>
                </a:solidFill>
                <a:latin typeface="+mn-lt"/>
                <a:ea typeface="+mn-ea"/>
              </a:rPr>
              <a:t>45 min (selon les connaissances initiales, cela peut être </a:t>
            </a:r>
            <a:r>
              <a:rPr b="0" lang="fr-CA" sz="2000" spc="-1" strike="noStrike">
                <a:solidFill>
                  <a:srgbClr val="000000"/>
                </a:solidFill>
                <a:latin typeface="+mn-lt"/>
                <a:ea typeface="+mn-ea"/>
              </a:rPr>
              <a:t>	</a:t>
            </a:r>
            <a:r>
              <a:rPr b="0" lang="fr-CA" sz="2000" spc="-1" strike="noStrike">
                <a:solidFill>
                  <a:srgbClr val="000000"/>
                </a:solidFill>
                <a:latin typeface="+mn-lt"/>
                <a:ea typeface="+mn-ea"/>
              </a:rPr>
              <a:t>	</a:t>
            </a:r>
            <a:r>
              <a:rPr b="0" lang="fr-CA" sz="2000" spc="-1" strike="noStrike">
                <a:solidFill>
                  <a:srgbClr val="000000"/>
                </a:solidFill>
                <a:latin typeface="+mn-lt"/>
                <a:ea typeface="+mn-ea"/>
              </a:rPr>
              <a:t>	</a:t>
            </a:r>
            <a:r>
              <a:rPr b="0" lang="fr-CA" sz="2000" spc="-1" strike="noStrike">
                <a:solidFill>
                  <a:srgbClr val="000000"/>
                </a:solidFill>
                <a:latin typeface="+mn-lt"/>
                <a:ea typeface="+mn-ea"/>
              </a:rPr>
              <a:t>	</a:t>
            </a:r>
            <a:r>
              <a:rPr b="0" lang="fr-CA" sz="2000" spc="-1" strike="noStrike">
                <a:solidFill>
                  <a:srgbClr val="000000"/>
                </a:solidFill>
                <a:latin typeface="+mn-lt"/>
                <a:ea typeface="+mn-ea"/>
              </a:rPr>
              <a:t>             prolongé ou raccourci)</a:t>
            </a:r>
            <a:endParaRPr b="0" lang="fr-FR" sz="2000" spc="-1" strike="noStrike">
              <a:latin typeface="Arial"/>
            </a:endParaRPr>
          </a:p>
          <a:p>
            <a:pPr>
              <a:lnSpc>
                <a:spcPct val="100000"/>
              </a:lnSpc>
              <a:tabLst>
                <a:tab algn="l" pos="0"/>
              </a:tabLst>
            </a:pPr>
            <a:r>
              <a:rPr b="0" lang="fr-CA" sz="2000" spc="-1" strike="noStrike">
                <a:solidFill>
                  <a:srgbClr val="000000"/>
                </a:solidFill>
                <a:latin typeface="+mn-lt"/>
                <a:ea typeface="+mn-ea"/>
              </a:rPr>
              <a:t>Pause</a:t>
            </a:r>
            <a:r>
              <a:rPr b="0" lang="fr-CA" sz="2000" spc="-1" strike="noStrike">
                <a:solidFill>
                  <a:srgbClr val="000000"/>
                </a:solidFill>
                <a:latin typeface="+mn-lt"/>
                <a:ea typeface="+mn-ea"/>
              </a:rPr>
              <a:t>	</a:t>
            </a:r>
            <a:r>
              <a:rPr b="0" lang="fr-CA" sz="2000" spc="-1" strike="noStrike">
                <a:solidFill>
                  <a:srgbClr val="000000"/>
                </a:solidFill>
                <a:latin typeface="+mn-lt"/>
                <a:ea typeface="+mn-ea"/>
              </a:rPr>
              <a:t>	</a:t>
            </a:r>
            <a:r>
              <a:rPr b="0" lang="fr-CA" sz="2000" spc="-1" strike="noStrike">
                <a:solidFill>
                  <a:srgbClr val="000000"/>
                </a:solidFill>
                <a:latin typeface="+mn-lt"/>
                <a:ea typeface="+mn-ea"/>
              </a:rPr>
              <a:t>	</a:t>
            </a:r>
            <a:r>
              <a:rPr b="0" lang="fr-CA" sz="2000" spc="-1" strike="noStrike">
                <a:solidFill>
                  <a:srgbClr val="000000"/>
                </a:solidFill>
                <a:latin typeface="+mn-lt"/>
                <a:ea typeface="+mn-ea"/>
              </a:rPr>
              <a:t>15 min</a:t>
            </a:r>
            <a:endParaRPr b="0" lang="fr-FR" sz="2000" spc="-1" strike="noStrike">
              <a:latin typeface="Arial"/>
            </a:endParaRPr>
          </a:p>
          <a:p>
            <a:pPr marL="228600" indent="-227880">
              <a:lnSpc>
                <a:spcPct val="100000"/>
              </a:lnSpc>
              <a:buClr>
                <a:srgbClr val="000000"/>
              </a:buClr>
              <a:buFont typeface="+mj-lt"/>
              <a:buAutoNum type="arabicPeriod" startAt="3"/>
              <a:tabLst>
                <a:tab algn="l" pos="0"/>
              </a:tabLst>
            </a:pPr>
            <a:r>
              <a:rPr b="0" lang="fr-CA" sz="2000" spc="-1" strike="noStrike">
                <a:solidFill>
                  <a:srgbClr val="000000"/>
                </a:solidFill>
                <a:latin typeface="+mn-lt"/>
                <a:ea typeface="+mn-ea"/>
              </a:rPr>
              <a:t>Relation entre colère </a:t>
            </a:r>
            <a:br/>
            <a:r>
              <a:rPr b="0" lang="en-GB" sz="2000" spc="-1" strike="noStrike">
                <a:solidFill>
                  <a:srgbClr val="000000"/>
                </a:solidFill>
                <a:latin typeface="+mn-lt"/>
                <a:ea typeface="+mn-ea"/>
              </a:rPr>
              <a:t>et radicalisation</a:t>
            </a:r>
            <a:r>
              <a:rPr b="0" lang="en-GB" sz="2000" spc="-1" strike="noStrike">
                <a:solidFill>
                  <a:srgbClr val="000000"/>
                </a:solidFill>
                <a:latin typeface="+mn-lt"/>
                <a:ea typeface="+mn-ea"/>
              </a:rPr>
              <a:t>	</a:t>
            </a:r>
            <a:r>
              <a:rPr b="0" lang="en-GB" sz="2000" spc="-1" strike="noStrike">
                <a:solidFill>
                  <a:srgbClr val="000000"/>
                </a:solidFill>
                <a:latin typeface="+mn-lt"/>
                <a:ea typeface="+mn-ea"/>
              </a:rPr>
              <a:t>	</a:t>
            </a:r>
            <a:r>
              <a:rPr b="0" lang="en-GB" sz="2000" spc="-1" strike="noStrike">
                <a:solidFill>
                  <a:srgbClr val="000000"/>
                </a:solidFill>
                <a:latin typeface="+mn-lt"/>
                <a:ea typeface="+mn-ea"/>
              </a:rPr>
              <a:t>45 min</a:t>
            </a:r>
            <a:endParaRPr b="0" lang="fr-FR" sz="2000" spc="-1" strike="noStrike">
              <a:latin typeface="Arial"/>
            </a:endParaRPr>
          </a:p>
          <a:p>
            <a:pPr marL="228600" indent="-227880">
              <a:lnSpc>
                <a:spcPct val="100000"/>
              </a:lnSpc>
              <a:buClr>
                <a:srgbClr val="000000"/>
              </a:buClr>
              <a:buFont typeface="+mj-lt"/>
              <a:buAutoNum type="arabicPeriod" startAt="3"/>
              <a:tabLst>
                <a:tab algn="l" pos="0"/>
              </a:tabLst>
            </a:pPr>
            <a:r>
              <a:rPr b="0" lang="en-GB" sz="2000" spc="-1" strike="noStrike">
                <a:solidFill>
                  <a:srgbClr val="000000"/>
                </a:solidFill>
                <a:latin typeface="+mn-lt"/>
                <a:ea typeface="+mn-ea"/>
              </a:rPr>
              <a:t>Exercice(s)</a:t>
            </a:r>
            <a:r>
              <a:rPr b="0" lang="en-GB" sz="2000" spc="-1" strike="noStrike">
                <a:solidFill>
                  <a:srgbClr val="000000"/>
                </a:solidFill>
                <a:latin typeface="+mn-lt"/>
                <a:ea typeface="+mn-ea"/>
              </a:rPr>
              <a:t>	</a:t>
            </a:r>
            <a:r>
              <a:rPr b="0" lang="en-GB" sz="2000" spc="-1" strike="noStrike">
                <a:solidFill>
                  <a:srgbClr val="000000"/>
                </a:solidFill>
                <a:latin typeface="+mn-lt"/>
                <a:ea typeface="+mn-ea"/>
              </a:rPr>
              <a:t>Gestion de la colère</a:t>
            </a:r>
            <a:r>
              <a:rPr b="0" lang="en-GB" sz="2000" spc="-1" strike="noStrike">
                <a:solidFill>
                  <a:srgbClr val="000000"/>
                </a:solidFill>
                <a:latin typeface="+mn-lt"/>
                <a:ea typeface="+mn-ea"/>
              </a:rPr>
              <a:t>	</a:t>
            </a:r>
            <a:r>
              <a:rPr b="0" lang="en-GB" sz="2000" spc="-1" strike="noStrike">
                <a:solidFill>
                  <a:srgbClr val="000000"/>
                </a:solidFill>
                <a:latin typeface="+mn-lt"/>
                <a:ea typeface="+mn-ea"/>
              </a:rPr>
              <a:t>60 min</a:t>
            </a:r>
            <a:endParaRPr b="0" lang="fr-FR" sz="2000" spc="-1" strike="noStrike">
              <a:latin typeface="Arial"/>
            </a:endParaRPr>
          </a:p>
          <a:p>
            <a:pPr>
              <a:lnSpc>
                <a:spcPct val="100000"/>
              </a:lnSpc>
              <a:tabLst>
                <a:tab algn="l" pos="0"/>
              </a:tabLst>
            </a:pPr>
            <a:r>
              <a:rPr b="0" lang="en-GB" sz="2000" spc="-1" strike="noStrike">
                <a:solidFill>
                  <a:srgbClr val="000000"/>
                </a:solidFill>
                <a:latin typeface="+mn-lt"/>
                <a:ea typeface="+mn-ea"/>
              </a:rPr>
              <a:t>Déjeuner</a:t>
            </a:r>
            <a:r>
              <a:rPr b="0" lang="en-GB" sz="2000" spc="-1" strike="noStrike">
                <a:solidFill>
                  <a:srgbClr val="000000"/>
                </a:solidFill>
                <a:latin typeface="+mn-lt"/>
                <a:ea typeface="+mn-ea"/>
              </a:rPr>
              <a:t>	</a:t>
            </a:r>
            <a:r>
              <a:rPr b="0" lang="en-GB" sz="2000" spc="-1" strike="noStrike">
                <a:solidFill>
                  <a:srgbClr val="000000"/>
                </a:solidFill>
                <a:latin typeface="+mn-lt"/>
                <a:ea typeface="+mn-ea"/>
              </a:rPr>
              <a:t>	</a:t>
            </a:r>
            <a:r>
              <a:rPr b="0" lang="en-GB" sz="2000" spc="-1" strike="noStrike">
                <a:solidFill>
                  <a:srgbClr val="000000"/>
                </a:solidFill>
                <a:latin typeface="+mn-lt"/>
                <a:ea typeface="+mn-ea"/>
              </a:rPr>
              <a:t>	</a:t>
            </a:r>
            <a:r>
              <a:rPr b="0" lang="en-GB" sz="2000" spc="-1" strike="noStrike">
                <a:solidFill>
                  <a:srgbClr val="000000"/>
                </a:solidFill>
                <a:latin typeface="+mn-lt"/>
                <a:ea typeface="+mn-ea"/>
              </a:rPr>
              <a:t>60 min (prendre le temps d'échanger des expériences et de </a:t>
            </a:r>
            <a:r>
              <a:rPr b="0" lang="fr-CA" sz="2000" spc="-1" strike="noStrike">
                <a:solidFill>
                  <a:srgbClr val="000000"/>
                </a:solidFill>
                <a:latin typeface="+mn-lt"/>
                <a:ea typeface="+mn-ea"/>
              </a:rPr>
              <a:t>	</a:t>
            </a:r>
            <a:r>
              <a:rPr b="0" lang="fr-CA" sz="2000" spc="-1" strike="noStrike">
                <a:solidFill>
                  <a:srgbClr val="000000"/>
                </a:solidFill>
                <a:latin typeface="+mn-lt"/>
                <a:ea typeface="+mn-ea"/>
              </a:rPr>
              <a:t>	</a:t>
            </a:r>
            <a:r>
              <a:rPr b="0" lang="fr-CA" sz="2000" spc="-1" strike="noStrike">
                <a:solidFill>
                  <a:srgbClr val="000000"/>
                </a:solidFill>
                <a:latin typeface="+mn-lt"/>
                <a:ea typeface="+mn-ea"/>
              </a:rPr>
              <a:t>	</a:t>
            </a:r>
            <a:r>
              <a:rPr b="0" lang="fr-CA" sz="2000" spc="-1" strike="noStrike">
                <a:solidFill>
                  <a:srgbClr val="000000"/>
                </a:solidFill>
                <a:latin typeface="+mn-lt"/>
                <a:ea typeface="+mn-ea"/>
              </a:rPr>
              <a:t>             construire un réseau si possible)</a:t>
            </a:r>
            <a:endParaRPr b="0" lang="fr-FR" sz="2000" spc="-1" strike="noStrike">
              <a:latin typeface="Arial"/>
            </a:endParaRPr>
          </a:p>
          <a:p>
            <a:pPr marL="228600" indent="-227880">
              <a:lnSpc>
                <a:spcPct val="100000"/>
              </a:lnSpc>
              <a:buClr>
                <a:srgbClr val="000000"/>
              </a:buClr>
              <a:buFont typeface="+mj-lt"/>
              <a:buAutoNum type="arabicPeriod" startAt="5"/>
              <a:tabLst>
                <a:tab algn="l" pos="0"/>
              </a:tabLst>
            </a:pPr>
            <a:r>
              <a:rPr b="0" lang="en-US" sz="2000" spc="-1" strike="noStrike">
                <a:solidFill>
                  <a:srgbClr val="000000"/>
                </a:solidFill>
                <a:latin typeface="+mn-lt"/>
                <a:ea typeface="+mn-ea"/>
              </a:rPr>
              <a:t>discours relationnels</a:t>
            </a:r>
            <a:r>
              <a:rPr b="0" lang="en-US" sz="2000" spc="-1" strike="noStrike">
                <a:solidFill>
                  <a:srgbClr val="000000"/>
                </a:solidFill>
                <a:latin typeface="+mn-lt"/>
                <a:ea typeface="+mn-ea"/>
              </a:rPr>
              <a:t>	</a:t>
            </a:r>
            <a:r>
              <a:rPr b="0" lang="en-US" sz="2000" spc="-1" strike="noStrike">
                <a:solidFill>
                  <a:srgbClr val="000000"/>
                </a:solidFill>
                <a:latin typeface="+mn-lt"/>
                <a:ea typeface="+mn-ea"/>
              </a:rPr>
              <a:t>	</a:t>
            </a:r>
            <a:r>
              <a:rPr b="0" lang="en-US" sz="2000" spc="-1" strike="noStrike">
                <a:solidFill>
                  <a:srgbClr val="000000"/>
                </a:solidFill>
                <a:latin typeface="+mn-lt"/>
                <a:ea typeface="+mn-ea"/>
              </a:rPr>
              <a:t>30 min</a:t>
            </a:r>
            <a:endParaRPr b="0" lang="fr-FR" sz="2000" spc="-1" strike="noStrike">
              <a:latin typeface="Arial"/>
            </a:endParaRPr>
          </a:p>
          <a:p>
            <a:pPr marL="228600" indent="-227880">
              <a:lnSpc>
                <a:spcPct val="100000"/>
              </a:lnSpc>
              <a:buClr>
                <a:srgbClr val="000000"/>
              </a:buClr>
              <a:buFont typeface="+mj-lt"/>
              <a:buAutoNum type="arabicPeriod" startAt="6"/>
              <a:tabLst>
                <a:tab algn="l" pos="0"/>
              </a:tabLst>
            </a:pPr>
            <a:r>
              <a:rPr b="0" lang="en-US" sz="2000" spc="-1" strike="noStrike">
                <a:solidFill>
                  <a:srgbClr val="000000"/>
                </a:solidFill>
                <a:latin typeface="+mn-lt"/>
                <a:ea typeface="+mn-ea"/>
              </a:rPr>
              <a:t>Exercice(s)</a:t>
            </a:r>
            <a:r>
              <a:rPr b="0" lang="fr-CA" sz="2000" spc="-1" strike="noStrike">
                <a:solidFill>
                  <a:srgbClr val="000000"/>
                </a:solidFill>
                <a:latin typeface="+mn-lt"/>
                <a:ea typeface="+mn-ea"/>
              </a:rPr>
              <a:t> de </a:t>
            </a:r>
            <a:r>
              <a:rPr b="0" lang="en-US" sz="2000" spc="-1" strike="noStrike">
                <a:solidFill>
                  <a:srgbClr val="000000"/>
                </a:solidFill>
                <a:latin typeface="+mn-lt"/>
                <a:ea typeface="+mn-ea"/>
              </a:rPr>
              <a:t>discours</a:t>
            </a:r>
            <a:r>
              <a:rPr b="0" lang="en-US" sz="2000" spc="-1" strike="noStrike">
                <a:solidFill>
                  <a:srgbClr val="000000"/>
                </a:solidFill>
                <a:latin typeface="+mn-lt"/>
                <a:ea typeface="+mn-ea"/>
              </a:rPr>
              <a:t>	</a:t>
            </a:r>
            <a:r>
              <a:rPr b="0" lang="en-US" sz="2000" spc="-1" strike="noStrike">
                <a:solidFill>
                  <a:srgbClr val="000000"/>
                </a:solidFill>
                <a:latin typeface="+mn-lt"/>
                <a:ea typeface="+mn-ea"/>
              </a:rPr>
              <a:t>	</a:t>
            </a:r>
            <a:r>
              <a:rPr b="0" lang="en-US" sz="2000" spc="-1" strike="noStrike">
                <a:solidFill>
                  <a:srgbClr val="000000"/>
                </a:solidFill>
                <a:latin typeface="+mn-lt"/>
                <a:ea typeface="+mn-ea"/>
              </a:rPr>
              <a:t>45 min</a:t>
            </a:r>
            <a:endParaRPr b="0" lang="fr-FR" sz="2000" spc="-1" strike="noStrike">
              <a:latin typeface="Arial"/>
            </a:endParaRPr>
          </a:p>
          <a:p>
            <a:pPr>
              <a:lnSpc>
                <a:spcPct val="100000"/>
              </a:lnSpc>
              <a:tabLst>
                <a:tab algn="l" pos="0"/>
              </a:tabLst>
            </a:pPr>
            <a:r>
              <a:rPr b="0" lang="en-US" sz="2000" spc="-1" strike="noStrike">
                <a:solidFill>
                  <a:srgbClr val="000000"/>
                </a:solidFill>
                <a:latin typeface="+mn-lt"/>
                <a:ea typeface="+mn-ea"/>
              </a:rPr>
              <a:t>Pause</a:t>
            </a:r>
            <a:r>
              <a:rPr b="0" lang="en-US" sz="2000" spc="-1" strike="noStrike">
                <a:solidFill>
                  <a:srgbClr val="000000"/>
                </a:solidFill>
                <a:latin typeface="+mn-lt"/>
                <a:ea typeface="+mn-ea"/>
              </a:rPr>
              <a:t>	</a:t>
            </a:r>
            <a:r>
              <a:rPr b="0" lang="en-US" sz="2000" spc="-1" strike="noStrike">
                <a:solidFill>
                  <a:srgbClr val="000000"/>
                </a:solidFill>
                <a:latin typeface="+mn-lt"/>
                <a:ea typeface="+mn-ea"/>
              </a:rPr>
              <a:t>	</a:t>
            </a:r>
            <a:r>
              <a:rPr b="0" lang="en-US" sz="2000" spc="-1" strike="noStrike">
                <a:solidFill>
                  <a:srgbClr val="000000"/>
                </a:solidFill>
                <a:latin typeface="+mn-lt"/>
                <a:ea typeface="+mn-ea"/>
              </a:rPr>
              <a:t>	</a:t>
            </a:r>
            <a:r>
              <a:rPr b="0" lang="en-US" sz="2000" spc="-1" strike="noStrike">
                <a:solidFill>
                  <a:srgbClr val="000000"/>
                </a:solidFill>
                <a:latin typeface="+mn-lt"/>
                <a:ea typeface="+mn-ea"/>
              </a:rPr>
              <a:t>15 min</a:t>
            </a:r>
            <a:endParaRPr b="0" lang="fr-FR" sz="2000" spc="-1" strike="noStrike">
              <a:latin typeface="Arial"/>
            </a:endParaRPr>
          </a:p>
          <a:p>
            <a:pPr marL="228600" indent="-227880">
              <a:lnSpc>
                <a:spcPct val="100000"/>
              </a:lnSpc>
              <a:buClr>
                <a:srgbClr val="000000"/>
              </a:buClr>
              <a:buFont typeface="+mj-lt"/>
              <a:buAutoNum type="arabicPeriod" startAt="7"/>
              <a:tabLst>
                <a:tab algn="l" pos="0"/>
              </a:tabLst>
            </a:pPr>
            <a:r>
              <a:rPr b="0" lang="en-US" sz="2000" spc="-1" strike="noStrike">
                <a:solidFill>
                  <a:srgbClr val="000000"/>
                </a:solidFill>
                <a:latin typeface="+mn-lt"/>
                <a:ea typeface="+mn-ea"/>
              </a:rPr>
              <a:t>Exercice(s) </a:t>
            </a:r>
            <a:r>
              <a:rPr b="0" lang="en-US" sz="2000" spc="-1" strike="noStrike">
                <a:solidFill>
                  <a:srgbClr val="000000"/>
                </a:solidFill>
                <a:latin typeface="+mn-lt"/>
                <a:ea typeface="+mn-ea"/>
              </a:rPr>
              <a:t>	</a:t>
            </a:r>
            <a:r>
              <a:rPr b="0" lang="fr-CA" sz="2000" spc="-1" strike="noStrike">
                <a:solidFill>
                  <a:srgbClr val="000000"/>
                </a:solidFill>
                <a:latin typeface="+mn-lt"/>
                <a:ea typeface="+mn-ea"/>
              </a:rPr>
              <a:t>de </a:t>
            </a:r>
            <a:r>
              <a:rPr b="0" lang="en-US" sz="2000" spc="-1" strike="noStrike">
                <a:solidFill>
                  <a:srgbClr val="000000"/>
                </a:solidFill>
                <a:latin typeface="+mn-lt"/>
                <a:ea typeface="+mn-ea"/>
              </a:rPr>
              <a:t>discours</a:t>
            </a:r>
            <a:r>
              <a:rPr b="0" lang="en-US" sz="2000" spc="-1" strike="noStrike">
                <a:solidFill>
                  <a:srgbClr val="000000"/>
                </a:solidFill>
                <a:latin typeface="+mn-lt"/>
                <a:ea typeface="+mn-ea"/>
              </a:rPr>
              <a:t>	</a:t>
            </a:r>
            <a:r>
              <a:rPr b="0" lang="en-US" sz="2000" spc="-1" strike="noStrike">
                <a:solidFill>
                  <a:srgbClr val="000000"/>
                </a:solidFill>
                <a:latin typeface="+mn-lt"/>
                <a:ea typeface="+mn-ea"/>
              </a:rPr>
              <a:t>	</a:t>
            </a:r>
            <a:r>
              <a:rPr b="0" lang="en-US" sz="2000" spc="-1" strike="noStrike">
                <a:solidFill>
                  <a:srgbClr val="000000"/>
                </a:solidFill>
                <a:latin typeface="+mn-lt"/>
                <a:ea typeface="+mn-ea"/>
              </a:rPr>
              <a:t>30 min</a:t>
            </a:r>
            <a:endParaRPr b="0" lang="fr-FR" sz="2000" spc="-1" strike="noStrike">
              <a:latin typeface="Arial"/>
            </a:endParaRPr>
          </a:p>
          <a:p>
            <a:pPr marL="228600" indent="-227880">
              <a:lnSpc>
                <a:spcPct val="100000"/>
              </a:lnSpc>
              <a:buClr>
                <a:srgbClr val="000000"/>
              </a:buClr>
              <a:buFont typeface="+mj-lt"/>
              <a:buAutoNum type="arabicPeriod" startAt="7"/>
              <a:tabLst>
                <a:tab algn="l" pos="0"/>
              </a:tabLst>
            </a:pPr>
            <a:r>
              <a:rPr b="0" lang="en-US" sz="2000" spc="-1" strike="noStrike">
                <a:solidFill>
                  <a:srgbClr val="000000"/>
                </a:solidFill>
                <a:latin typeface="+mn-lt"/>
                <a:ea typeface="+mn-ea"/>
              </a:rPr>
              <a:t>Retour et conclusion</a:t>
            </a:r>
            <a:r>
              <a:rPr b="0" lang="en-US" sz="2000" spc="-1" strike="noStrike">
                <a:solidFill>
                  <a:srgbClr val="000000"/>
                </a:solidFill>
                <a:latin typeface="+mn-lt"/>
                <a:ea typeface="+mn-ea"/>
              </a:rPr>
              <a:t>	</a:t>
            </a:r>
            <a:r>
              <a:rPr b="0" lang="en-US" sz="2000" spc="-1" strike="noStrike">
                <a:solidFill>
                  <a:srgbClr val="000000"/>
                </a:solidFill>
                <a:latin typeface="+mn-lt"/>
                <a:ea typeface="+mn-ea"/>
              </a:rPr>
              <a:t>	</a:t>
            </a:r>
            <a:r>
              <a:rPr b="0" lang="en-US" sz="2000" spc="-1" strike="noStrike">
                <a:solidFill>
                  <a:srgbClr val="000000"/>
                </a:solidFill>
                <a:latin typeface="+mn-lt"/>
                <a:ea typeface="+mn-ea"/>
              </a:rPr>
              <a:t>15 min</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Habituellement, les choses prennent plus de temps en raison des questions et de l'interaction, alors prendre environ 7 heures. Selon le nombre de participants, leur niveau de connaissance</a:t>
            </a:r>
            <a:r>
              <a:rPr b="0" lang="fr-CA" sz="2000" spc="-1" strike="noStrike">
                <a:solidFill>
                  <a:srgbClr val="000000"/>
                </a:solidFill>
                <a:latin typeface="Calibri"/>
                <a:ea typeface="Calibri"/>
              </a:rPr>
              <a:t>s au début et la qua</a:t>
            </a:r>
            <a:r>
              <a:rPr b="0" lang="en-US" sz="2000" spc="-1" strike="noStrike">
                <a:solidFill>
                  <a:srgbClr val="000000"/>
                </a:solidFill>
                <a:latin typeface="Calibri"/>
                <a:ea typeface="Calibri"/>
              </a:rPr>
              <a:t>lité de discussion, la quantité et le choix des exercices, la durée estimée de la première session peut varier.</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1000" spc="-1" strike="noStrike">
                <a:solidFill>
                  <a:srgbClr val="000000"/>
                </a:solidFill>
                <a:latin typeface="+mn-lt"/>
                <a:ea typeface="+mn-ea"/>
              </a:rPr>
              <a:t>On pourrait commencer à 09h00 et planifier de terminer à 16h30.</a:t>
            </a:r>
            <a:endParaRPr b="0" lang="fr-FR" sz="1000" spc="-1" strike="noStrike">
              <a:latin typeface="Arial"/>
            </a:endParaRPr>
          </a:p>
        </p:txBody>
      </p:sp>
      <p:sp>
        <p:nvSpPr>
          <p:cNvPr id="703"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61C048EB-9A47-42D7-850E-3A4B59DEF009}" type="slidenum">
              <a:rPr b="0" lang="en-US" sz="1200" spc="-1" strike="noStrike">
                <a:latin typeface="Times New Roman"/>
              </a:rPr>
              <a:t>&lt;numéro&gt;</a:t>
            </a:fld>
            <a:endParaRPr b="0" lang="fr-FR"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PlaceHolder 1"/>
          <p:cNvSpPr>
            <a:spLocks noGrp="1"/>
          </p:cNvSpPr>
          <p:nvPr>
            <p:ph type="sldImg"/>
          </p:nvPr>
        </p:nvSpPr>
        <p:spPr>
          <a:xfrm>
            <a:off x="1143000" y="685800"/>
            <a:ext cx="4571280" cy="3428280"/>
          </a:xfrm>
          <a:prstGeom prst="rect">
            <a:avLst/>
          </a:prstGeom>
        </p:spPr>
      </p:sp>
      <p:sp>
        <p:nvSpPr>
          <p:cNvPr id="729"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90000"/>
              </a:lnSpc>
              <a:tabLst>
                <a:tab algn="l" pos="0"/>
              </a:tabLst>
            </a:pPr>
            <a:r>
              <a:rPr b="1" lang="fr-FR" sz="1600" spc="-1" strike="noStrike">
                <a:latin typeface="Verdana"/>
              </a:rPr>
              <a:t>Instructions /feuille de texte proposé 9</a:t>
            </a:r>
            <a:endParaRPr b="0" lang="fr-FR" sz="1600" spc="-1" strike="noStrike">
              <a:latin typeface="Arial"/>
            </a:endParaRPr>
          </a:p>
          <a:p>
            <a:pPr marL="216000" indent="-216000">
              <a:lnSpc>
                <a:spcPct val="90000"/>
              </a:lnSpc>
              <a:tabLst>
                <a:tab algn="l" pos="0"/>
              </a:tabLst>
            </a:pPr>
            <a:endParaRPr b="0" lang="fr-FR" sz="1600" spc="-1" strike="noStrike">
              <a:latin typeface="Arial"/>
            </a:endParaRPr>
          </a:p>
          <a:p>
            <a:pPr marL="216000" indent="-216000">
              <a:lnSpc>
                <a:spcPct val="90000"/>
              </a:lnSpc>
              <a:tabLst>
                <a:tab algn="l" pos="0"/>
              </a:tabLst>
            </a:pPr>
            <a:r>
              <a:rPr b="0" lang="en-GB" sz="1600" spc="-1" strike="noStrike">
                <a:latin typeface="Verdana"/>
              </a:rPr>
              <a:t>Quelques caractéristiques de la colère</a:t>
            </a:r>
            <a:endParaRPr b="0" lang="fr-FR" sz="1600" spc="-1" strike="noStrike">
              <a:latin typeface="Arial"/>
            </a:endParaRPr>
          </a:p>
          <a:p>
            <a:pPr marL="285840" indent="-285120">
              <a:lnSpc>
                <a:spcPct val="90000"/>
              </a:lnSpc>
              <a:buClr>
                <a:srgbClr val="000000"/>
              </a:buClr>
              <a:buFont typeface="Arial"/>
              <a:buChar char="•"/>
              <a:tabLst>
                <a:tab algn="l" pos="0"/>
              </a:tabLst>
            </a:pPr>
            <a:r>
              <a:rPr b="0" lang="en-GB" sz="1600" spc="-1" strike="noStrike">
                <a:latin typeface="Verdana"/>
              </a:rPr>
              <a:t>Elle est considérée comme une réponse naturelle et surtout automatique aux actes préjudiciables </a:t>
            </a:r>
            <a:endParaRPr b="0" lang="fr-FR" sz="1600" spc="-1" strike="noStrike">
              <a:latin typeface="Arial"/>
            </a:endParaRPr>
          </a:p>
          <a:p>
            <a:pPr marL="285840" indent="-285120">
              <a:lnSpc>
                <a:spcPct val="90000"/>
              </a:lnSpc>
              <a:buClr>
                <a:srgbClr val="000000"/>
              </a:buClr>
              <a:buFont typeface="Arial"/>
              <a:buChar char="•"/>
              <a:tabLst>
                <a:tab algn="l" pos="0"/>
              </a:tabLst>
            </a:pPr>
            <a:r>
              <a:rPr b="0" lang="en-GB" sz="1600" spc="-1" strike="noStrike">
                <a:latin typeface="Verdana"/>
              </a:rPr>
              <a:t>La colère est une </a:t>
            </a:r>
            <a:r>
              <a:rPr b="1" lang="en-GB" sz="1600" spc="-1" strike="noStrike">
                <a:latin typeface="Verdana"/>
              </a:rPr>
              <a:t>émotion fondamentale.</a:t>
            </a:r>
            <a:r>
              <a:rPr b="0" lang="en-GB" sz="1600" spc="-1" strike="noStrike">
                <a:latin typeface="Verdana"/>
              </a:rPr>
              <a:t> Et elle prend souvent la place d'une émotion sous-jacente. Certaines personnes pensent que c'est une « mauvaise » émotion ou une émotion négative, d'autres disent que cela ne devient un problème que lorsque quelqu'un s'accroche à la colère et qu</a:t>
            </a:r>
            <a:r>
              <a:rPr b="0" lang="fr-CA" sz="1600" spc="-1" strike="noStrike">
                <a:latin typeface="Verdana"/>
              </a:rPr>
              <a:t>’elle devienne chronique.</a:t>
            </a:r>
            <a:endParaRPr b="0" lang="fr-FR" sz="1600" spc="-1" strike="noStrike">
              <a:latin typeface="Arial"/>
            </a:endParaRPr>
          </a:p>
          <a:p>
            <a:pPr marL="285840" indent="-285120">
              <a:lnSpc>
                <a:spcPct val="90000"/>
              </a:lnSpc>
              <a:buClr>
                <a:srgbClr val="000000"/>
              </a:buClr>
              <a:buFont typeface="Arial"/>
              <a:buChar char="•"/>
              <a:tabLst>
                <a:tab algn="l" pos="0"/>
              </a:tabLst>
            </a:pPr>
            <a:r>
              <a:rPr b="0" lang="fr-CA" sz="1600" spc="-1" strike="noStrike">
                <a:latin typeface="Verdana"/>
              </a:rPr>
              <a:t>Comme il a été  expliqué précédemment, la colère est un </a:t>
            </a:r>
            <a:r>
              <a:rPr b="1" lang="fr-CA" sz="1600" spc="-1" strike="noStrike">
                <a:latin typeface="Verdana"/>
              </a:rPr>
              <a:t>facteur </a:t>
            </a:r>
            <a:r>
              <a:rPr b="0" lang="fr-CA" sz="1600" spc="-1" strike="noStrike">
                <a:latin typeface="Verdana"/>
              </a:rPr>
              <a:t>de radicalisation qui comporte également un sentiment d'identité /« quête de signification », la frustration et l'insulte individuelles, les facteurs cognitifs et sociaux tels que la prise de risque et la réduction des contacts sociaux, la victimisation personnelle, le déplacement de l'agression</a:t>
            </a:r>
            <a:endParaRPr b="0" lang="fr-FR" sz="1600" spc="-1" strike="noStrike">
              <a:latin typeface="Arial"/>
            </a:endParaRPr>
          </a:p>
          <a:p>
            <a:pPr marL="285840" indent="-285120">
              <a:lnSpc>
                <a:spcPct val="90000"/>
              </a:lnSpc>
              <a:buClr>
                <a:srgbClr val="000000"/>
              </a:buClr>
              <a:buFont typeface="Arial"/>
              <a:buChar char="•"/>
              <a:tabLst>
                <a:tab algn="l" pos="0"/>
              </a:tabLst>
            </a:pPr>
            <a:r>
              <a:rPr b="1" lang="fr-CA" sz="1600" spc="-1" strike="noStrike">
                <a:latin typeface="Verdana"/>
              </a:rPr>
              <a:t>Apprendre à gérer correctement la colère est une compétence, </a:t>
            </a:r>
            <a:r>
              <a:rPr b="0" lang="fr-CA" sz="1600" spc="-1" strike="noStrike">
                <a:latin typeface="Verdana"/>
              </a:rPr>
              <a:t>et </a:t>
            </a:r>
            <a:r>
              <a:rPr b="1" lang="fr-CA" sz="1600" spc="-1" strike="noStrike">
                <a:latin typeface="Verdana"/>
              </a:rPr>
              <a:t>pas </a:t>
            </a:r>
            <a:r>
              <a:rPr b="0" lang="fr-CA" sz="1600" spc="-1" strike="noStrike">
                <a:latin typeface="Verdana"/>
              </a:rPr>
              <a:t>un instinct. C'est lié au seuil qu’on se fixe lors d’une interaction qui se complique par la présence d'autres émotions. </a:t>
            </a:r>
            <a:endParaRPr b="0" lang="fr-FR" sz="1600" spc="-1" strike="noStrike">
              <a:latin typeface="Arial"/>
            </a:endParaRPr>
          </a:p>
          <a:p>
            <a:pPr marL="285840" indent="-285120">
              <a:lnSpc>
                <a:spcPct val="100000"/>
              </a:lnSpc>
              <a:buClr>
                <a:srgbClr val="000000"/>
              </a:buClr>
              <a:buFont typeface="Arial"/>
              <a:buChar char="•"/>
              <a:tabLst>
                <a:tab algn="l" pos="0"/>
              </a:tabLst>
            </a:pPr>
            <a:r>
              <a:rPr b="0" lang="fr-CA" sz="1600" spc="-1" strike="noStrike">
                <a:latin typeface="Calibri"/>
                <a:ea typeface="Calibri"/>
              </a:rPr>
              <a:t>Les personnes qui sont incapables de se mettre en colère sont également incapables de se défendre. </a:t>
            </a:r>
            <a:r>
              <a:rPr b="1" lang="fr-CA" sz="1600" spc="-1" strike="noStrike">
                <a:latin typeface="Calibri"/>
                <a:ea typeface="Calibri"/>
              </a:rPr>
              <a:t>Il est donc important que les personnes apprennent à exprimer leur colère de manière appropriée.</a:t>
            </a:r>
            <a:r>
              <a:rPr b="0" lang="fr-CA" sz="1600" spc="-1" strike="noStrike">
                <a:latin typeface="Calibri"/>
                <a:ea typeface="Calibri"/>
              </a:rPr>
              <a:t> </a:t>
            </a:r>
            <a:endParaRPr b="0" lang="fr-FR" sz="1600" spc="-1" strike="noStrike">
              <a:latin typeface="Arial"/>
            </a:endParaRPr>
          </a:p>
          <a:p>
            <a:pPr marL="285840" indent="-285120">
              <a:lnSpc>
                <a:spcPct val="100000"/>
              </a:lnSpc>
              <a:buClr>
                <a:srgbClr val="000000"/>
              </a:buClr>
              <a:buFont typeface="Arial"/>
              <a:buChar char="•"/>
              <a:tabLst>
                <a:tab algn="l" pos="0"/>
              </a:tabLst>
            </a:pPr>
            <a:r>
              <a:rPr b="1" lang="fr-CA" sz="1600" spc="-1" strike="noStrike">
                <a:latin typeface="Calibri"/>
                <a:ea typeface="Calibri"/>
              </a:rPr>
              <a:t>Les personnes doivent apprendre à exprimer des sentiments de colère de façon saine tout en respectant la société,</a:t>
            </a:r>
            <a:r>
              <a:rPr b="0" lang="fr-CA" sz="1600" spc="-1" strike="noStrike">
                <a:latin typeface="Calibri"/>
                <a:ea typeface="Calibri"/>
              </a:rPr>
              <a:t> </a:t>
            </a:r>
            <a:r>
              <a:rPr b="0" i="1" lang="fr-CA" sz="1600" spc="-1" strike="noStrike">
                <a:latin typeface="Calibri"/>
                <a:ea typeface="Calibri"/>
              </a:rPr>
              <a:t>et de ne pas laisser la colère devenir incontrôlable au point qu'elle affecte négativement les relations, l'employabilité et la santé</a:t>
            </a:r>
            <a:r>
              <a:rPr b="0" lang="fr-CA" sz="1600" spc="-1" strike="noStrike">
                <a:latin typeface="Calibri"/>
                <a:ea typeface="Calibri"/>
              </a:rPr>
              <a:t>. </a:t>
            </a:r>
            <a:endParaRPr b="0" lang="fr-FR" sz="1600" spc="-1" strike="noStrike">
              <a:latin typeface="Arial"/>
            </a:endParaRPr>
          </a:p>
          <a:p>
            <a:pPr marL="285840" indent="-285120">
              <a:lnSpc>
                <a:spcPct val="100000"/>
              </a:lnSpc>
              <a:buClr>
                <a:srgbClr val="000000"/>
              </a:buClr>
              <a:buFont typeface="Arial"/>
              <a:buChar char="•"/>
              <a:tabLst>
                <a:tab algn="l" pos="0"/>
              </a:tabLst>
            </a:pPr>
            <a:r>
              <a:rPr b="0" lang="fr-CA" sz="1600" spc="-1" strike="noStrike">
                <a:latin typeface="Calibri"/>
                <a:ea typeface="Calibri"/>
              </a:rPr>
              <a:t>Il est plus satisfaisant de se mettre en colère que de reconnaître les sentiments douloureux associés à la vulnérabilité.</a:t>
            </a:r>
            <a:endParaRPr b="0" lang="fr-FR" sz="1600" spc="-1" strike="noStrike">
              <a:latin typeface="Arial"/>
            </a:endParaRPr>
          </a:p>
          <a:p>
            <a:pPr>
              <a:lnSpc>
                <a:spcPct val="90000"/>
              </a:lnSpc>
              <a:tabLst>
                <a:tab algn="l" pos="0"/>
              </a:tabLst>
            </a:pPr>
            <a:endParaRPr b="0" lang="fr-FR" sz="1600" spc="-1" strike="noStrike">
              <a:latin typeface="Arial"/>
            </a:endParaRPr>
          </a:p>
        </p:txBody>
      </p:sp>
      <p:sp>
        <p:nvSpPr>
          <p:cNvPr id="730"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A60228A-39D0-4310-9DB4-CECA92C4BF8D}" type="slidenum">
              <a:rPr b="0" lang="en-US" sz="1200" spc="-1" strike="noStrike">
                <a:latin typeface="Times New Roman"/>
              </a:rPr>
              <a:t>&lt;numéro&gt;</a:t>
            </a:fld>
            <a:endParaRPr b="0" lang="fr-FR"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PlaceHolder 1"/>
          <p:cNvSpPr>
            <a:spLocks noGrp="1"/>
          </p:cNvSpPr>
          <p:nvPr>
            <p:ph type="sldImg"/>
          </p:nvPr>
        </p:nvSpPr>
        <p:spPr>
          <a:xfrm>
            <a:off x="1143000" y="685800"/>
            <a:ext cx="4571280" cy="3428280"/>
          </a:xfrm>
          <a:prstGeom prst="rect">
            <a:avLst/>
          </a:prstGeom>
        </p:spPr>
      </p:sp>
      <p:sp>
        <p:nvSpPr>
          <p:cNvPr id="732"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800" spc="-1" strike="noStrike">
                <a:latin typeface="Verdana"/>
              </a:rPr>
              <a:t>Instructions /feuille de texte proposé 10</a:t>
            </a:r>
            <a:endParaRPr b="0" lang="fr-FR" sz="800" spc="-1" strike="noStrike">
              <a:latin typeface="Arial"/>
            </a:endParaRPr>
          </a:p>
          <a:p>
            <a:pPr marL="216000" indent="-216000">
              <a:lnSpc>
                <a:spcPct val="100000"/>
              </a:lnSpc>
              <a:tabLst>
                <a:tab algn="l" pos="0"/>
              </a:tabLst>
            </a:pPr>
            <a:r>
              <a:rPr b="0" lang="fr-FR" sz="1000" spc="-1" strike="noStrike">
                <a:latin typeface="Verdana"/>
              </a:rPr>
              <a:t>Comment les </a:t>
            </a:r>
            <a:r>
              <a:rPr b="0" lang="en-US" sz="1000" spc="-1" strike="noStrike">
                <a:latin typeface="Verdana"/>
              </a:rPr>
              <a:t>intervenants de première ligne peuvent-ils aider les jeunes à développer des compétences de gestion de la colère ? L'atelier qui est offert dans le cadre de ce projet est supposé les aider à le faire.</a:t>
            </a:r>
            <a:endParaRPr b="0" lang="fr-FR" sz="1000" spc="-1" strike="noStrike">
              <a:latin typeface="Arial"/>
            </a:endParaRPr>
          </a:p>
          <a:p>
            <a:pPr marL="216000" indent="-216000">
              <a:lnSpc>
                <a:spcPct val="100000"/>
              </a:lnSpc>
              <a:tabLst>
                <a:tab algn="l" pos="0"/>
              </a:tabLst>
            </a:pPr>
            <a:endParaRPr b="0" lang="fr-FR" sz="1000" spc="-1" strike="noStrike">
              <a:latin typeface="Arial"/>
            </a:endParaRPr>
          </a:p>
          <a:p>
            <a:pPr marL="216000" indent="-216000">
              <a:lnSpc>
                <a:spcPct val="100000"/>
              </a:lnSpc>
              <a:tabLst>
                <a:tab algn="l" pos="0"/>
              </a:tabLst>
            </a:pPr>
            <a:r>
              <a:rPr b="1" lang="en-GB" sz="1000" spc="-1" strike="noStrike">
                <a:solidFill>
                  <a:srgbClr val="000000"/>
                </a:solidFill>
                <a:latin typeface="Calibri"/>
              </a:rPr>
              <a:t>« L</a:t>
            </a:r>
            <a:r>
              <a:rPr b="1" lang="fr-CA" sz="1000" spc="-1" strike="noStrike">
                <a:solidFill>
                  <a:srgbClr val="000000"/>
                </a:solidFill>
                <a:latin typeface="Calibri"/>
              </a:rPr>
              <a:t>’atelier de gestion de la colère » </a:t>
            </a:r>
            <a:r>
              <a:rPr b="0" lang="fr-CA" sz="1000" spc="-1" strike="noStrike">
                <a:solidFill>
                  <a:srgbClr val="000000"/>
                </a:solidFill>
                <a:latin typeface="Calibri"/>
              </a:rPr>
              <a:t>examine comment mieux enseigner la gestion de la colère en tant que forme d'intervention psychoéducative. Il comprend une série d'exercices qui, s'ils sont utilisés en bloc, peuvent aider les professionnels de première ligne travaillant avec des jeunes vulnérables à la radicalisation à utiliser des stratégies et des techniques de gestion de la colère pour les détourner d'un comportement violent et destructeur. Les techniques décrites ont été inspirées par le travail des coachs et des thérapeutes dans l'enseignement et la promotion de la gestion de la colère. </a:t>
            </a:r>
            <a:endParaRPr b="0" lang="fr-FR" sz="1000" spc="-1" strike="noStrike">
              <a:latin typeface="Arial"/>
            </a:endParaRPr>
          </a:p>
          <a:p>
            <a:pPr marL="216000" indent="-216000">
              <a:lnSpc>
                <a:spcPct val="100000"/>
              </a:lnSpc>
              <a:tabLst>
                <a:tab algn="l" pos="0"/>
              </a:tabLst>
            </a:pPr>
            <a:r>
              <a:rPr b="0" lang="fr-CA" sz="1000" spc="-1" strike="noStrike">
                <a:solidFill>
                  <a:srgbClr val="000000"/>
                </a:solidFill>
                <a:latin typeface="Calibri"/>
              </a:rPr>
              <a:t>L'idée sous-jacente est qu'en les aidant à se débarrasser de ou à contrôler leur colère, ils les aideront à éviter la radicalisation/polarisation. </a:t>
            </a:r>
            <a:endParaRPr b="0" lang="fr-FR" sz="1000" spc="-1" strike="noStrike">
              <a:latin typeface="Arial"/>
            </a:endParaRPr>
          </a:p>
          <a:p>
            <a:pPr marL="216000" indent="-216000">
              <a:lnSpc>
                <a:spcPct val="100000"/>
              </a:lnSpc>
              <a:tabLst>
                <a:tab algn="l" pos="0"/>
              </a:tabLst>
            </a:pPr>
            <a:endParaRPr b="0" lang="fr-FR" sz="1000" spc="-1" strike="noStrike">
              <a:latin typeface="Arial"/>
            </a:endParaRPr>
          </a:p>
          <a:p>
            <a:pPr marL="216000" indent="-216000">
              <a:lnSpc>
                <a:spcPct val="100000"/>
              </a:lnSpc>
              <a:tabLst>
                <a:tab algn="l" pos="0"/>
              </a:tabLst>
            </a:pPr>
            <a:r>
              <a:rPr b="0" lang="en-GB" sz="1000" spc="-1" strike="noStrike">
                <a:solidFill>
                  <a:srgbClr val="000000"/>
                </a:solidFill>
                <a:latin typeface="Calibri"/>
              </a:rPr>
              <a:t>Pour plus d'informations, je recommande le Guide pour les formateurs de l'atelier </a:t>
            </a:r>
            <a:r>
              <a:rPr b="0" lang="fr-CA" sz="1000" spc="-1" strike="noStrike">
                <a:solidFill>
                  <a:srgbClr val="000000"/>
                </a:solidFill>
                <a:latin typeface="Calibri"/>
              </a:rPr>
              <a:t>'Gestion de la Colère' (montrer le site où il peut être trouvé ? Ou donner une version imprimée en cadeau ?) Mettre sur une clef usb)</a:t>
            </a:r>
            <a:endParaRPr b="0" lang="fr-FR" sz="1000" spc="-1" strike="noStrike">
              <a:latin typeface="Arial"/>
            </a:endParaRPr>
          </a:p>
          <a:p>
            <a:pPr marL="216000" indent="-216000">
              <a:lnSpc>
                <a:spcPct val="100000"/>
              </a:lnSpc>
              <a:tabLst>
                <a:tab algn="l" pos="0"/>
              </a:tabLst>
            </a:pPr>
            <a:endParaRPr b="0" lang="fr-FR" sz="1000" spc="-1" strike="noStrike">
              <a:latin typeface="Arial"/>
            </a:endParaRPr>
          </a:p>
          <a:p>
            <a:pPr marL="216000" indent="-216000">
              <a:lnSpc>
                <a:spcPct val="100000"/>
              </a:lnSpc>
              <a:tabLst>
                <a:tab algn="l" pos="0"/>
              </a:tabLst>
            </a:pPr>
            <a:r>
              <a:rPr b="0" lang="en-GB" sz="1000" spc="-1" strike="noStrike">
                <a:solidFill>
                  <a:srgbClr val="000000"/>
                </a:solidFill>
                <a:latin typeface="Calibri"/>
              </a:rPr>
              <a:t>Nous allons maintenant prendre un exemple d'exercices possibles de l'atelier</a:t>
            </a:r>
            <a:endParaRPr b="0" lang="fr-FR" sz="1000" spc="-1" strike="noStrike">
              <a:latin typeface="Arial"/>
            </a:endParaRPr>
          </a:p>
        </p:txBody>
      </p:sp>
      <p:sp>
        <p:nvSpPr>
          <p:cNvPr id="733"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67045647-95DD-4FEC-AC42-CE590BA982BB}" type="slidenum">
              <a:rPr b="0" lang="en-US" sz="1200" spc="-1" strike="noStrike">
                <a:latin typeface="Times New Roman"/>
              </a:rPr>
              <a:t>&lt;numéro&gt;</a:t>
            </a:fld>
            <a:endParaRPr b="0" lang="fr-FR"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PlaceHolder 1"/>
          <p:cNvSpPr>
            <a:spLocks noGrp="1"/>
          </p:cNvSpPr>
          <p:nvPr>
            <p:ph type="sldImg"/>
          </p:nvPr>
        </p:nvSpPr>
        <p:spPr>
          <a:xfrm>
            <a:off x="1143000" y="685800"/>
            <a:ext cx="4571280" cy="3428280"/>
          </a:xfrm>
          <a:prstGeom prst="rect">
            <a:avLst/>
          </a:prstGeom>
        </p:spPr>
      </p:sp>
      <p:sp>
        <p:nvSpPr>
          <p:cNvPr id="735"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11</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Calibri"/>
                <a:ea typeface="Calibri"/>
              </a:rPr>
              <a:t>C'est un exemple de l'un des exercices de l'atelier Gestion de la colère. Plusieurs options sont disponibles et la plupart sont faciles à reproduire avec les jeunes. Ma suggestion est de faire d'abord l'expérience du déroulement de l'exercice, puis de discuter des objectifs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Calibri"/>
                <a:ea typeface="Calibri"/>
              </a:rPr>
              <a:t>@Formateur : Prendre 20-30 min (en fonction du nombre de participants)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Calibri"/>
                <a:ea typeface="Calibri"/>
              </a:rPr>
              <a:t>Distribuer la roue.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1200" spc="-1" strike="noStrike">
                <a:latin typeface="Calibri"/>
                <a:ea typeface="Calibri"/>
              </a:rPr>
              <a:t>Cette option demande à chaque participant (qui souhaite se joindre) de choisir une émotion et de l'exprimer devant le groupe. D'autres doivent deviner quelle émotion est exprimée.</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en-GB" sz="1800" spc="-1" strike="noStrike">
                <a:latin typeface="Calibri"/>
                <a:ea typeface="Calibri"/>
              </a:rPr>
              <a:t>Remarque : certaines personnes trouvent cela difficile, créent un environnement sûr et essaient de les encourager, mais permettent également aux gens de se retirer</a:t>
            </a: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Remarque : pour les groupes d'âge de moins de 14 ans, une version plus simple de la roue des émotions sera utilisée.</a:t>
            </a:r>
            <a:endParaRPr b="0" lang="fr-FR" sz="1800" spc="-1" strike="noStrike">
              <a:latin typeface="Arial"/>
            </a:endParaRPr>
          </a:p>
        </p:txBody>
      </p:sp>
      <p:sp>
        <p:nvSpPr>
          <p:cNvPr id="736"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DE7EB2E9-D0D4-4F91-AF92-53EECBA99698}" type="slidenum">
              <a:rPr b="0" lang="en-US" sz="1200" spc="-1" strike="noStrike">
                <a:latin typeface="Times New Roman"/>
              </a:rPr>
              <a:t>&lt;numéro&gt;</a:t>
            </a:fld>
            <a:endParaRPr b="0" lang="fr-FR"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PlaceHolder 1"/>
          <p:cNvSpPr>
            <a:spLocks noGrp="1"/>
          </p:cNvSpPr>
          <p:nvPr>
            <p:ph type="sldImg"/>
          </p:nvPr>
        </p:nvSpPr>
        <p:spPr>
          <a:xfrm>
            <a:off x="1143000" y="685800"/>
            <a:ext cx="4571280" cy="3428280"/>
          </a:xfrm>
          <a:prstGeom prst="rect">
            <a:avLst/>
          </a:prstGeom>
        </p:spPr>
      </p:sp>
      <p:sp>
        <p:nvSpPr>
          <p:cNvPr id="738"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2000" spc="-1" strike="noStrike">
                <a:latin typeface="Verdana"/>
              </a:rPr>
              <a:t>Instructions/feuille de texte</a:t>
            </a:r>
            <a:r>
              <a:rPr b="1" lang="fr-CA" sz="2000" spc="-1" strike="noStrike">
                <a:latin typeface="Verdana"/>
              </a:rPr>
              <a:t> </a:t>
            </a:r>
            <a:r>
              <a:rPr b="1" lang="en-US" sz="2000" spc="-1" strike="noStrike">
                <a:latin typeface="Verdana"/>
              </a:rPr>
              <a:t>proposé 12</a:t>
            </a:r>
            <a:endParaRPr b="0" lang="fr-FR" sz="2000" spc="-1" strike="noStrike">
              <a:latin typeface="Arial"/>
            </a:endParaRPr>
          </a:p>
          <a:p>
            <a:pPr marL="216000" indent="-216000">
              <a:lnSpc>
                <a:spcPct val="115000"/>
              </a:lnSpc>
              <a:spcAft>
                <a:spcPts val="601"/>
              </a:spcAft>
              <a:tabLst>
                <a:tab algn="l" pos="0"/>
              </a:tabLst>
            </a:pPr>
            <a:endParaRPr b="0" lang="fr-FR" sz="20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L'exercice s'appelle </a:t>
            </a:r>
            <a:r>
              <a:rPr b="0" i="1" lang="en-GB" sz="1200" spc="-1" strike="noStrike">
                <a:latin typeface="Calibri"/>
                <a:ea typeface="Calibri"/>
              </a:rPr>
              <a:t>Indices</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Demander aux participants : Que pensez-vous de l'idée derrière cet exercice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Chaque atelier est accompagné d'un guide qui décrit l'objectif, le public cible et le temps pour chaque exercice. Des instructions sont également données sur l'exécution et le matériel nécessaire à l'exercice.</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1" lang="en-GB" sz="2000" spc="-1" strike="noStrike">
                <a:solidFill>
                  <a:srgbClr val="00b0f0"/>
                </a:solidFill>
                <a:latin typeface="Calibri"/>
                <a:ea typeface="Calibri"/>
              </a:rPr>
              <a:t>Roue d'émotions - indices</a:t>
            </a:r>
            <a:endParaRPr b="0" lang="fr-FR" sz="2000" spc="-1" strike="noStrike">
              <a:latin typeface="Arial"/>
            </a:endParaRPr>
          </a:p>
          <a:p>
            <a:pPr marL="216000" indent="-216000">
              <a:lnSpc>
                <a:spcPct val="115000"/>
              </a:lnSpc>
              <a:spcAft>
                <a:spcPts val="601"/>
              </a:spcAft>
              <a:tabLst>
                <a:tab algn="l" pos="0"/>
              </a:tabLst>
            </a:pPr>
            <a:r>
              <a:rPr b="1" lang="en-GB" sz="2000" spc="-1" strike="noStrike">
                <a:solidFill>
                  <a:srgbClr val="00b0f0"/>
                </a:solidFill>
                <a:latin typeface="Calibri"/>
                <a:ea typeface="Calibri"/>
              </a:rPr>
              <a:t>Objectif</a:t>
            </a:r>
            <a:endParaRPr b="0" lang="fr-FR" sz="2000" spc="-1" strike="noStrike">
              <a:latin typeface="Arial"/>
            </a:endParaRPr>
          </a:p>
          <a:p>
            <a:pPr marL="216000" indent="-216000">
              <a:lnSpc>
                <a:spcPct val="115000"/>
              </a:lnSpc>
              <a:spcAft>
                <a:spcPts val="601"/>
              </a:spcAft>
              <a:tabLst>
                <a:tab algn="l" pos="0"/>
              </a:tabLst>
            </a:pPr>
            <a:r>
              <a:rPr b="0" lang="en-GB" sz="2000" spc="-1" strike="noStrike">
                <a:solidFill>
                  <a:srgbClr val="00b0f0"/>
                </a:solidFill>
                <a:latin typeface="Calibri"/>
                <a:ea typeface="Calibri"/>
              </a:rPr>
              <a:t>L'objectif est de sensibiliser les </a:t>
            </a:r>
            <a:r>
              <a:rPr b="0" lang="en-US" sz="2000" spc="-1" strike="noStrike">
                <a:solidFill>
                  <a:srgbClr val="00b0f0"/>
                </a:solidFill>
                <a:latin typeface="Calibri"/>
                <a:ea typeface="Calibri"/>
              </a:rPr>
              <a:t>intervenants de première ligne et les jeunes aux émotions et à la façon dont elles sont exprimées. Plus tard, elle peut également être utilisée pour faire la distinction entre la colère, la souffrance chronique et le comportement inadapté </a:t>
            </a:r>
            <a:endParaRPr b="0" lang="fr-FR" sz="2000" spc="-1" strike="noStrike">
              <a:latin typeface="Arial"/>
            </a:endParaRPr>
          </a:p>
          <a:p>
            <a:pPr marL="216000" indent="-216000">
              <a:lnSpc>
                <a:spcPct val="115000"/>
              </a:lnSpc>
              <a:spcAft>
                <a:spcPts val="601"/>
              </a:spcAft>
              <a:tabLst>
                <a:tab algn="l" pos="0"/>
              </a:tabLst>
            </a:pPr>
            <a:r>
              <a:rPr b="1" lang="en-US" sz="2000" spc="-1" strike="noStrike">
                <a:solidFill>
                  <a:srgbClr val="000000"/>
                </a:solidFill>
                <a:latin typeface="Calibri"/>
                <a:ea typeface="Calibri"/>
              </a:rPr>
              <a:t>Public cible </a:t>
            </a:r>
            <a:endParaRPr b="0" lang="fr-FR" sz="2000" spc="-1" strike="noStrike">
              <a:latin typeface="Arial"/>
            </a:endParaRPr>
          </a:p>
          <a:p>
            <a:pPr marL="216000" indent="-216000">
              <a:lnSpc>
                <a:spcPct val="115000"/>
              </a:lnSpc>
              <a:spcAft>
                <a:spcPts val="601"/>
              </a:spcAft>
              <a:tabLst>
                <a:tab algn="l" pos="0"/>
              </a:tabLst>
            </a:pPr>
            <a:r>
              <a:rPr b="0" lang="en-US" sz="2000" spc="-1" strike="noStrike">
                <a:solidFill>
                  <a:srgbClr val="000000"/>
                </a:solidFill>
                <a:latin typeface="Calibri"/>
                <a:ea typeface="Calibri"/>
              </a:rPr>
              <a:t>Puberté/adolescen</a:t>
            </a:r>
            <a:r>
              <a:rPr b="0" lang="fr-CA" sz="2000" spc="-1" strike="noStrike">
                <a:solidFill>
                  <a:srgbClr val="000000"/>
                </a:solidFill>
                <a:latin typeface="Calibri"/>
                <a:ea typeface="Calibri"/>
              </a:rPr>
              <a:t>ts/adultes (</a:t>
            </a:r>
            <a:r>
              <a:rPr b="0" lang="en-US" sz="2000" spc="-1" strike="noStrike">
                <a:solidFill>
                  <a:srgbClr val="000000"/>
                </a:solidFill>
                <a:latin typeface="Calibri"/>
                <a:ea typeface="Calibri"/>
              </a:rPr>
              <a:t>intervenants de première ligne et jeunes)</a:t>
            </a:r>
            <a:endParaRPr b="0" lang="fr-FR" sz="2000" spc="-1" strike="noStrike">
              <a:latin typeface="Arial"/>
            </a:endParaRPr>
          </a:p>
          <a:p>
            <a:pPr marL="216000" indent="-216000">
              <a:lnSpc>
                <a:spcPct val="115000"/>
              </a:lnSpc>
              <a:spcAft>
                <a:spcPts val="601"/>
              </a:spcAft>
              <a:tabLst>
                <a:tab algn="l" pos="0"/>
              </a:tabLst>
            </a:pPr>
            <a:r>
              <a:rPr b="1" lang="en-US" sz="2000" spc="-1" strike="noStrike">
                <a:solidFill>
                  <a:srgbClr val="000000"/>
                </a:solidFill>
                <a:latin typeface="Calibri"/>
                <a:ea typeface="Calibri"/>
              </a:rPr>
              <a:t>Temps </a:t>
            </a:r>
            <a:endParaRPr b="0" lang="fr-FR" sz="2000" spc="-1" strike="noStrike">
              <a:latin typeface="Arial"/>
            </a:endParaRPr>
          </a:p>
          <a:p>
            <a:pPr marL="216000" indent="-216000">
              <a:lnSpc>
                <a:spcPct val="115000"/>
              </a:lnSpc>
              <a:spcAft>
                <a:spcPts val="601"/>
              </a:spcAft>
              <a:tabLst>
                <a:tab algn="l" pos="0"/>
              </a:tabLst>
            </a:pPr>
            <a:r>
              <a:rPr b="0" lang="en-US" sz="2000" spc="-1" strike="noStrike">
                <a:solidFill>
                  <a:srgbClr val="000000"/>
                </a:solidFill>
                <a:latin typeface="Calibri"/>
                <a:ea typeface="Calibri"/>
              </a:rPr>
              <a:t>Cette partie de l'exercice </a:t>
            </a:r>
            <a:r>
              <a:rPr b="0" lang="fr-CA" sz="2000" spc="-1" strike="noStrike">
                <a:solidFill>
                  <a:srgbClr val="000000"/>
                </a:solidFill>
                <a:latin typeface="Calibri"/>
                <a:ea typeface="Calibri"/>
              </a:rPr>
              <a:t>dure 20-30 min (en fonction du nombre de participants)</a:t>
            </a:r>
            <a:endParaRPr b="0" lang="fr-FR" sz="2000" spc="-1" strike="noStrike">
              <a:latin typeface="Arial"/>
            </a:endParaRPr>
          </a:p>
          <a:p>
            <a:pPr marL="216000" indent="-216000">
              <a:lnSpc>
                <a:spcPct val="115000"/>
              </a:lnSpc>
              <a:spcAft>
                <a:spcPts val="601"/>
              </a:spcAft>
              <a:tabLst>
                <a:tab algn="l" pos="0"/>
              </a:tabLst>
            </a:pPr>
            <a:r>
              <a:rPr b="1" lang="fr-CA" sz="2000" spc="-1" strike="noStrike">
                <a:solidFill>
                  <a:srgbClr val="000000"/>
                </a:solidFill>
                <a:latin typeface="Calibri"/>
                <a:ea typeface="Calibri"/>
              </a:rPr>
              <a:t>Description </a:t>
            </a:r>
            <a:endParaRPr b="0" lang="fr-FR" sz="2000" spc="-1" strike="noStrike">
              <a:latin typeface="Arial"/>
            </a:endParaRPr>
          </a:p>
          <a:p>
            <a:pPr marL="457200" indent="-216000">
              <a:lnSpc>
                <a:spcPct val="115000"/>
              </a:lnSpc>
              <a:spcAft>
                <a:spcPts val="601"/>
              </a:spcAft>
              <a:tabLst>
                <a:tab algn="l" pos="0"/>
              </a:tabLst>
            </a:pPr>
            <a:r>
              <a:rPr b="0" lang="fr-CA" sz="2000" spc="-1" strike="noStrike">
                <a:solidFill>
                  <a:srgbClr val="000000"/>
                </a:solidFill>
                <a:latin typeface="Calibri"/>
                <a:ea typeface="Calibri"/>
              </a:rPr>
              <a:t>Il est </a:t>
            </a:r>
            <a:r>
              <a:rPr b="0" lang="en-US" sz="2000" spc="-1" strike="noStrike">
                <a:solidFill>
                  <a:srgbClr val="000000"/>
                </a:solidFill>
                <a:latin typeface="Calibri"/>
                <a:ea typeface="Calibri"/>
              </a:rPr>
              <a:t>d'abord demandé aux participants de choisir au hasard un</a:t>
            </a:r>
            <a:r>
              <a:rPr b="0" lang="fr-CA" sz="2000" spc="-1" strike="noStrike">
                <a:solidFill>
                  <a:srgbClr val="000000"/>
                </a:solidFill>
                <a:latin typeface="Calibri"/>
                <a:ea typeface="Calibri"/>
              </a:rPr>
              <a:t>e émotion dans la roue des émotions et réaliser un jeu de rôle (mime) pour l'exprimer afin que les autres la reconnaissent.</a:t>
            </a:r>
            <a:endParaRPr b="0" lang="fr-FR" sz="2000" spc="-1" strike="noStrike">
              <a:latin typeface="Arial"/>
            </a:endParaRPr>
          </a:p>
          <a:p>
            <a:pPr marL="457200" indent="-216000">
              <a:lnSpc>
                <a:spcPct val="115000"/>
              </a:lnSpc>
              <a:spcAft>
                <a:spcPts val="601"/>
              </a:spcAft>
              <a:tabLst>
                <a:tab algn="l" pos="0"/>
              </a:tabLst>
            </a:pPr>
            <a:r>
              <a:rPr b="1" lang="fr-CA" sz="2000" spc="-1" strike="noStrike">
                <a:solidFill>
                  <a:srgbClr val="000000"/>
                </a:solidFill>
                <a:latin typeface="Calibri"/>
                <a:ea typeface="Calibri"/>
              </a:rPr>
              <a:t>METHODE D’APPRENTISSAGE</a:t>
            </a:r>
            <a:endParaRPr b="0" lang="fr-FR" sz="2000" spc="-1" strike="noStrike">
              <a:latin typeface="Arial"/>
            </a:endParaRPr>
          </a:p>
          <a:p>
            <a:pPr marL="457200" indent="-216000">
              <a:lnSpc>
                <a:spcPct val="115000"/>
              </a:lnSpc>
              <a:spcAft>
                <a:spcPts val="601"/>
              </a:spcAft>
              <a:tabLst>
                <a:tab algn="l" pos="0"/>
              </a:tabLst>
            </a:pPr>
            <a:r>
              <a:rPr b="0" lang="fr-CA" sz="2000" spc="-1" strike="noStrike">
                <a:solidFill>
                  <a:srgbClr val="000000"/>
                </a:solidFill>
                <a:latin typeface="Calibri"/>
                <a:ea typeface="Calibri"/>
              </a:rPr>
              <a:t>Pratique étendue, modélisation cognitive par le mentor qui pense à voix haute, auto-apprentissage dissimulé </a:t>
            </a:r>
            <a:endParaRPr b="0" lang="fr-FR" sz="2000" spc="-1" strike="noStrike">
              <a:latin typeface="Arial"/>
            </a:endParaRPr>
          </a:p>
        </p:txBody>
      </p:sp>
      <p:sp>
        <p:nvSpPr>
          <p:cNvPr id="739"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A4294E25-A8F2-4269-BE89-946EFDBBAA7F}" type="slidenum">
              <a:rPr b="0" lang="en-US" sz="1200" spc="-1" strike="noStrike">
                <a:latin typeface="Times New Roman"/>
              </a:rPr>
              <a:t>&lt;numéro&gt;</a:t>
            </a:fld>
            <a:endParaRPr b="0" lang="fr-FR"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0" name="PlaceHolder 1"/>
          <p:cNvSpPr>
            <a:spLocks noGrp="1"/>
          </p:cNvSpPr>
          <p:nvPr>
            <p:ph type="sldImg"/>
          </p:nvPr>
        </p:nvSpPr>
        <p:spPr>
          <a:xfrm>
            <a:off x="1143000" y="685800"/>
            <a:ext cx="4571280" cy="3428280"/>
          </a:xfrm>
          <a:prstGeom prst="rect">
            <a:avLst/>
          </a:prstGeom>
        </p:spPr>
      </p:sp>
      <p:sp>
        <p:nvSpPr>
          <p:cNvPr id="741"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2000" spc="-1" strike="noStrike">
                <a:latin typeface="Verdana"/>
              </a:rPr>
              <a:t>Instructions /feuille de texte proposé 13</a:t>
            </a:r>
            <a:endParaRPr b="0" lang="fr-FR" sz="2000" spc="-1" strike="noStrike">
              <a:latin typeface="Arial"/>
            </a:endParaRPr>
          </a:p>
          <a:p>
            <a:pPr marL="216000" indent="-216000">
              <a:lnSpc>
                <a:spcPct val="115000"/>
              </a:lnSpc>
              <a:spcAft>
                <a:spcPts val="601"/>
              </a:spcAft>
              <a:tabLst>
                <a:tab algn="l" pos="0"/>
              </a:tabLst>
            </a:pPr>
            <a:endParaRPr b="0" lang="fr-FR" sz="20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C'est un exemple de l'un des exercices de l'atelier </a:t>
            </a:r>
            <a:r>
              <a:rPr b="0" lang="fr-CA" sz="1200" spc="-1" strike="noStrike">
                <a:latin typeface="Calibri"/>
                <a:ea typeface="Calibri"/>
              </a:rPr>
              <a:t>'Gestion de la colère'. Distribuer le polycopié.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1" lang="en-GB" sz="1200" spc="-1" strike="noStrike">
                <a:latin typeface="Calibri"/>
                <a:ea typeface="Calibri"/>
              </a:rPr>
              <a:t>@Formateur</a:t>
            </a: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Cet exercice </a:t>
            </a:r>
            <a:r>
              <a:rPr b="0" lang="fr-CA" sz="1200" spc="-1" strike="noStrike">
                <a:latin typeface="Calibri"/>
                <a:ea typeface="Calibri"/>
              </a:rPr>
              <a:t>dure environ 20-25 minutes (si vous avez besoin de raccourcir le programme, vous pouvez </a:t>
            </a:r>
            <a:r>
              <a:rPr b="1" lang="fr-CA" sz="1200" spc="-1" strike="noStrike">
                <a:latin typeface="Calibri"/>
                <a:ea typeface="Calibri"/>
              </a:rPr>
              <a:t>passer cet exercice </a:t>
            </a:r>
            <a:r>
              <a:rPr b="0" lang="fr-CA" sz="1200" spc="-1" strike="noStrike">
                <a:latin typeface="Calibri"/>
                <a:ea typeface="Calibri"/>
              </a:rPr>
              <a:t>et juste le montrer)</a:t>
            </a:r>
            <a:endParaRPr b="0" lang="fr-FR" sz="1200" spc="-1" strike="noStrike">
              <a:latin typeface="Arial"/>
            </a:endParaRPr>
          </a:p>
          <a:p>
            <a:pPr marL="216000" indent="-216000">
              <a:lnSpc>
                <a:spcPct val="115000"/>
              </a:lnSpc>
              <a:spcAft>
                <a:spcPts val="601"/>
              </a:spcAft>
              <a:tabLst>
                <a:tab algn="l" pos="0"/>
              </a:tabLst>
            </a:pPr>
            <a:r>
              <a:rPr b="0" i="1" lang="fr-CA" sz="1200" spc="-1" strike="noStrike">
                <a:latin typeface="Calibri"/>
                <a:ea typeface="Calibri"/>
              </a:rPr>
              <a:t>Étape 1 : </a:t>
            </a:r>
            <a:r>
              <a:rPr b="0" lang="fr-CA" sz="1200" spc="-1" strike="noStrike">
                <a:latin typeface="Calibri"/>
                <a:ea typeface="Calibri"/>
              </a:rPr>
              <a:t>Lire le texte</a:t>
            </a:r>
            <a:endParaRPr b="0" lang="fr-FR" sz="1200" spc="-1" strike="noStrike">
              <a:latin typeface="Arial"/>
            </a:endParaRPr>
          </a:p>
          <a:p>
            <a:pPr marL="216000" indent="-216000">
              <a:lnSpc>
                <a:spcPct val="115000"/>
              </a:lnSpc>
              <a:spcAft>
                <a:spcPts val="601"/>
              </a:spcAft>
              <a:tabLst>
                <a:tab algn="l" pos="0"/>
              </a:tabLst>
            </a:pPr>
            <a:r>
              <a:rPr b="0" i="1" lang="fr-CA" sz="1200" spc="-1" strike="noStrike">
                <a:latin typeface="Calibri"/>
                <a:ea typeface="Calibri"/>
              </a:rPr>
              <a:t>Étape 3 : </a:t>
            </a:r>
            <a:r>
              <a:rPr b="0" lang="fr-CA" sz="1200" spc="-1" strike="noStrike">
                <a:latin typeface="Calibri"/>
                <a:ea typeface="Calibri"/>
              </a:rPr>
              <a:t>Choisir 1 conseil utile à chaque phase (avant - pendant - après la crise de colère)</a:t>
            </a:r>
            <a:endParaRPr b="0" lang="fr-FR" sz="1200" spc="-1" strike="noStrike">
              <a:latin typeface="Arial"/>
            </a:endParaRPr>
          </a:p>
          <a:p>
            <a:pPr marL="216000" indent="-216000">
              <a:lnSpc>
                <a:spcPct val="115000"/>
              </a:lnSpc>
              <a:spcAft>
                <a:spcPts val="601"/>
              </a:spcAft>
              <a:tabLst>
                <a:tab algn="l" pos="0"/>
              </a:tabLst>
            </a:pPr>
            <a:r>
              <a:rPr b="0" i="1" lang="fr-CA" sz="1200" spc="-1" strike="noStrike">
                <a:latin typeface="Calibri"/>
                <a:ea typeface="Calibri"/>
              </a:rPr>
              <a:t>Étape 3 : </a:t>
            </a:r>
            <a:r>
              <a:rPr b="0" lang="fr-CA" sz="1200" spc="-1" strike="noStrike">
                <a:latin typeface="Calibri"/>
                <a:ea typeface="Calibri"/>
              </a:rPr>
              <a:t>Indiquer pourquoi elle vous attire</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p:txBody>
      </p:sp>
      <p:sp>
        <p:nvSpPr>
          <p:cNvPr id="742"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5950C518-5ED2-450F-972E-04C468B29472}" type="slidenum">
              <a:rPr b="0" lang="en-US" sz="1200" spc="-1" strike="noStrike">
                <a:latin typeface="Times New Roman"/>
              </a:rPr>
              <a:t>&lt;numéro&gt;</a:t>
            </a:fld>
            <a:endParaRPr b="0" lang="fr-FR"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PlaceHolder 1"/>
          <p:cNvSpPr>
            <a:spLocks noGrp="1"/>
          </p:cNvSpPr>
          <p:nvPr>
            <p:ph type="sldImg"/>
          </p:nvPr>
        </p:nvSpPr>
        <p:spPr>
          <a:xfrm>
            <a:off x="1143000" y="685800"/>
            <a:ext cx="4571280" cy="3428280"/>
          </a:xfrm>
          <a:prstGeom prst="rect">
            <a:avLst/>
          </a:prstGeom>
        </p:spPr>
      </p:sp>
      <p:sp>
        <p:nvSpPr>
          <p:cNvPr id="744"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2000" spc="-1" strike="noStrike">
                <a:latin typeface="Verdana"/>
              </a:rPr>
              <a:t>Instructions/feuille de texte</a:t>
            </a:r>
            <a:r>
              <a:rPr b="1" lang="fr-CA" sz="2000" spc="-1" strike="noStrike">
                <a:latin typeface="Verdana"/>
              </a:rPr>
              <a:t> proposé 14</a:t>
            </a:r>
            <a:endParaRPr b="0" lang="fr-FR" sz="2000" spc="-1" strike="noStrike">
              <a:latin typeface="Arial"/>
            </a:endParaRPr>
          </a:p>
          <a:p>
            <a:pPr marL="216000" indent="-216000">
              <a:lnSpc>
                <a:spcPct val="115000"/>
              </a:lnSpc>
              <a:spcAft>
                <a:spcPts val="601"/>
              </a:spcAft>
              <a:tabLst>
                <a:tab algn="l" pos="0"/>
              </a:tabLst>
            </a:pPr>
            <a:endParaRPr b="0" lang="fr-FR" sz="20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L'exercice s'appelle </a:t>
            </a:r>
            <a:r>
              <a:rPr b="0" i="1" lang="en-GB" sz="1200" spc="-1" strike="noStrike">
                <a:latin typeface="Calibri"/>
                <a:ea typeface="Calibri"/>
              </a:rPr>
              <a:t>Faire un plan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Chaque atelier est accompagné d'un guide qui décrit l'objectif, le public cible et le temps </a:t>
            </a:r>
            <a:r>
              <a:rPr b="0" lang="fr-CA" sz="1200" spc="-1" strike="noStrike">
                <a:latin typeface="Calibri"/>
                <a:ea typeface="Calibri"/>
              </a:rPr>
              <a:t>requis pour chaque exercice. Des instructions sont également données sur l'exécution et le matériel nécessaire à l'exercice.</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1" lang="en-GB" sz="2000" spc="-1" strike="noStrike">
                <a:solidFill>
                  <a:srgbClr val="00b0f0"/>
                </a:solidFill>
                <a:latin typeface="Calibri"/>
                <a:ea typeface="Calibri"/>
              </a:rPr>
              <a:t>Faire un plan </a:t>
            </a:r>
            <a:endParaRPr b="0" lang="fr-FR" sz="2000" spc="-1" strike="noStrike">
              <a:latin typeface="Arial"/>
            </a:endParaRPr>
          </a:p>
          <a:p>
            <a:pPr marL="216000" indent="-216000">
              <a:lnSpc>
                <a:spcPct val="115000"/>
              </a:lnSpc>
              <a:spcAft>
                <a:spcPts val="601"/>
              </a:spcAft>
              <a:tabLst>
                <a:tab algn="l" pos="0"/>
              </a:tabLst>
            </a:pPr>
            <a:r>
              <a:rPr b="1" lang="en-GB" sz="1200" spc="-1" strike="noStrike">
                <a:solidFill>
                  <a:srgbClr val="00b0f0"/>
                </a:solidFill>
                <a:latin typeface="Calibri"/>
                <a:ea typeface="Calibri"/>
              </a:rPr>
              <a:t>Objectif</a:t>
            </a:r>
            <a:endParaRPr b="0" lang="fr-FR" sz="1200" spc="-1" strike="noStrike">
              <a:latin typeface="Arial"/>
            </a:endParaRPr>
          </a:p>
          <a:p>
            <a:pPr marL="216000" indent="-216000">
              <a:lnSpc>
                <a:spcPct val="115000"/>
              </a:lnSpc>
              <a:spcAft>
                <a:spcPts val="601"/>
              </a:spcAft>
              <a:tabLst>
                <a:tab algn="l" pos="0"/>
              </a:tabLst>
            </a:pPr>
            <a:r>
              <a:rPr b="0" lang="en-GB" sz="2000" spc="-1" strike="noStrike">
                <a:solidFill>
                  <a:srgbClr val="00b0f0"/>
                </a:solidFill>
                <a:latin typeface="Calibri"/>
                <a:ea typeface="Calibri"/>
              </a:rPr>
              <a:t>L'objectif est d'apprendre comment contenir et diriger les problèmes de gestion de la colère en apprenant comment la colère peut être contrôlée en pensant à une stratégie à l'avance</a:t>
            </a:r>
            <a:endParaRPr b="0" lang="fr-FR" sz="2000" spc="-1" strike="noStrike">
              <a:latin typeface="Arial"/>
            </a:endParaRPr>
          </a:p>
          <a:p>
            <a:pPr marL="216000" indent="-216000">
              <a:lnSpc>
                <a:spcPct val="115000"/>
              </a:lnSpc>
              <a:spcAft>
                <a:spcPts val="601"/>
              </a:spcAft>
              <a:tabLst>
                <a:tab algn="l" pos="0"/>
              </a:tabLst>
            </a:pPr>
            <a:r>
              <a:rPr b="1" lang="en-GB" sz="2000" spc="-1" strike="noStrike">
                <a:solidFill>
                  <a:srgbClr val="000000"/>
                </a:solidFill>
                <a:latin typeface="Calibri"/>
                <a:ea typeface="Calibri"/>
              </a:rPr>
              <a:t>Public cible </a:t>
            </a:r>
            <a:endParaRPr b="0" lang="fr-FR" sz="2000" spc="-1" strike="noStrike">
              <a:latin typeface="Arial"/>
            </a:endParaRPr>
          </a:p>
          <a:p>
            <a:pPr marL="216000" indent="-216000">
              <a:lnSpc>
                <a:spcPct val="115000"/>
              </a:lnSpc>
              <a:spcAft>
                <a:spcPts val="601"/>
              </a:spcAft>
              <a:tabLst>
                <a:tab algn="l" pos="0"/>
              </a:tabLst>
            </a:pPr>
            <a:r>
              <a:rPr b="0" lang="en-GB" sz="2000" spc="-1" strike="noStrike">
                <a:solidFill>
                  <a:srgbClr val="000000"/>
                </a:solidFill>
                <a:latin typeface="Calibri"/>
                <a:ea typeface="Calibri"/>
              </a:rPr>
              <a:t>Jeunes/adultes (</a:t>
            </a:r>
            <a:r>
              <a:rPr b="0" lang="en-US" sz="2000" spc="-1" strike="noStrike">
                <a:solidFill>
                  <a:srgbClr val="000000"/>
                </a:solidFill>
                <a:latin typeface="Calibri"/>
                <a:ea typeface="Calibri"/>
              </a:rPr>
              <a:t>intervenants de première ligne et jeunes)</a:t>
            </a:r>
            <a:endParaRPr b="0" lang="fr-FR" sz="2000" spc="-1" strike="noStrike">
              <a:latin typeface="Arial"/>
            </a:endParaRPr>
          </a:p>
          <a:p>
            <a:pPr marL="216000" indent="-216000">
              <a:lnSpc>
                <a:spcPct val="115000"/>
              </a:lnSpc>
              <a:spcAft>
                <a:spcPts val="601"/>
              </a:spcAft>
              <a:tabLst>
                <a:tab algn="l" pos="0"/>
              </a:tabLst>
            </a:pPr>
            <a:r>
              <a:rPr b="1" lang="en-US" sz="2000" spc="-1" strike="noStrike">
                <a:solidFill>
                  <a:srgbClr val="000000"/>
                </a:solidFill>
                <a:latin typeface="Calibri"/>
                <a:ea typeface="Calibri"/>
              </a:rPr>
              <a:t>Temps </a:t>
            </a:r>
            <a:endParaRPr b="0" lang="fr-FR" sz="2000" spc="-1" strike="noStrike">
              <a:latin typeface="Arial"/>
            </a:endParaRPr>
          </a:p>
          <a:p>
            <a:pPr marL="216000" indent="-216000">
              <a:lnSpc>
                <a:spcPct val="115000"/>
              </a:lnSpc>
              <a:spcAft>
                <a:spcPts val="601"/>
              </a:spcAft>
              <a:tabLst>
                <a:tab algn="l" pos="0"/>
              </a:tabLst>
            </a:pPr>
            <a:r>
              <a:rPr b="0" lang="en-US" sz="2000" spc="-1" strike="noStrike">
                <a:solidFill>
                  <a:srgbClr val="000000"/>
                </a:solidFill>
                <a:latin typeface="Calibri"/>
                <a:ea typeface="Calibri"/>
              </a:rPr>
              <a:t>Cette partie de l'exercice dure de 20 à 25 minutes</a:t>
            </a:r>
            <a:endParaRPr b="0" lang="fr-FR" sz="2000" spc="-1" strike="noStrike">
              <a:latin typeface="Arial"/>
            </a:endParaRPr>
          </a:p>
          <a:p>
            <a:pPr marL="216000" indent="-216000">
              <a:lnSpc>
                <a:spcPct val="115000"/>
              </a:lnSpc>
              <a:spcAft>
                <a:spcPts val="601"/>
              </a:spcAft>
              <a:tabLst>
                <a:tab algn="l" pos="0"/>
              </a:tabLst>
            </a:pPr>
            <a:r>
              <a:rPr b="1" lang="en-US" sz="2000" spc="-1" strike="noStrike">
                <a:solidFill>
                  <a:srgbClr val="000000"/>
                </a:solidFill>
                <a:latin typeface="Calibri"/>
                <a:ea typeface="Calibri"/>
              </a:rPr>
              <a:t>Description </a:t>
            </a:r>
            <a:endParaRPr b="0" lang="fr-FR" sz="2000" spc="-1" strike="noStrike">
              <a:latin typeface="Arial"/>
            </a:endParaRPr>
          </a:p>
          <a:p>
            <a:pPr marL="216000" indent="-216000" algn="just">
              <a:lnSpc>
                <a:spcPct val="115000"/>
              </a:lnSpc>
              <a:spcAft>
                <a:spcPts val="601"/>
              </a:spcAft>
              <a:tabLst>
                <a:tab algn="l" pos="0"/>
              </a:tabLst>
            </a:pPr>
            <a:r>
              <a:rPr b="0" lang="en-US" sz="2000" spc="-1" strike="noStrike">
                <a:solidFill>
                  <a:srgbClr val="000000"/>
                </a:solidFill>
                <a:latin typeface="Calibri"/>
                <a:ea typeface="Calibri"/>
              </a:rPr>
              <a:t>Les participants sont priés de lire le texte ci-dessous, puis de choisir un conseil par phase en termes d'applicabilité et d'utilisation. Les activités doivent être structurées </a:t>
            </a:r>
            <a:r>
              <a:rPr b="0" lang="fr-CA" sz="2000" spc="-1" strike="noStrike">
                <a:solidFill>
                  <a:srgbClr val="000000"/>
                </a:solidFill>
                <a:latin typeface="Calibri"/>
                <a:ea typeface="Calibri"/>
              </a:rPr>
              <a:t>en celles qui ont lieu avant, pendant et après une crise de colère. </a:t>
            </a:r>
            <a:endParaRPr b="0" lang="fr-FR" sz="2000" spc="-1" strike="noStrike">
              <a:latin typeface="Arial"/>
            </a:endParaRPr>
          </a:p>
          <a:p>
            <a:pPr marL="216000" indent="-216000">
              <a:lnSpc>
                <a:spcPct val="115000"/>
              </a:lnSpc>
              <a:spcAft>
                <a:spcPts val="601"/>
              </a:spcAft>
              <a:tabLst>
                <a:tab algn="l" pos="0"/>
              </a:tabLst>
            </a:pPr>
            <a:r>
              <a:rPr b="0" lang="fr-CA" sz="2000" spc="-1" strike="noStrike">
                <a:solidFill>
                  <a:srgbClr val="000000"/>
                </a:solidFill>
                <a:latin typeface="Calibri"/>
                <a:ea typeface="Calibri"/>
              </a:rPr>
              <a:t>Ensuite, ils doivent présenter les résultats </a:t>
            </a:r>
            <a:br/>
            <a:r>
              <a:rPr b="0" i="1" lang="en-GB" sz="2000" spc="-1" strike="noStrike">
                <a:solidFill>
                  <a:srgbClr val="000000"/>
                </a:solidFill>
                <a:latin typeface="Calibri"/>
                <a:ea typeface="Calibri"/>
              </a:rPr>
              <a:t>Étape 1 : </a:t>
            </a:r>
            <a:r>
              <a:rPr b="0" lang="en-GB" sz="2000" spc="-1" strike="noStrike">
                <a:solidFill>
                  <a:srgbClr val="000000"/>
                </a:solidFill>
                <a:latin typeface="Calibri"/>
                <a:ea typeface="Calibri"/>
              </a:rPr>
              <a:t>Lire le texte</a:t>
            </a:r>
            <a:endParaRPr b="0" lang="fr-FR" sz="2000" spc="-1" strike="noStrike">
              <a:latin typeface="Arial"/>
            </a:endParaRPr>
          </a:p>
          <a:p>
            <a:pPr marL="216000" indent="-216000">
              <a:lnSpc>
                <a:spcPct val="115000"/>
              </a:lnSpc>
              <a:spcAft>
                <a:spcPts val="601"/>
              </a:spcAft>
              <a:tabLst>
                <a:tab algn="l" pos="0"/>
              </a:tabLst>
            </a:pPr>
            <a:r>
              <a:rPr b="0" i="1" lang="en-GB" sz="2000" spc="-1" strike="noStrike">
                <a:solidFill>
                  <a:srgbClr val="000000"/>
                </a:solidFill>
                <a:latin typeface="Calibri"/>
                <a:ea typeface="Calibri"/>
              </a:rPr>
              <a:t>Étape 3 : </a:t>
            </a:r>
            <a:r>
              <a:rPr b="0" lang="en-GB" sz="2000" spc="-1" strike="noStrike">
                <a:solidFill>
                  <a:srgbClr val="000000"/>
                </a:solidFill>
                <a:latin typeface="Calibri"/>
                <a:ea typeface="Calibri"/>
              </a:rPr>
              <a:t>Choisir 1 conseil utile à chaque phase (avant - pendant - après une crise de colère)</a:t>
            </a:r>
            <a:endParaRPr b="0" lang="fr-FR" sz="2000" spc="-1" strike="noStrike">
              <a:latin typeface="Arial"/>
            </a:endParaRPr>
          </a:p>
          <a:p>
            <a:pPr marL="216000" indent="-216000">
              <a:lnSpc>
                <a:spcPct val="115000"/>
              </a:lnSpc>
              <a:spcAft>
                <a:spcPts val="601"/>
              </a:spcAft>
              <a:tabLst>
                <a:tab algn="l" pos="0"/>
              </a:tabLst>
            </a:pPr>
            <a:r>
              <a:rPr b="0" i="1" lang="en-GB" sz="2000" spc="-1" strike="noStrike">
                <a:solidFill>
                  <a:srgbClr val="000000"/>
                </a:solidFill>
                <a:latin typeface="Calibri"/>
                <a:ea typeface="Calibri"/>
              </a:rPr>
              <a:t>Étape 3 : </a:t>
            </a:r>
            <a:r>
              <a:rPr b="0" lang="fr-CA" sz="2000" spc="-1" strike="noStrike">
                <a:solidFill>
                  <a:srgbClr val="000000"/>
                </a:solidFill>
                <a:latin typeface="Calibri"/>
                <a:ea typeface="Calibri"/>
              </a:rPr>
              <a:t>Expliquer votre choix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15000"/>
              </a:lnSpc>
              <a:spcAft>
                <a:spcPts val="601"/>
              </a:spcAft>
              <a:tabLst>
                <a:tab algn="l" pos="0"/>
              </a:tabLst>
            </a:pPr>
            <a:r>
              <a:rPr b="1" lang="en-GB" sz="1200" spc="-1" strike="noStrike">
                <a:solidFill>
                  <a:srgbClr val="000000"/>
                </a:solidFill>
                <a:latin typeface="Calibri"/>
                <a:ea typeface="Calibri"/>
              </a:rPr>
              <a:t>METHODE D’APPRENTISSAGE</a:t>
            </a:r>
            <a:endParaRPr b="0" lang="fr-FR" sz="1200" spc="-1" strike="noStrike">
              <a:latin typeface="Arial"/>
            </a:endParaRPr>
          </a:p>
          <a:p>
            <a:pPr marL="216000" indent="-216000">
              <a:lnSpc>
                <a:spcPct val="115000"/>
              </a:lnSpc>
              <a:spcAft>
                <a:spcPts val="601"/>
              </a:spcAft>
              <a:tabLst>
                <a:tab algn="l" pos="0"/>
              </a:tabLst>
            </a:pPr>
            <a:r>
              <a:rPr b="0" lang="en-GB" sz="1200" spc="-1" strike="noStrike">
                <a:solidFill>
                  <a:srgbClr val="000000"/>
                </a:solidFill>
                <a:latin typeface="Calibri"/>
                <a:ea typeface="Calibri"/>
              </a:rPr>
              <a:t>Compréhension de la lecture et discussion dirigée </a:t>
            </a:r>
            <a:endParaRPr b="0" lang="fr-FR" sz="1200" spc="-1" strike="noStrike">
              <a:latin typeface="Arial"/>
            </a:endParaRPr>
          </a:p>
        </p:txBody>
      </p:sp>
      <p:sp>
        <p:nvSpPr>
          <p:cNvPr id="745"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94638D9-EBAB-46C0-9DA8-824445921349}" type="slidenum">
              <a:rPr b="0" lang="en-US" sz="1200" spc="-1" strike="noStrike">
                <a:latin typeface="Times New Roman"/>
              </a:rPr>
              <a:t>&lt;numéro&gt;</a:t>
            </a:fld>
            <a:endParaRPr b="0" lang="fr-FR"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6" name="PlaceHolder 1"/>
          <p:cNvSpPr>
            <a:spLocks noGrp="1"/>
          </p:cNvSpPr>
          <p:nvPr>
            <p:ph type="sldImg"/>
          </p:nvPr>
        </p:nvSpPr>
        <p:spPr>
          <a:xfrm>
            <a:off x="1143000" y="685800"/>
            <a:ext cx="4571280" cy="3428280"/>
          </a:xfrm>
          <a:prstGeom prst="rect">
            <a:avLst/>
          </a:prstGeom>
        </p:spPr>
      </p:sp>
      <p:sp>
        <p:nvSpPr>
          <p:cNvPr id="747"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15</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Arial"/>
              </a:rPr>
              <a:t>Pour notre sujet suivant, nous revenons au modèle des facteurs déclencheurs qui décrivait plusieurs composantes de la radicalisation.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Arial"/>
              </a:rPr>
              <a:t>Nous allons maintenant nous concentrer sur deux sujets qui sont interconnectés et également liés à la façon dont les gens réagissent aux déclencheurs : Identité et </a:t>
            </a:r>
            <a:r>
              <a:rPr b="0" lang="en-US" sz="2000" spc="-1" strike="noStrike">
                <a:latin typeface="Arial"/>
              </a:rPr>
              <a:t>discours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Identité</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Expériences personnelles en matière de discrimination</a:t>
            </a:r>
            <a:br/>
            <a:r>
              <a:rPr b="0" lang="nl-NL" sz="2000" spc="-1" strike="noStrike">
                <a:latin typeface="Arial"/>
              </a:rPr>
              <a:t> </a:t>
            </a: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Confrontation avec la propagande</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nl-NL" sz="2000" spc="-1" strike="noStrike">
                <a:latin typeface="Arial"/>
              </a:rPr>
              <a:t>Les expériences personnelles et la propagande alimentent </a:t>
            </a:r>
            <a:r>
              <a:rPr b="0" lang="fr-CA" sz="2000" spc="-1" strike="noStrike">
                <a:latin typeface="Arial"/>
              </a:rPr>
              <a:t>nos </a:t>
            </a:r>
            <a:r>
              <a:rPr b="0" lang="en-US" sz="2000" spc="-1" strike="noStrike">
                <a:latin typeface="Arial"/>
              </a:rPr>
              <a:t>discours </a:t>
            </a:r>
            <a:r>
              <a:rPr b="0" lang="fr-CA" sz="2000" spc="-1" strike="noStrike">
                <a:latin typeface="Arial"/>
              </a:rPr>
              <a:t>et ceux des autres.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latin typeface="Arial"/>
              </a:rPr>
              <a:t>Nous verrons que les </a:t>
            </a:r>
            <a:r>
              <a:rPr b="0" lang="en-US" sz="2000" spc="-1" strike="noStrike">
                <a:latin typeface="Arial"/>
              </a:rPr>
              <a:t>discours et l'identité peuvent devenir une vulnérabilité à la radicalisation mais peuvent aussi être des facteurs de protection</a:t>
            </a:r>
            <a:endParaRPr b="0" lang="fr-FR" sz="2000" spc="-1" strike="noStrike">
              <a:latin typeface="Arial"/>
            </a:endParaRPr>
          </a:p>
        </p:txBody>
      </p:sp>
      <p:sp>
        <p:nvSpPr>
          <p:cNvPr id="748"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296C6502-5B49-4CF3-A06F-ECE3B7ED36FA}" type="slidenum">
              <a:rPr b="0" lang="en-US" sz="1200" spc="-1" strike="noStrike">
                <a:latin typeface="Times New Roman"/>
              </a:rPr>
              <a:t>&lt;numéro&gt;</a:t>
            </a:fld>
            <a:endParaRPr b="0" lang="fr-FR"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PlaceHolder 1"/>
          <p:cNvSpPr>
            <a:spLocks noGrp="1"/>
          </p:cNvSpPr>
          <p:nvPr>
            <p:ph type="sldImg"/>
          </p:nvPr>
        </p:nvSpPr>
        <p:spPr>
          <a:xfrm>
            <a:off x="1143000" y="685800"/>
            <a:ext cx="4571280" cy="3428280"/>
          </a:xfrm>
          <a:prstGeom prst="rect">
            <a:avLst/>
          </a:prstGeom>
        </p:spPr>
      </p:sp>
      <p:sp>
        <p:nvSpPr>
          <p:cNvPr id="750"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1800" spc="-1" strike="noStrike">
                <a:latin typeface="Verdana"/>
              </a:rPr>
              <a:t>Instructions /feuille de texte proposé 16</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Verdana"/>
              </a:rPr>
              <a:t>Mais qu'est-ce qu'un </a:t>
            </a:r>
            <a:r>
              <a:rPr b="0" lang="en-US" sz="1800" spc="-1" strike="noStrike">
                <a:latin typeface="Verdana"/>
              </a:rPr>
              <a:t>discours ? Qu'est-ce que l'identité? Et comment sont-ils liés ?</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1" lang="en-GB" sz="1800" spc="-1" strike="noStrike">
                <a:latin typeface="Verdana"/>
              </a:rPr>
              <a:t>Identité :</a:t>
            </a:r>
            <a:r>
              <a:rPr b="0" lang="en-GB" sz="1800" spc="-1" strike="noStrike">
                <a:latin typeface="Verdana"/>
              </a:rPr>
              <a:t> le sentiment d'être une personne unique et cohérente en interne malgré tous les changements par rapport aux autres. (une construction)</a:t>
            </a:r>
            <a:endParaRPr b="0" lang="fr-FR" sz="1800" spc="-1" strike="noStrike">
              <a:latin typeface="Arial"/>
            </a:endParaRPr>
          </a:p>
          <a:p>
            <a:pPr marL="216000" indent="-216000">
              <a:lnSpc>
                <a:spcPct val="100000"/>
              </a:lnSpc>
              <a:tabLst>
                <a:tab algn="l" pos="0"/>
              </a:tabLst>
            </a:pPr>
            <a:r>
              <a:rPr b="0" lang="en-GB" sz="1800" spc="-1" strike="noStrike">
                <a:latin typeface="Verdana"/>
              </a:rPr>
              <a:t>L'identité </a:t>
            </a:r>
            <a:r>
              <a:rPr b="0" lang="fr-CA" sz="1800" spc="-1" strike="noStrike">
                <a:latin typeface="Verdana"/>
              </a:rPr>
              <a:t>est déduite par les questions centrales indiquées sur la feuille. Les réponses à ces questions sont le résultat de l'interaction entre la personne même (sa personnalité), un certain cadre de référence et des expériences. Ainsi, la façon d'interpréter les expériences prend la couleur de vos croyances actuelles. </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Verdana"/>
              </a:rPr>
              <a:t>Informations générales pour le formateur</a:t>
            </a:r>
            <a:endParaRPr b="0" lang="fr-FR" sz="1800" spc="-1" strike="noStrike">
              <a:latin typeface="Arial"/>
            </a:endParaRPr>
          </a:p>
          <a:p>
            <a:pPr marL="216000" indent="-216000">
              <a:lnSpc>
                <a:spcPct val="100000"/>
              </a:lnSpc>
              <a:tabLst>
                <a:tab algn="l" pos="0"/>
              </a:tabLst>
            </a:pPr>
            <a:r>
              <a:rPr b="0" lang="en-GB" sz="1800" spc="-1" strike="noStrike">
                <a:latin typeface="Verdana"/>
              </a:rPr>
              <a:t>https://jia.sipa.columbia.edu/online-articles/understanding-radicalization-through-lens-%E2%80%98identity-vulnerability%E2%80%99</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Verdana"/>
              </a:rPr>
              <a:t>Erikson (1968) : la tâche de développement centrale de l'adolescence est le développement de sa propre identité. Réorientation et découverte des possibilités et des limites.</a:t>
            </a:r>
            <a:endParaRPr b="0" lang="fr-FR" sz="1800" spc="-1" strike="noStrike">
              <a:latin typeface="Arial"/>
            </a:endParaRPr>
          </a:p>
          <a:p>
            <a:pPr marL="216000" indent="-216000">
              <a:lnSpc>
                <a:spcPct val="100000"/>
              </a:lnSpc>
              <a:tabLst>
                <a:tab algn="l" pos="0"/>
              </a:tabLst>
            </a:pPr>
            <a:r>
              <a:rPr b="0" lang="en-GB" sz="1800" spc="-1" strike="noStrike">
                <a:latin typeface="Verdana"/>
              </a:rPr>
              <a:t>Le processus de développement est une interaction à long terme entre la prédisposition et les facteurs environnementaux.</a:t>
            </a:r>
            <a:endParaRPr b="0" lang="fr-FR" sz="1800" spc="-1" strike="noStrike">
              <a:latin typeface="Arial"/>
            </a:endParaRPr>
          </a:p>
          <a:p>
            <a:pPr marL="216000" indent="-216000">
              <a:lnSpc>
                <a:spcPct val="100000"/>
              </a:lnSpc>
              <a:tabLst>
                <a:tab algn="l" pos="0"/>
              </a:tabLst>
            </a:pPr>
            <a:r>
              <a:rPr b="0" lang="en-GB" sz="1800" spc="-1" strike="noStrike">
                <a:latin typeface="Verdana"/>
              </a:rPr>
              <a:t>La pédagogie et la psychologie suivent la théorie du cours de la vie d'Erikson. Il distingue huit phases dans une vie humaine. Dans chaque phase de la vie, une personne est confrontée à une crise psychosociale qui doit être résolue. Les résultats de cette crise influencent la personnalité de quelqu'un. Dans la phase cinq de la vie, c'est la période de l'adolescence, formant une identité stable et une image de soi stable, qui sont les tâches les plus importantes. Dans cette phase d'âge (12-18 ans), les jeunes développent une image d'eux-mêmes par rapport aux autres. Lorsque le processus réussit, une identité stable se forme à la fin de cette phase. Lorsque le processus échoue, une confusion des rôles peut </a:t>
            </a:r>
            <a:r>
              <a:rPr b="0" lang="fr-CA" sz="1800" spc="-1" strike="noStrike">
                <a:latin typeface="Verdana"/>
              </a:rPr>
              <a:t>arriver et une crise d'identité peut survenir. Dans cette théorie, l '« identité » est considérée d'un point de vue psychologique. </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Verdana"/>
              </a:rPr>
              <a:t>Pendant </a:t>
            </a:r>
            <a:r>
              <a:rPr b="1" lang="en-GB" sz="1800" spc="-1" strike="noStrike">
                <a:latin typeface="Verdana"/>
              </a:rPr>
              <a:t>l'adolescence</a:t>
            </a:r>
            <a:r>
              <a:rPr b="0" lang="en-GB" sz="1800" spc="-1" strike="noStrike">
                <a:latin typeface="Verdana"/>
              </a:rPr>
              <a:t>, les jeunes se demandent : « Qui suis-je ? » ou « Qui est-ce que je veux devenir ? ». Afin de répondre à ces questions, différentes alternatives (identité) sont généralement explorées (exploration). Par exemple, nouer de nouvelles relations d'amitié, adopter un style vestimentaire différent ou même exprimer un comportement à risque.</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Verdana"/>
              </a:rPr>
              <a:t>La recherche de sa propre identité peut se faire par la musique, les vêtements, les amis, l'école, les emplois, les loisirs et autres activités, les sports, la culture, les normes et les valeurs, la foi, les croyances dans d'autres domaines, les compétences, les voitures, la coiffure et tout ce qui vous intéresse. Le plus important est que les jeunes rassemblent des amis autour d'eux pendant cette période. Si vous allez en territoire inconnu, vous vous sentez beaucoup plus en sécurité avec des amis autour de vous. Les amis sont souvent l'un des points de départ pour la recherche de sa propre identité et les consulter en permanence fournit une base pour explorer ce qui vous convient et ce qui ne vous convient pas. Ils ont généralement le même âge, le même niveau d'éducation et la même origine ethnique et sociale. Vous vous sentez attiré par les gens qui vous ressemblent. </a:t>
            </a:r>
            <a:endParaRPr b="0" lang="fr-FR" sz="1800" spc="-1" strike="noStrike">
              <a:latin typeface="Arial"/>
            </a:endParaRPr>
          </a:p>
          <a:p>
            <a:pPr marL="216000" indent="-216000">
              <a:lnSpc>
                <a:spcPct val="100000"/>
              </a:lnSpc>
              <a:tabLst>
                <a:tab algn="l" pos="0"/>
              </a:tabLst>
            </a:pPr>
            <a:r>
              <a:rPr b="0" lang="en-GB" sz="1800" spc="-1" strike="noStrike">
                <a:latin typeface="Verdana"/>
              </a:rPr>
              <a:t> </a:t>
            </a:r>
            <a:endParaRPr b="0" lang="fr-FR" sz="1800" spc="-1" strike="noStrike">
              <a:latin typeface="Arial"/>
            </a:endParaRPr>
          </a:p>
          <a:p>
            <a:pPr marL="216000" indent="-216000">
              <a:lnSpc>
                <a:spcPct val="100000"/>
              </a:lnSpc>
              <a:tabLst>
                <a:tab algn="l" pos="0"/>
              </a:tabLst>
            </a:pPr>
            <a:r>
              <a:rPr b="0" lang="en-GB" sz="1800" spc="-1" strike="noStrike">
                <a:latin typeface="Verdana"/>
              </a:rPr>
              <a:t>L'individu utilise des </a:t>
            </a:r>
            <a:r>
              <a:rPr b="0" lang="en-US" sz="1800" spc="-1" strike="noStrike">
                <a:latin typeface="Verdana"/>
              </a:rPr>
              <a:t>discours pour donner un sens au monde. Le processus de développement de l'identité représente le lien entre soi et la société. </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Verdana"/>
              </a:rPr>
              <a:t>Les </a:t>
            </a:r>
            <a:r>
              <a:rPr b="0" lang="en-US" sz="1800" spc="-1" strike="noStrike">
                <a:latin typeface="Verdana"/>
              </a:rPr>
              <a:t>discours qui nous attirent peuvent changer avec le temps.</a:t>
            </a:r>
            <a:endParaRPr b="0" lang="fr-FR" sz="1800" spc="-1" strike="noStrike">
              <a:latin typeface="Arial"/>
            </a:endParaRPr>
          </a:p>
          <a:p>
            <a:pPr marL="216000" indent="-216000">
              <a:lnSpc>
                <a:spcPct val="100000"/>
              </a:lnSpc>
              <a:tabLst>
                <a:tab algn="l" pos="0"/>
              </a:tabLst>
            </a:pPr>
            <a:r>
              <a:rPr b="0" lang="en-US" sz="1800" spc="-1" strike="noStrike">
                <a:latin typeface="Verdana"/>
              </a:rPr>
              <a:t>Il n'y a pas d'identité sans histoire. Nous avons toujours besoin de langage pour façonner notre identité et nous sommes influencés par les histoires auxquelles nous croyons</a:t>
            </a:r>
            <a:endParaRPr b="0" lang="fr-FR" sz="1800" spc="-1" strike="noStrike">
              <a:latin typeface="Arial"/>
            </a:endParaRPr>
          </a:p>
        </p:txBody>
      </p:sp>
      <p:sp>
        <p:nvSpPr>
          <p:cNvPr id="751"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3818059-7A6D-424A-8FC2-B1F83F2C50B8}" type="slidenum">
              <a:rPr b="0" lang="en-US" sz="1200" spc="-1" strike="noStrike">
                <a:latin typeface="Times New Roman"/>
              </a:rPr>
              <a:t>&lt;numéro&gt;</a:t>
            </a:fld>
            <a:endParaRPr b="0" lang="fr-FR"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2" name="PlaceHolder 1"/>
          <p:cNvSpPr>
            <a:spLocks noGrp="1"/>
          </p:cNvSpPr>
          <p:nvPr>
            <p:ph type="sldImg"/>
          </p:nvPr>
        </p:nvSpPr>
        <p:spPr>
          <a:xfrm>
            <a:off x="1143000" y="685800"/>
            <a:ext cx="4571280" cy="3428280"/>
          </a:xfrm>
          <a:prstGeom prst="rect">
            <a:avLst/>
          </a:prstGeom>
        </p:spPr>
      </p:sp>
      <p:sp>
        <p:nvSpPr>
          <p:cNvPr id="753"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1800" spc="-1" strike="noStrike">
                <a:latin typeface="Verdana"/>
              </a:rPr>
              <a:t>Instructions /feuille de texte proposé 17</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Qu'est-ce qu'un </a:t>
            </a:r>
            <a:r>
              <a:rPr b="0" lang="en-US" sz="1800" spc="-1" strike="noStrike">
                <a:latin typeface="Calibri"/>
                <a:ea typeface="Calibri"/>
              </a:rPr>
              <a:t>discours d'un point de vue sociologique et psychologique ? </a:t>
            </a:r>
            <a:endParaRPr b="0" lang="fr-FR" sz="1800" spc="-1" strike="noStrike">
              <a:latin typeface="Arial"/>
            </a:endParaRPr>
          </a:p>
          <a:p>
            <a:pPr marL="216000" indent="-216000">
              <a:lnSpc>
                <a:spcPct val="100000"/>
              </a:lnSpc>
              <a:tabLst>
                <a:tab algn="l" pos="0"/>
              </a:tabLst>
            </a:pPr>
            <a:r>
              <a:rPr b="0" lang="en-US" sz="1800" spc="-1" strike="noStrike">
                <a:latin typeface="Calibri"/>
                <a:ea typeface="Calibri"/>
              </a:rPr>
              <a:t>Par discours, nous entendons les </a:t>
            </a:r>
            <a:r>
              <a:rPr b="0" lang="fr-CA" sz="1800" spc="-1" strike="noStrike">
                <a:latin typeface="Calibri"/>
                <a:ea typeface="Calibri"/>
              </a:rPr>
              <a:t>discours courts ou plus longs avec lesquels nous grandissons et que nous entendons dans notre environnement. Ces discours contiennent souvent des instructions implicites sur la façon de se comporter dans un certain contexte. Ils offrent une ligne directrice pour bien se comporter et bien faire dans le groupe où vous grandissez. </a:t>
            </a:r>
            <a:endParaRPr b="0" lang="fr-FR" sz="1800" spc="-1" strike="noStrike">
              <a:latin typeface="Arial"/>
            </a:endParaRPr>
          </a:p>
          <a:p>
            <a:pPr marL="216000" indent="-216000">
              <a:lnSpc>
                <a:spcPct val="100000"/>
              </a:lnSpc>
              <a:tabLst>
                <a:tab algn="l" pos="0"/>
              </a:tabLst>
            </a:pPr>
            <a:r>
              <a:rPr b="0" lang="fr-CA" sz="1800" spc="-1" strike="noStrike">
                <a:latin typeface="Calibri"/>
                <a:ea typeface="Calibri"/>
              </a:rPr>
              <a:t>Des </a:t>
            </a:r>
            <a:r>
              <a:rPr b="0" lang="en-US" sz="1800" spc="-1" strike="noStrike">
                <a:latin typeface="Calibri"/>
                <a:ea typeface="Calibri"/>
              </a:rPr>
              <a:t>discours culturels dominants aux </a:t>
            </a:r>
            <a:r>
              <a:rPr b="0" lang="fr-CA" sz="1800" spc="-1" strike="noStrike">
                <a:latin typeface="Calibri"/>
                <a:ea typeface="Calibri"/>
              </a:rPr>
              <a:t>discours de vie personnels ; nourris par des dictons, des images, des commentaires, des règles explicites et implicites. C'est un moyen pour les individus et les groupes de donner un sens aux événements et aux actions dans leur vie</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À titre d'exemple, les </a:t>
            </a:r>
            <a:r>
              <a:rPr b="0" lang="fr-CA" sz="1800" spc="-1" strike="noStrike">
                <a:latin typeface="Calibri"/>
                <a:ea typeface="Calibri"/>
              </a:rPr>
              <a:t>discours historiques des Israéliens et des Palestiniens peuvent être considérés comme </a:t>
            </a:r>
            <a:r>
              <a:rPr b="0" lang="fr-CA" sz="2800" spc="-1" strike="noStrike">
                <a:latin typeface="Calibri"/>
                <a:ea typeface="Calibri"/>
              </a:rPr>
              <a:t>des « </a:t>
            </a:r>
            <a:r>
              <a:rPr b="0" lang="en-US" sz="2800" spc="-1" strike="noStrike">
                <a:latin typeface="Calibri"/>
                <a:ea typeface="Calibri"/>
              </a:rPr>
              <a:t>discours </a:t>
            </a:r>
            <a:r>
              <a:rPr b="0" lang="fr-CA" sz="2800" spc="-1" strike="noStrike">
                <a:latin typeface="Calibri"/>
                <a:ea typeface="Calibri"/>
              </a:rPr>
              <a:t>dominants » d'identité nationale. </a:t>
            </a:r>
            <a:r>
              <a:rPr b="0" lang="fr-CA" sz="1800" spc="-1" strike="noStrike">
                <a:latin typeface="Calibri"/>
                <a:ea typeface="Calibri"/>
              </a:rPr>
              <a:t>Deux vues, deux référentiels, deux significations de l'histoire.</a:t>
            </a:r>
            <a:endParaRPr b="0" lang="fr-FR" sz="1800" spc="-1" strike="noStrike">
              <a:latin typeface="Arial"/>
            </a:endParaRPr>
          </a:p>
          <a:p>
            <a:pPr marL="216000" indent="-216000">
              <a:lnSpc>
                <a:spcPct val="100000"/>
              </a:lnSpc>
              <a:tabLst>
                <a:tab algn="l" pos="0"/>
              </a:tabLst>
            </a:pPr>
            <a:r>
              <a:rPr b="0" lang="fr-CA" sz="1800" spc="-1" strike="noStrike">
                <a:latin typeface="Calibri"/>
                <a:ea typeface="Calibri"/>
              </a:rPr>
              <a:t>(Exemple alternatif : redonner de l'importance à l'Amérique c. la vie des Noirs compte)</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@Formateur pour plus d'informations générales : </a:t>
            </a:r>
            <a:endParaRPr b="0" lang="fr-FR" sz="1800" spc="-1" strike="noStrike">
              <a:latin typeface="Arial"/>
            </a:endParaRPr>
          </a:p>
          <a:p>
            <a:pPr marL="216000" indent="-216000">
              <a:lnSpc>
                <a:spcPct val="100000"/>
              </a:lnSpc>
              <a:tabLst>
                <a:tab algn="l" pos="0"/>
              </a:tabLst>
            </a:pPr>
            <a:r>
              <a:rPr b="0" i="1" lang="en-GB" sz="2800" spc="-1" strike="noStrike">
                <a:latin typeface="Calibri"/>
                <a:ea typeface="Calibri"/>
              </a:rPr>
              <a:t>Le </a:t>
            </a:r>
            <a:r>
              <a:rPr b="0" i="1" lang="en-US" sz="2800" spc="-1" strike="noStrike">
                <a:latin typeface="Calibri"/>
                <a:ea typeface="Calibri"/>
              </a:rPr>
              <a:t>discours et la psychologie culturelle de l'identité</a:t>
            </a:r>
            <a:r>
              <a:rPr b="0" lang="en-US" sz="2800" spc="-1" strike="noStrike">
                <a:latin typeface="Calibri"/>
                <a:ea typeface="Calibri"/>
              </a:rPr>
              <a:t>, Phillip L. Hammack Université de Californie, Santa Cruz, 2008</a:t>
            </a:r>
            <a:endParaRPr b="0" lang="fr-FR" sz="2800" spc="-1" strike="noStrike">
              <a:latin typeface="Arial"/>
            </a:endParaRPr>
          </a:p>
          <a:p>
            <a:pPr marL="216000" indent="-216000">
              <a:lnSpc>
                <a:spcPct val="100000"/>
              </a:lnSpc>
              <a:tabLst>
                <a:tab algn="l" pos="0"/>
              </a:tabLst>
            </a:pPr>
            <a:endParaRPr b="0" lang="fr-FR" sz="2800" spc="-1" strike="noStrike">
              <a:latin typeface="Arial"/>
            </a:endParaRPr>
          </a:p>
          <a:p>
            <a:pPr marL="216000" indent="-216000">
              <a:lnSpc>
                <a:spcPct val="100000"/>
              </a:lnSpc>
              <a:tabLst>
                <a:tab algn="l" pos="0"/>
              </a:tabLst>
            </a:pPr>
            <a:r>
              <a:rPr b="0" lang="en-GB" sz="2800" spc="-1" strike="noStrike">
                <a:latin typeface="Calibri"/>
                <a:ea typeface="Calibri"/>
              </a:rPr>
              <a:t>@Formateur</a:t>
            </a:r>
            <a:endParaRPr b="0" lang="fr-FR" sz="2800" spc="-1" strike="noStrike">
              <a:latin typeface="Arial"/>
            </a:endParaRPr>
          </a:p>
          <a:p>
            <a:pPr marL="216000" indent="-216000">
              <a:lnSpc>
                <a:spcPct val="115000"/>
              </a:lnSpc>
              <a:spcAft>
                <a:spcPts val="601"/>
              </a:spcAft>
              <a:tabLst>
                <a:tab algn="l" pos="0"/>
              </a:tabLst>
            </a:pPr>
            <a:r>
              <a:rPr b="0" lang="en-GB" sz="2800" spc="-1" strike="noStrike">
                <a:latin typeface="Calibri"/>
                <a:ea typeface="Calibri"/>
              </a:rPr>
              <a:t>Pour beaucoup de gens, les </a:t>
            </a:r>
            <a:r>
              <a:rPr b="0" lang="en-US" sz="2800" spc="-1" strike="noStrike">
                <a:latin typeface="Calibri"/>
                <a:ea typeface="Calibri"/>
              </a:rPr>
              <a:t>discours sont un concept complexe. À la fin de l'explication (diapositives 18 à 25), le point-cl</a:t>
            </a:r>
            <a:r>
              <a:rPr b="0" lang="fr-CA" sz="2800" spc="-1" strike="noStrike">
                <a:latin typeface="Calibri"/>
                <a:ea typeface="Calibri"/>
              </a:rPr>
              <a:t>ef</a:t>
            </a:r>
            <a:r>
              <a:rPr b="0" lang="fr-CA" sz="1800" spc="-1" strike="noStrike">
                <a:solidFill>
                  <a:srgbClr val="000000"/>
                </a:solidFill>
                <a:latin typeface="Calibri"/>
                <a:ea typeface="Calibri"/>
              </a:rPr>
              <a:t> à retenir doit être : </a:t>
            </a:r>
            <a:endParaRPr b="0" lang="fr-FR" sz="1800" spc="-1" strike="noStrike">
              <a:latin typeface="Arial"/>
            </a:endParaRPr>
          </a:p>
          <a:p>
            <a:pPr marL="343080" indent="-342360" algn="just">
              <a:lnSpc>
                <a:spcPct val="115000"/>
              </a:lnSpc>
              <a:spcAft>
                <a:spcPts val="601"/>
              </a:spcAft>
              <a:buClr>
                <a:srgbClr val="000000"/>
              </a:buClr>
              <a:buFont typeface="Symbol"/>
              <a:buChar char=""/>
              <a:tabLst>
                <a:tab algn="l" pos="0"/>
              </a:tabLst>
            </a:pPr>
            <a:r>
              <a:rPr b="0" lang="fr-CA" sz="1800" spc="-1" strike="noStrike">
                <a:solidFill>
                  <a:srgbClr val="000000"/>
                </a:solidFill>
                <a:latin typeface="Calibri"/>
                <a:ea typeface="Calibri"/>
              </a:rPr>
              <a:t>L'identité se forme à travers les discours. Ceux que nous racontons pour expliquer et motiver nos choix, nos réactions, notre passé, notre présent et notre avenir. </a:t>
            </a:r>
            <a:endParaRPr b="0" lang="fr-FR" sz="1800" spc="-1" strike="noStrike">
              <a:latin typeface="Arial"/>
            </a:endParaRPr>
          </a:p>
          <a:p>
            <a:pPr marL="343080" indent="-342360" algn="just">
              <a:lnSpc>
                <a:spcPct val="115000"/>
              </a:lnSpc>
              <a:spcAft>
                <a:spcPts val="601"/>
              </a:spcAft>
              <a:buClr>
                <a:srgbClr val="000000"/>
              </a:buClr>
              <a:buFont typeface="Symbol"/>
              <a:buChar char=""/>
              <a:tabLst>
                <a:tab algn="l" pos="0"/>
              </a:tabLst>
            </a:pPr>
            <a:r>
              <a:rPr b="0" lang="fr-CA" sz="1800" spc="-1" strike="noStrike">
                <a:solidFill>
                  <a:srgbClr val="000000"/>
                </a:solidFill>
                <a:latin typeface="Calibri"/>
                <a:ea typeface="Calibri"/>
              </a:rPr>
              <a:t>Les identités collectives se forment également à travers les discours. </a:t>
            </a:r>
            <a:endParaRPr b="0" lang="fr-FR" sz="1800" spc="-1" strike="noStrike">
              <a:latin typeface="Arial"/>
            </a:endParaRPr>
          </a:p>
          <a:p>
            <a:pPr marL="343080" indent="-342360" algn="just">
              <a:lnSpc>
                <a:spcPct val="115000"/>
              </a:lnSpc>
              <a:spcAft>
                <a:spcPts val="601"/>
              </a:spcAft>
              <a:buClr>
                <a:srgbClr val="000000"/>
              </a:buClr>
              <a:buFont typeface="Symbol"/>
              <a:buChar char=""/>
              <a:tabLst>
                <a:tab algn="l" pos="0"/>
              </a:tabLst>
            </a:pPr>
            <a:r>
              <a:rPr b="0" lang="fr-CA" sz="1800" spc="-1" strike="noStrike">
                <a:solidFill>
                  <a:srgbClr val="000000"/>
                </a:solidFill>
                <a:latin typeface="Calibri"/>
                <a:ea typeface="Calibri"/>
              </a:rPr>
              <a:t>Il n'y a pas d'identités fixes, car l'identité, tout comme toute autre caractéristique spécifique de la personnalité humaine, subit un processus constant de changement.</a:t>
            </a:r>
            <a:endParaRPr b="0" lang="fr-FR" sz="1800" spc="-1" strike="noStrike">
              <a:latin typeface="Arial"/>
            </a:endParaRPr>
          </a:p>
          <a:p>
            <a:pPr marL="343080" indent="-342360" algn="just">
              <a:lnSpc>
                <a:spcPct val="115000"/>
              </a:lnSpc>
              <a:spcAft>
                <a:spcPts val="601"/>
              </a:spcAft>
              <a:buClr>
                <a:srgbClr val="000000"/>
              </a:buClr>
              <a:buFont typeface="Symbol"/>
              <a:buChar char=""/>
              <a:tabLst>
                <a:tab algn="l" pos="0"/>
              </a:tabLst>
            </a:pPr>
            <a:r>
              <a:rPr b="0" lang="fr-CA" sz="1800" spc="-1" strike="noStrike">
                <a:solidFill>
                  <a:srgbClr val="000000"/>
                </a:solidFill>
                <a:latin typeface="Calibri"/>
                <a:ea typeface="Calibri"/>
              </a:rPr>
              <a:t>L'un des principes thérapeutiques les plus fondamentaux de la thérapie narrative est que nous trouvons du sens et de la guérison par le biais de </a:t>
            </a:r>
            <a:r>
              <a:rPr b="0" lang="en-US" sz="1800" spc="-1" strike="noStrike">
                <a:solidFill>
                  <a:srgbClr val="000000"/>
                </a:solidFill>
                <a:latin typeface="Calibri"/>
                <a:ea typeface="Calibri"/>
              </a:rPr>
              <a:t>discours (Courtney, 2017)</a:t>
            </a:r>
            <a:endParaRPr b="0" lang="fr-FR" sz="1800" spc="-1" strike="noStrike">
              <a:latin typeface="Arial"/>
            </a:endParaRPr>
          </a:p>
          <a:p>
            <a:pPr algn="just">
              <a:lnSpc>
                <a:spcPct val="115000"/>
              </a:lnSpc>
              <a:spcAft>
                <a:spcPts val="601"/>
              </a:spcAft>
              <a:tabLst>
                <a:tab algn="l" pos="0"/>
              </a:tabLst>
            </a:pPr>
            <a:endParaRPr b="0" lang="fr-FR" sz="1800" spc="-1" strike="noStrike">
              <a:latin typeface="Arial"/>
            </a:endParaRPr>
          </a:p>
          <a:p>
            <a:pPr algn="just">
              <a:lnSpc>
                <a:spcPct val="115000"/>
              </a:lnSpc>
              <a:spcAft>
                <a:spcPts val="601"/>
              </a:spcAft>
              <a:tabLst>
                <a:tab algn="l" pos="0"/>
              </a:tabLst>
            </a:pPr>
            <a:r>
              <a:rPr b="0" lang="en-GB" sz="1800" spc="-1" strike="noStrike">
                <a:solidFill>
                  <a:srgbClr val="000000"/>
                </a:solidFill>
                <a:latin typeface="Calibri"/>
                <a:ea typeface="Calibri"/>
              </a:rPr>
              <a:t>Les </a:t>
            </a:r>
            <a:r>
              <a:rPr b="0" lang="fr-CA" sz="1800" spc="-1" strike="noStrike">
                <a:solidFill>
                  <a:srgbClr val="000000"/>
                </a:solidFill>
                <a:latin typeface="Calibri"/>
                <a:ea typeface="Calibri"/>
              </a:rPr>
              <a:t>discours forment souvent la base des relations de pouvoir. Les </a:t>
            </a:r>
            <a:r>
              <a:rPr b="0" lang="en-US" sz="1800" spc="-1" strike="noStrike">
                <a:solidFill>
                  <a:srgbClr val="000000"/>
                </a:solidFill>
                <a:latin typeface="Calibri"/>
                <a:ea typeface="Calibri"/>
              </a:rPr>
              <a:t>discours dominants visent à permettre à un groupe particulier de conserver une position dominante dans une communauté ou une société. Les discours marginaux aident à maintenir d'autres groupes dans une position subordonnée. Il va sans dire que l'utilisation de ces discours dépend du contexte et fait partie du système que nous, en tant que société, maintenons ensemble ».</a:t>
            </a:r>
            <a:endParaRPr b="0" lang="fr-FR" sz="1800" spc="-1" strike="noStrike">
              <a:latin typeface="Arial"/>
            </a:endParaRPr>
          </a:p>
        </p:txBody>
      </p:sp>
      <p:sp>
        <p:nvSpPr>
          <p:cNvPr id="754"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A7011E59-B96F-4947-BE10-D76AD94FC0F3}" type="slidenum">
              <a:rPr b="0" lang="en-US" sz="1200" spc="-1" strike="noStrike">
                <a:latin typeface="Times New Roman"/>
              </a:rPr>
              <a:t>&lt;numéro&gt;</a:t>
            </a:fld>
            <a:endParaRPr b="0" lang="fr-FR"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5" name="PlaceHolder 1"/>
          <p:cNvSpPr>
            <a:spLocks noGrp="1"/>
          </p:cNvSpPr>
          <p:nvPr>
            <p:ph type="sldImg"/>
          </p:nvPr>
        </p:nvSpPr>
        <p:spPr>
          <a:xfrm>
            <a:off x="1143000" y="685800"/>
            <a:ext cx="4571280" cy="3428280"/>
          </a:xfrm>
          <a:prstGeom prst="rect">
            <a:avLst/>
          </a:prstGeom>
        </p:spPr>
      </p:sp>
      <p:sp>
        <p:nvSpPr>
          <p:cNvPr id="756"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1800" spc="-1" strike="noStrike">
                <a:latin typeface="Verdana"/>
              </a:rPr>
              <a:t>Instructions /feuille de texte proposé 18</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Touts ces </a:t>
            </a:r>
            <a:r>
              <a:rPr b="0" lang="fr-CA" sz="1800" spc="-1" strike="noStrike">
                <a:latin typeface="Calibri"/>
                <a:ea typeface="Calibri"/>
              </a:rPr>
              <a:t>discours alimentent donc notre identité, ou nos identités, parce que nous avons plus d'une identité, tant à l'intérieur qu'à l'extérieur. </a:t>
            </a:r>
            <a:endParaRPr b="0" lang="fr-FR" sz="1800" spc="-1" strike="noStrike">
              <a:latin typeface="Arial"/>
            </a:endParaRPr>
          </a:p>
          <a:p>
            <a:pPr marL="216000" indent="-216000">
              <a:lnSpc>
                <a:spcPct val="100000"/>
              </a:lnSpc>
              <a:tabLst>
                <a:tab algn="l" pos="0"/>
              </a:tabLst>
            </a:pPr>
            <a:r>
              <a:rPr b="0" lang="fr-CA" sz="1800" spc="-1" strike="noStrike">
                <a:latin typeface="Calibri"/>
                <a:ea typeface="Calibri"/>
              </a:rPr>
              <a:t>À l'intérieur, nous avons nos propres identités personnelles, la façon dont nous nous voyons, les discours que nous retenons. Les identités que les autres projettent sur nous forment nos identités externes, leurs discours sur nous, à la fois en tant qu'individus et en tant que membres de certains groupes. Certains de ces discours se chevauchent, d'autres non.</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@Formateur : Informations générales pour </a:t>
            </a:r>
            <a:r>
              <a:rPr b="0" lang="fr-CA" sz="1800" spc="-1" strike="noStrike">
                <a:latin typeface="Calibri"/>
                <a:ea typeface="Calibri"/>
              </a:rPr>
              <a:t>alimenter votre propre explication du sujet aux participants</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Les </a:t>
            </a:r>
            <a:r>
              <a:rPr b="0" lang="en-US" sz="1800" spc="-1" strike="noStrike">
                <a:latin typeface="Calibri"/>
                <a:ea typeface="Calibri"/>
              </a:rPr>
              <a:t>discours ont été reconnus, par exemple dans les études sociologiques, psychologiques, anthropologiques culturelles, etc., comme une stratégie de base au cœur de la formation et de la restructuration de l'identité. En termes simples, </a:t>
            </a:r>
            <a:r>
              <a:rPr b="1" lang="en-US" sz="1800" spc="-1" strike="noStrike">
                <a:latin typeface="Calibri"/>
                <a:ea typeface="Calibri"/>
              </a:rPr>
              <a:t>l'identité se forme à travers les discours</a:t>
            </a:r>
            <a:r>
              <a:rPr b="0" lang="en-US" sz="1800" spc="-1" strike="noStrike">
                <a:latin typeface="Calibri"/>
                <a:ea typeface="Calibri"/>
              </a:rPr>
              <a:t>. Ce</a:t>
            </a:r>
            <a:r>
              <a:rPr b="0" lang="fr-CA" sz="1800" spc="-1" strike="noStrike">
                <a:latin typeface="Calibri"/>
                <a:ea typeface="Calibri"/>
              </a:rPr>
              <a:t>ux que nous racontons pour expliquer et motiver nos choix, nos réactions, notre passé, notre présent et notre avenir. Le </a:t>
            </a:r>
            <a:r>
              <a:rPr b="0" lang="en-US" sz="1800" spc="-1" strike="noStrike">
                <a:latin typeface="Calibri"/>
                <a:ea typeface="Calibri"/>
              </a:rPr>
              <a:t>discours personnel est </a:t>
            </a:r>
            <a:r>
              <a:rPr b="0" lang="en-US" sz="2800" spc="-1" strike="noStrike">
                <a:latin typeface="Calibri"/>
                <a:ea typeface="Calibri"/>
              </a:rPr>
              <a:t>construit et reconstruit tout au long de la vie</a:t>
            </a:r>
            <a:r>
              <a:rPr b="0" lang="fr-CA" sz="2800" spc="-1" strike="noStrike">
                <a:latin typeface="Calibri"/>
                <a:ea typeface="Calibri"/>
              </a:rPr>
              <a:t>, et écrit dans et à travers l'interaction sociale et la pratique sociale. </a:t>
            </a:r>
            <a:endParaRPr b="0" lang="fr-FR" sz="2800" spc="-1" strike="noStrike">
              <a:latin typeface="Arial"/>
            </a:endParaRPr>
          </a:p>
          <a:p>
            <a:pPr marL="216000" indent="-216000">
              <a:lnSpc>
                <a:spcPct val="100000"/>
              </a:lnSpc>
              <a:tabLst>
                <a:tab algn="l" pos="0"/>
              </a:tabLst>
            </a:pPr>
            <a:r>
              <a:rPr b="0" lang="fr-CA" sz="1800" spc="-1" strike="noStrike">
                <a:latin typeface="Calibri"/>
                <a:ea typeface="Calibri"/>
              </a:rPr>
              <a:t>Les individus sont à la fois des conteneurs d'identités que d'autres personnes projettent sur eux à travers des discours, et des distributeurs d'identités qu'ils projettent eux-mêmes au monde à travers leurs propres discours. </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fr-CA" sz="2000" spc="-1" strike="noStrike">
                <a:latin typeface="Calibri"/>
                <a:ea typeface="Calibri"/>
              </a:rPr>
              <a:t>La relation entre un </a:t>
            </a:r>
            <a:r>
              <a:rPr b="0" lang="en-US" sz="2000" spc="-1" strike="noStrike">
                <a:latin typeface="Calibri"/>
                <a:ea typeface="Calibri"/>
              </a:rPr>
              <a:t>discours « </a:t>
            </a:r>
            <a:r>
              <a:rPr b="0" lang="fr-CA" sz="2000" spc="-1" strike="noStrike">
                <a:latin typeface="Calibri"/>
                <a:ea typeface="Calibri"/>
              </a:rPr>
              <a:t>dominant » et un </a:t>
            </a:r>
            <a:r>
              <a:rPr b="0" lang="en-US" sz="2000" spc="-1" strike="noStrike">
                <a:latin typeface="Calibri"/>
                <a:ea typeface="Calibri"/>
              </a:rPr>
              <a:t>discours personnel de l'identité donne un accès direct au processus de reproduction et de changement social. Le concept de discours principal (voir Bamberg, 2004 ; Thorne, 2004 ; Thorne et McLean, 2003) est conforme aux notions de « discours dominant ». À mesure que les individus commencent à construire des discours personnels d'identité qui ancreront le contexte cognitif et social dans lequel ils se développent, ils s'engagent dans des discours </a:t>
            </a:r>
            <a:r>
              <a:rPr b="0" lang="fr-CA" sz="2000" spc="-1" strike="noStrike">
                <a:latin typeface="Calibri"/>
                <a:ea typeface="Calibri"/>
              </a:rPr>
              <a:t>dominants d'identité</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nl-NL" sz="2000" spc="-1" strike="noStrike">
                <a:latin typeface="Calibri"/>
                <a:ea typeface="Calibri"/>
              </a:rPr>
              <a:t>Les jeunes définissent et redéfinissent l'identité par rapport aux autres. L'environnement culturel est donc important. C'est là que les interactions sociales ont lieu et que les identités sont définies. Dès l'enfance, les jeunes apprennent les règles, les normes, les valeurs et les comportements qui sont communs dans la « culture » dans laquelle ils grandissent. Ils apprennent la position sociale de certains sous-groupes et les règles de conduite pour se comporter envers certains individus. Ces classifications sociales deviennent « normales » pour les jeunes et fournissent « un ensemble de façons évidentes de penser, de ressentir et de faire. " Les classifications et les interprétations ne sont pas statiques. Elles diffèrent d'une culture à l'autre et peuvent changer au fil du temps.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Calibri"/>
                <a:ea typeface="Calibri"/>
              </a:rPr>
              <a:t>Kósa, E. (2005). « </a:t>
            </a:r>
            <a:r>
              <a:rPr b="0" i="1" lang="en-GB" sz="2000" spc="-1" strike="noStrike">
                <a:latin typeface="Calibri"/>
                <a:ea typeface="Calibri"/>
              </a:rPr>
              <a:t>Mass media and identity development in adolescence </a:t>
            </a:r>
            <a:r>
              <a:rPr b="0" lang="en-GB" sz="2000" spc="-1" strike="noStrike">
                <a:latin typeface="Calibri"/>
                <a:ea typeface="Calibri"/>
              </a:rPr>
              <a:t>». Dans Fülöp, M. en Ross, A. (rouge). Growing up in Europe today. Developing identities among adolescents. Stoke on Trent/ Sterling : Trentham Books, p. 121-137.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Calibri"/>
                <a:ea typeface="Calibri"/>
              </a:rPr>
              <a:t>Les gens ont de multiples identités : mari, père, </a:t>
            </a:r>
            <a:r>
              <a:rPr b="0" lang="fr-CA" sz="2000" spc="-1" strike="noStrike">
                <a:latin typeface="Calibri"/>
                <a:ea typeface="Calibri"/>
              </a:rPr>
              <a:t>britannique, footballeur, boulanger ou femme, sœur, turque, peintre, socialiste. Chacune de ces identités comprend des normes, des valeurs, des préjugés, des choix,...</a:t>
            </a:r>
            <a:endParaRPr b="0" lang="fr-FR" sz="2000" spc="-1" strike="noStrike">
              <a:latin typeface="Arial"/>
            </a:endParaRPr>
          </a:p>
          <a:p>
            <a:pPr marL="216000" indent="-216000">
              <a:lnSpc>
                <a:spcPct val="100000"/>
              </a:lnSpc>
              <a:tabLst>
                <a:tab algn="l" pos="0"/>
              </a:tabLst>
            </a:pPr>
            <a:r>
              <a:rPr b="0" lang="fr-CA" sz="2000" spc="-1" strike="noStrike">
                <a:latin typeface="Calibri"/>
                <a:ea typeface="Calibri"/>
              </a:rPr>
              <a:t>Nous avons notre propre perception de qui nous sommes, mais il y a aussi l'identité projettée par les autres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Calibri"/>
                <a:ea typeface="Calibri"/>
              </a:rPr>
              <a:t>S'il y a des identités concurrentes / conflictuelles, la radicalisation peut avoir lieu. Si les normes sociales et morales des identités conflictuelles ne concordent pas, cela crée des tensions (parfois des dissonances cognitives). L'identité qui subit le plus de pressions est renforcée.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Calibri"/>
                <a:ea typeface="Calibri"/>
              </a:rPr>
              <a:t>L'expérience de la menace identitaire, ou de l'insécurité existentielle en matière d'identité, influence très certainement le processus de régénération sociale (voir Giddens, 1991 ; Kinnvall, 2004 ; Pettigrew, 2003). La crainte d'une perte possible de l'identité collective, qui est commune à de nombreux groupes marginalisés ou privés d'autonomie au sein d'une structure sociale particulière, motive probablement un lien étroit entre les </a:t>
            </a:r>
            <a:r>
              <a:rPr b="0" lang="en-US" sz="2000" spc="-1" strike="noStrike">
                <a:latin typeface="Calibri"/>
                <a:ea typeface="Calibri"/>
              </a:rPr>
              <a:t>discourss de référence et les discours personnels d'identité (Hammack, 2008).</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Calibri"/>
                <a:ea typeface="Calibri"/>
              </a:rPr>
              <a:t>Exercices </a:t>
            </a:r>
            <a:r>
              <a:rPr b="0" lang="fr-CA" sz="2000" spc="-1" strike="noStrike">
                <a:latin typeface="Calibri"/>
                <a:ea typeface="Calibri"/>
              </a:rPr>
              <a:t>qui aident (externaliser le problème, le décomposer, regarder le passé pour savoir que vous êtes capable de faire face à la situation)</a:t>
            </a:r>
            <a:endParaRPr b="0" lang="fr-FR" sz="2000" spc="-1" strike="noStrike">
              <a:latin typeface="Arial"/>
            </a:endParaRPr>
          </a:p>
          <a:p>
            <a:pPr marL="216000" indent="-216000">
              <a:lnSpc>
                <a:spcPct val="100000"/>
              </a:lnSpc>
              <a:tabLst>
                <a:tab algn="l" pos="0"/>
              </a:tabLst>
            </a:pPr>
            <a:r>
              <a:rPr b="0" lang="fr-CA" sz="2000" spc="-1" strike="noStrike">
                <a:latin typeface="Calibri"/>
                <a:ea typeface="Calibri"/>
              </a:rPr>
              <a:t>Accrochez-vous à un </a:t>
            </a:r>
            <a:r>
              <a:rPr b="0" lang="en-US" sz="2000" spc="-1" strike="noStrike">
                <a:latin typeface="Calibri"/>
                <a:ea typeface="Calibri"/>
              </a:rPr>
              <a:t>discours positif sous la menace d'un autre</a:t>
            </a:r>
            <a:endParaRPr b="0" lang="fr-FR" sz="2000" spc="-1" strike="noStrike">
              <a:latin typeface="Arial"/>
            </a:endParaRPr>
          </a:p>
        </p:txBody>
      </p:sp>
      <p:sp>
        <p:nvSpPr>
          <p:cNvPr id="757"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501B0C47-A7DD-460F-B17B-9057D6E10D75}" type="slidenum">
              <a:rPr b="0" lang="en-US" sz="1200" spc="-1" strike="noStrike">
                <a:latin typeface="Times New Roman"/>
              </a:rPr>
              <a:t>&lt;numéro&gt;</a:t>
            </a:fld>
            <a:endParaRPr b="0" lang="fr-FR"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PlaceHolder 1"/>
          <p:cNvSpPr>
            <a:spLocks noGrp="1"/>
          </p:cNvSpPr>
          <p:nvPr>
            <p:ph type="sldImg"/>
          </p:nvPr>
        </p:nvSpPr>
        <p:spPr>
          <a:xfrm>
            <a:off x="1143000" y="685800"/>
            <a:ext cx="4571280" cy="3428280"/>
          </a:xfrm>
          <a:prstGeom prst="rect">
            <a:avLst/>
          </a:prstGeom>
        </p:spPr>
      </p:sp>
      <p:sp>
        <p:nvSpPr>
          <p:cNvPr id="705"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1</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latin typeface="Verdana"/>
              </a:rPr>
              <a:t>@Formateur</a:t>
            </a:r>
            <a:endParaRPr b="0" lang="fr-FR" sz="2000" spc="-1" strike="noStrike">
              <a:latin typeface="Arial"/>
            </a:endParaRPr>
          </a:p>
          <a:p>
            <a:pPr marL="216000" indent="-216000">
              <a:lnSpc>
                <a:spcPct val="100000"/>
              </a:lnSpc>
              <a:tabLst>
                <a:tab algn="l" pos="0"/>
              </a:tabLst>
            </a:pPr>
            <a:r>
              <a:rPr b="0" lang="en-GB" sz="2000" spc="-1" strike="noStrike">
                <a:latin typeface="Verdana"/>
              </a:rPr>
              <a:t>Commencer par répét</a:t>
            </a:r>
            <a:r>
              <a:rPr b="0" lang="fr-CA" sz="2000" spc="-1" strike="noStrike">
                <a:latin typeface="Verdana"/>
              </a:rPr>
              <a:t>er le contenu de la dernière fois. Prendre </a:t>
            </a:r>
            <a:r>
              <a:rPr b="0" lang="en-US" sz="2000" spc="-1" strike="noStrike">
                <a:latin typeface="Verdana"/>
              </a:rPr>
              <a:t>son temps car cela stimule la mémoire et active les participants, et cela fait un meilleur pont pour le jour 2.</a:t>
            </a:r>
            <a:endParaRPr b="0" lang="fr-FR" sz="2000" spc="-1" strike="noStrike">
              <a:latin typeface="Arial"/>
            </a:endParaRPr>
          </a:p>
          <a:p>
            <a:pPr marL="216000" indent="-216000">
              <a:lnSpc>
                <a:spcPct val="100000"/>
              </a:lnSpc>
              <a:tabLst>
                <a:tab algn="l" pos="0"/>
              </a:tabLst>
            </a:pPr>
            <a:r>
              <a:rPr b="0" lang="en-US" sz="2000" spc="-1" strike="noStrike">
                <a:latin typeface="Verdana"/>
              </a:rPr>
              <a:t>Afficher les images sélectionnées pour rafraîchir la mémoire, mais mieux vaut les laisser vous </a:t>
            </a:r>
            <a:r>
              <a:rPr b="0" lang="fr-CA" sz="2000" spc="-1" strike="noStrike">
                <a:latin typeface="Verdana"/>
              </a:rPr>
              <a:t>raconter le contenu</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(NB : cette feuille a l'air un peu chaotique, mais si vous « jouez » avec, elle </a:t>
            </a:r>
            <a:r>
              <a:rPr b="0" lang="fr-CA" sz="2000" spc="-1" strike="noStrike">
                <a:latin typeface="Verdana"/>
              </a:rPr>
              <a:t>devient claire)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Qu'avons-nous fait la dernière fois? Qu'avez-vous retenu?</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Introduction </a:t>
            </a:r>
            <a:endParaRPr b="0" lang="fr-FR" sz="2000" spc="-1" strike="noStrike">
              <a:latin typeface="Arial"/>
            </a:endParaRPr>
          </a:p>
          <a:p>
            <a:pPr marL="216000" indent="-216000">
              <a:lnSpc>
                <a:spcPct val="100000"/>
              </a:lnSpc>
              <a:tabLst>
                <a:tab algn="l" pos="0"/>
              </a:tabLst>
            </a:pPr>
            <a:r>
              <a:rPr b="0" lang="en-GB" sz="2000" spc="-1" strike="noStrike">
                <a:latin typeface="Verdana"/>
              </a:rPr>
              <a:t>– </a:t>
            </a:r>
            <a:r>
              <a:rPr b="0" lang="en-GB" sz="2000" spc="-1" strike="noStrike">
                <a:latin typeface="Verdana"/>
              </a:rPr>
              <a:t>7 ateliers (coaching et parentalité, pensée critique, gestion de la colère, </a:t>
            </a:r>
            <a:r>
              <a:rPr b="0" lang="en-US" sz="2000" spc="-1" strike="noStrike">
                <a:latin typeface="Verdana"/>
              </a:rPr>
              <a:t>discours, gestion des conflits, simulation et discussion, réponse de l'État)</a:t>
            </a:r>
            <a:endParaRPr b="0" lang="fr-FR" sz="2000" spc="-1" strike="noStrike">
              <a:latin typeface="Arial"/>
            </a:endParaRPr>
          </a:p>
          <a:p>
            <a:pPr marL="216000" indent="-216000">
              <a:lnSpc>
                <a:spcPct val="100000"/>
              </a:lnSpc>
              <a:tabLst>
                <a:tab algn="l" pos="0"/>
              </a:tabLst>
            </a:pPr>
            <a:r>
              <a:rPr b="0" lang="en-US" sz="2000" spc="-1" strike="noStrike">
                <a:latin typeface="Verdana"/>
              </a:rPr>
              <a:t>– </a:t>
            </a:r>
            <a:r>
              <a:rPr b="0" lang="en-US" sz="2000" spc="-1" strike="noStrike">
                <a:latin typeface="Verdana"/>
              </a:rPr>
              <a:t>mettre en place des ateliers (</a:t>
            </a:r>
            <a:r>
              <a:rPr b="0" lang="en-US" sz="2000" spc="-1" strike="noStrike">
                <a:solidFill>
                  <a:srgbClr val="000000"/>
                </a:solidFill>
                <a:latin typeface="Verdana"/>
              </a:rPr>
              <a:t>radicalisation en général, relation entre radicalisation et sujet de l'atelier, connaissance du sujet spécifique, exercices)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Verdana"/>
              </a:rPr>
              <a:t>Radicalisation </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Verdana"/>
              </a:rPr>
              <a:t>– </a:t>
            </a:r>
            <a:r>
              <a:rPr b="0" lang="en-GB" sz="2000" spc="-1" strike="noStrike">
                <a:solidFill>
                  <a:srgbClr val="000000"/>
                </a:solidFill>
                <a:latin typeface="Verdana"/>
              </a:rPr>
              <a:t>définition</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Verdana"/>
              </a:rPr>
              <a:t>– </a:t>
            </a:r>
            <a:r>
              <a:rPr b="0" lang="en-GB" sz="2000" spc="-1" strike="noStrike">
                <a:solidFill>
                  <a:srgbClr val="000000"/>
                </a:solidFill>
                <a:latin typeface="Verdana"/>
              </a:rPr>
              <a:t>modèle de déclenchement</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Verdana"/>
              </a:rPr>
              <a:t>– </a:t>
            </a:r>
            <a:r>
              <a:rPr b="0" lang="en-GB" sz="2000" spc="-1" strike="noStrike">
                <a:solidFill>
                  <a:srgbClr val="000000"/>
                </a:solidFill>
                <a:latin typeface="Verdana"/>
              </a:rPr>
              <a:t>idéologies différentes : centrées sur la religion, ou sur l'extrême droite, l'extrême gauche ou une question unique, comme l'activisme animal et l'extrémisme ;</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Verdana"/>
              </a:rPr>
              <a:t>- signes possibles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Verdana"/>
              </a:rPr>
              <a:t>Coaching et parentalité </a:t>
            </a:r>
            <a:endParaRPr b="0" lang="fr-FR" sz="2000" spc="-1" strike="noStrike">
              <a:latin typeface="Arial"/>
            </a:endParaRPr>
          </a:p>
          <a:p>
            <a:pPr marL="171360" indent="-170640">
              <a:lnSpc>
                <a:spcPct val="100000"/>
              </a:lnSpc>
              <a:buClr>
                <a:srgbClr val="000000"/>
              </a:buClr>
              <a:buFont typeface="Arial"/>
              <a:buChar char="•"/>
              <a:tabLst>
                <a:tab algn="l" pos="0"/>
              </a:tabLst>
            </a:pPr>
            <a:r>
              <a:rPr b="0" lang="en-GB" sz="2000" spc="-1" strike="noStrike">
                <a:solidFill>
                  <a:srgbClr val="000000"/>
                </a:solidFill>
                <a:latin typeface="Calibri"/>
              </a:rPr>
              <a:t>Le développement de l'enfant commence à la naissance et se termine à l'adolescence. Pendant ce temps, des changements biologiques, sociaux, émotionnels, cognitifs et psychologiques se produisent. Dans chaque phase, un enfant a un défi central à relever. Les adolescents et les jeunes passent de l'enfance à la maturité. Se forgent une identité en cours de route.</a:t>
            </a:r>
            <a:endParaRPr b="0" lang="fr-FR" sz="2000" spc="-1" strike="noStrike">
              <a:latin typeface="Arial"/>
            </a:endParaRPr>
          </a:p>
          <a:p>
            <a:pPr marL="171360" indent="-170640">
              <a:lnSpc>
                <a:spcPct val="100000"/>
              </a:lnSpc>
              <a:buClr>
                <a:srgbClr val="000000"/>
              </a:buClr>
              <a:buFont typeface="Arial"/>
              <a:buChar char="•"/>
              <a:tabLst>
                <a:tab algn="l" pos="0"/>
              </a:tabLst>
            </a:pPr>
            <a:r>
              <a:rPr b="0" lang="en-GB" sz="2000" spc="-1" strike="noStrike">
                <a:solidFill>
                  <a:srgbClr val="000000"/>
                </a:solidFill>
                <a:latin typeface="Calibri"/>
              </a:rPr>
              <a:t>Explication sur la façon dont le coaching et l</a:t>
            </a:r>
            <a:r>
              <a:rPr b="0" lang="fr-CA" sz="2000" spc="-1" strike="noStrike">
                <a:solidFill>
                  <a:srgbClr val="000000"/>
                </a:solidFill>
                <a:latin typeface="Calibri"/>
              </a:rPr>
              <a:t>a parentalité peuvent augmenter ou diminuer les risques de radicalisation </a:t>
            </a:r>
            <a:endParaRPr b="0" lang="fr-FR" sz="2000" spc="-1" strike="noStrike">
              <a:latin typeface="Arial"/>
            </a:endParaRPr>
          </a:p>
          <a:p>
            <a:pPr>
              <a:lnSpc>
                <a:spcPct val="100000"/>
              </a:lnSpc>
              <a:tabLst>
                <a:tab algn="l" pos="0"/>
              </a:tabLst>
            </a:pPr>
            <a:r>
              <a:rPr b="0" lang="fr-CA" sz="2000" spc="-1" strike="noStrike">
                <a:solidFill>
                  <a:srgbClr val="000000"/>
                </a:solidFill>
                <a:latin typeface="Calibri"/>
              </a:rPr>
              <a:t>Exercices :</a:t>
            </a:r>
            <a:endParaRPr b="0" lang="fr-FR" sz="2000" spc="-1" strike="noStrike">
              <a:latin typeface="Arial"/>
            </a:endParaRPr>
          </a:p>
          <a:p>
            <a:pPr>
              <a:lnSpc>
                <a:spcPct val="100000"/>
              </a:lnSpc>
              <a:tabLst>
                <a:tab algn="l" pos="0"/>
              </a:tabLst>
            </a:pPr>
            <a:r>
              <a:rPr b="0" lang="fr-CA" sz="2000" spc="-1" strike="noStrike">
                <a:solidFill>
                  <a:srgbClr val="000000"/>
                </a:solidFill>
                <a:latin typeface="Calibri"/>
              </a:rPr>
              <a:t>Qu'est-ce qui fait un bon mentor/parent ?</a:t>
            </a:r>
            <a:endParaRPr b="0" lang="fr-FR" sz="2000" spc="-1" strike="noStrike">
              <a:latin typeface="Arial"/>
            </a:endParaRPr>
          </a:p>
          <a:p>
            <a:pPr>
              <a:lnSpc>
                <a:spcPct val="100000"/>
              </a:lnSpc>
              <a:tabLst>
                <a:tab algn="l" pos="0"/>
              </a:tabLst>
            </a:pPr>
            <a:r>
              <a:rPr b="0" lang="fr-CA" sz="2000" spc="-1" strike="noStrike">
                <a:solidFill>
                  <a:srgbClr val="000000"/>
                </a:solidFill>
                <a:latin typeface="Calibri"/>
              </a:rPr>
              <a:t>Construire votre propre modèle de rôle</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rPr>
              <a:t>Pensée critique </a:t>
            </a:r>
            <a:endParaRPr b="0" lang="fr-FR" sz="2000" spc="-1" strike="noStrike">
              <a:latin typeface="Arial"/>
            </a:endParaRPr>
          </a:p>
          <a:p>
            <a:pPr marL="171360" indent="-170640">
              <a:lnSpc>
                <a:spcPct val="100000"/>
              </a:lnSpc>
              <a:buClr>
                <a:srgbClr val="000000"/>
              </a:buClr>
              <a:buFont typeface="Arial"/>
              <a:buChar char="•"/>
              <a:tabLst>
                <a:tab algn="l" pos="0"/>
              </a:tabLst>
            </a:pPr>
            <a:r>
              <a:rPr b="0" lang="en-GB" sz="2000" spc="-1" strike="noStrike">
                <a:solidFill>
                  <a:srgbClr val="000000"/>
                </a:solidFill>
                <a:latin typeface="Calibri"/>
              </a:rPr>
              <a:t>Explication de la facilité </a:t>
            </a:r>
            <a:r>
              <a:rPr b="0" lang="fr-CA" sz="2000" spc="-1" strike="noStrike">
                <a:solidFill>
                  <a:srgbClr val="000000"/>
                </a:solidFill>
                <a:latin typeface="Calibri"/>
              </a:rPr>
              <a:t>par laquelle les gens seront victimes de propagande et de mensonges s'ils ne pensent pas de manière critique</a:t>
            </a:r>
            <a:endParaRPr b="0" lang="fr-FR" sz="2000" spc="-1" strike="noStrike">
              <a:latin typeface="Arial"/>
            </a:endParaRPr>
          </a:p>
          <a:p>
            <a:pPr marL="171360" indent="-170640">
              <a:lnSpc>
                <a:spcPct val="100000"/>
              </a:lnSpc>
              <a:buClr>
                <a:srgbClr val="000000"/>
              </a:buClr>
              <a:buFont typeface="Arial"/>
              <a:buChar char="•"/>
              <a:tabLst>
                <a:tab algn="l" pos="0"/>
              </a:tabLst>
            </a:pPr>
            <a:r>
              <a:rPr b="0" lang="fr-CA" sz="2000" spc="-1" strike="noStrike">
                <a:solidFill>
                  <a:srgbClr val="000000"/>
                </a:solidFill>
                <a:latin typeface="Calibri"/>
              </a:rPr>
              <a:t>Qu’est-ce que la pensée critique?</a:t>
            </a:r>
            <a:endParaRPr b="0" lang="fr-FR" sz="2000" spc="-1" strike="noStrike">
              <a:latin typeface="Arial"/>
            </a:endParaRPr>
          </a:p>
          <a:p>
            <a:pPr>
              <a:lnSpc>
                <a:spcPct val="100000"/>
              </a:lnSpc>
              <a:tabLst>
                <a:tab algn="l" pos="0"/>
              </a:tabLst>
            </a:pPr>
            <a:r>
              <a:rPr b="0" lang="fr-CA" sz="2000" spc="-1" strike="noStrike">
                <a:solidFill>
                  <a:srgbClr val="000000"/>
                </a:solidFill>
                <a:latin typeface="Calibri"/>
              </a:rPr>
              <a:t>Exercices : faire l'expérience d'un ou plusieurs des exercices pour améliorer la pensée critique</a:t>
            </a:r>
            <a:endParaRPr b="0" lang="fr-FR" sz="2000" spc="-1" strike="noStrike">
              <a:latin typeface="Arial"/>
            </a:endParaRPr>
          </a:p>
          <a:p>
            <a:pPr>
              <a:lnSpc>
                <a:spcPct val="100000"/>
              </a:lnSpc>
              <a:tabLst>
                <a:tab algn="l" pos="0"/>
              </a:tabLst>
            </a:pPr>
            <a:r>
              <a:rPr b="0" lang="fr-CA" sz="2000" spc="-1" strike="noStrike">
                <a:solidFill>
                  <a:srgbClr val="000000"/>
                </a:solidFill>
                <a:latin typeface="Calibri"/>
              </a:rPr>
              <a:t>Essayer une phrase</a:t>
            </a:r>
            <a:endParaRPr b="0" lang="fr-FR" sz="2000" spc="-1" strike="noStrike">
              <a:latin typeface="Arial"/>
            </a:endParaRPr>
          </a:p>
          <a:p>
            <a:pPr>
              <a:lnSpc>
                <a:spcPct val="100000"/>
              </a:lnSpc>
              <a:tabLst>
                <a:tab algn="l" pos="0"/>
              </a:tabLst>
            </a:pPr>
            <a:r>
              <a:rPr b="0" lang="fr-CA" sz="2000" spc="-1" strike="noStrike">
                <a:solidFill>
                  <a:srgbClr val="000000"/>
                </a:solidFill>
                <a:latin typeface="Calibri"/>
              </a:rPr>
              <a:t>Les 6 questions</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rPr>
              <a:t>Retour– Très important, pour améliorer l'efficacité de la formation</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rPr>
              <a:t>J'ai également demandé si vous réfléchiriez aux choses dont vous avez besoin dans votre contexte professionnel en ce qui concerne la radicalisation. </a:t>
            </a:r>
            <a:endParaRPr b="0" lang="fr-FR" sz="2000" spc="-1" strike="noStrike">
              <a:latin typeface="Arial"/>
            </a:endParaRPr>
          </a:p>
        </p:txBody>
      </p:sp>
      <p:sp>
        <p:nvSpPr>
          <p:cNvPr id="706"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CCA01BBC-1C98-41D1-9200-E36E68FE504A}" type="slidenum">
              <a:rPr b="0" lang="en-US" sz="1200" spc="-1" strike="noStrike">
                <a:latin typeface="Times New Roman"/>
              </a:rPr>
              <a:t>&lt;numéro&gt;</a:t>
            </a:fld>
            <a:endParaRPr b="0" lang="fr-FR"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PlaceHolder 1"/>
          <p:cNvSpPr>
            <a:spLocks noGrp="1"/>
          </p:cNvSpPr>
          <p:nvPr>
            <p:ph type="sldImg"/>
          </p:nvPr>
        </p:nvSpPr>
        <p:spPr>
          <a:xfrm>
            <a:off x="1143000" y="685800"/>
            <a:ext cx="4571280" cy="3428280"/>
          </a:xfrm>
          <a:prstGeom prst="rect">
            <a:avLst/>
          </a:prstGeom>
        </p:spPr>
      </p:sp>
      <p:sp>
        <p:nvSpPr>
          <p:cNvPr id="759"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33</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1200" spc="-1" strike="noStrike">
                <a:latin typeface="Calibri"/>
                <a:ea typeface="Calibri"/>
              </a:rPr>
              <a:t>Ceci est un </a:t>
            </a:r>
            <a:r>
              <a:rPr b="0" lang="fr-CA" sz="1200" spc="-1" strike="noStrike">
                <a:latin typeface="Calibri"/>
                <a:ea typeface="Calibri"/>
              </a:rPr>
              <a:t>exercice-exemple de l'atelier </a:t>
            </a:r>
            <a:r>
              <a:rPr b="0" lang="en-US" sz="1200" spc="-1" strike="noStrike">
                <a:latin typeface="Calibri"/>
                <a:ea typeface="Calibri"/>
              </a:rPr>
              <a:t>discours et identité. </a:t>
            </a:r>
            <a:endParaRPr b="0" lang="fr-FR" sz="1200" spc="-1" strike="noStrike">
              <a:latin typeface="Arial"/>
            </a:endParaRPr>
          </a:p>
          <a:p>
            <a:pPr marL="216000" indent="-216000">
              <a:lnSpc>
                <a:spcPct val="100000"/>
              </a:lnSpc>
              <a:tabLst>
                <a:tab algn="l" pos="0"/>
              </a:tabLst>
            </a:pPr>
            <a:r>
              <a:rPr b="0" lang="en-US" sz="2000" spc="-1" strike="noStrike" u="sng">
                <a:solidFill>
                  <a:srgbClr val="000000"/>
                </a:solidFill>
                <a:uFillTx/>
                <a:latin typeface="Calibri"/>
                <a:ea typeface="Calibri"/>
                <a:hlinkClick r:id="rId1"/>
              </a:rPr>
              <a:t>https://www.ted.com/talks/lang/fr/chimamanda_ngozi_adichie_the_danger_of_a_single_story#t-547447</a:t>
            </a:r>
            <a:r>
              <a:rPr b="0" lang="en-US" sz="2000" spc="-1" strike="noStrike">
                <a:solidFill>
                  <a:srgbClr val="000000"/>
                </a:solidFill>
                <a:latin typeface="Calibri"/>
                <a:ea typeface="Calibri"/>
              </a:rPr>
              <a:t> (tot 9.40) Clique</a:t>
            </a:r>
            <a:r>
              <a:rPr b="0" lang="fr-CA" sz="2000" spc="-1" strike="noStrike">
                <a:solidFill>
                  <a:srgbClr val="000000"/>
                </a:solidFill>
                <a:latin typeface="Calibri"/>
                <a:ea typeface="Calibri"/>
              </a:rPr>
              <a:t>r</a:t>
            </a:r>
            <a:r>
              <a:rPr b="0" lang="el-GR" sz="2000" spc="-1" strike="noStrike">
                <a:solidFill>
                  <a:srgbClr val="000000"/>
                </a:solidFill>
                <a:latin typeface="Calibri"/>
                <a:ea typeface="Calibri"/>
              </a:rPr>
              <a:t> </a:t>
            </a:r>
            <a:r>
              <a:rPr b="0" lang="en-US" sz="2000" spc="-1" strike="noStrike">
                <a:solidFill>
                  <a:srgbClr val="000000"/>
                </a:solidFill>
                <a:latin typeface="Calibri"/>
                <a:ea typeface="Calibri"/>
              </a:rPr>
              <a:t>sur</a:t>
            </a:r>
            <a:r>
              <a:rPr b="0" lang="el-GR" sz="2000" spc="-1" strike="noStrike">
                <a:solidFill>
                  <a:srgbClr val="000000"/>
                </a:solidFill>
                <a:latin typeface="Calibri"/>
                <a:ea typeface="Calibri"/>
              </a:rPr>
              <a:t> </a:t>
            </a:r>
            <a:r>
              <a:rPr b="0" lang="en-US" sz="2000" spc="-1" strike="noStrike">
                <a:solidFill>
                  <a:srgbClr val="000000"/>
                </a:solidFill>
                <a:latin typeface="Calibri"/>
                <a:ea typeface="Calibri"/>
              </a:rPr>
              <a:t>l</a:t>
            </a:r>
            <a:r>
              <a:rPr b="0" lang="el-GR" sz="2000" spc="-1" strike="noStrike">
                <a:solidFill>
                  <a:srgbClr val="000000"/>
                </a:solidFill>
                <a:latin typeface="Calibri"/>
                <a:ea typeface="Calibri"/>
              </a:rPr>
              <a:t>'</a:t>
            </a:r>
            <a:r>
              <a:rPr b="0" lang="en-US" sz="2000" spc="-1" strike="noStrike">
                <a:solidFill>
                  <a:srgbClr val="000000"/>
                </a:solidFill>
                <a:latin typeface="Calibri"/>
                <a:ea typeface="Calibri"/>
              </a:rPr>
              <a:t>image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l-GR" sz="2000" spc="-1" strike="noStrike">
                <a:solidFill>
                  <a:srgbClr val="000000"/>
                </a:solidFill>
                <a:latin typeface="Calibri"/>
                <a:ea typeface="Calibri"/>
              </a:rPr>
              <a:t>Demander aux gens de commenter, ce qui les a frappés, ce qu'ils retirent de ce clip ? Comment les histoires influencent-elles l'identité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Calibri"/>
                <a:ea typeface="Calibri"/>
              </a:rPr>
              <a:t>Discuter en </a:t>
            </a:r>
            <a:r>
              <a:rPr b="0" lang="fr-CA" sz="2000" spc="-1" strike="noStrike">
                <a:solidFill>
                  <a:srgbClr val="000000"/>
                </a:solidFill>
                <a:latin typeface="Calibri"/>
                <a:ea typeface="Calibri"/>
              </a:rPr>
              <a:t>binôme des exemples de </a:t>
            </a:r>
            <a:r>
              <a:rPr b="0" lang="en-US" sz="2000" spc="-1" strike="noStrike">
                <a:solidFill>
                  <a:srgbClr val="000000"/>
                </a:solidFill>
                <a:latin typeface="Calibri"/>
                <a:ea typeface="Calibri"/>
              </a:rPr>
              <a:t>discours qui peuvent avoir un effet positif ou négatif sur  la radicalisation</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Calibri"/>
                <a:ea typeface="Calibri"/>
              </a:rPr>
              <a:t>Comment utiliser les </a:t>
            </a:r>
            <a:r>
              <a:rPr b="0" lang="fr-CA" sz="2000" spc="-1" strike="noStrike">
                <a:solidFill>
                  <a:srgbClr val="000000"/>
                </a:solidFill>
                <a:latin typeface="Calibri"/>
                <a:ea typeface="Calibri"/>
              </a:rPr>
              <a:t>discours de manière positive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solidFill>
                  <a:srgbClr val="000000"/>
                </a:solidFill>
                <a:latin typeface="Calibri"/>
                <a:ea typeface="Calibri"/>
              </a:rPr>
              <a:t>Exercice n ° 3 Repérer le problème que la thérapie narrative peut résoudre </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Calibri"/>
                <a:ea typeface="Calibri"/>
              </a:rPr>
              <a:t>Les participants sont invités à regarder un Ted Talk par Chimamanda Adichie et, par la suite, une discussion de groupe est encouragée pour définir les fonctions thérapeutiques d’un</a:t>
            </a:r>
            <a:r>
              <a:rPr b="0" lang="fr-CA" sz="2000" spc="-1" strike="noStrike">
                <a:solidFill>
                  <a:srgbClr val="000000"/>
                </a:solidFill>
                <a:latin typeface="Calibri"/>
                <a:ea typeface="Calibri"/>
              </a:rPr>
              <a:t> discours. La relation entre l'exposition à un seul discours et l'émergence de la polarisation, de l'extrémisme, du tribalisme, du nationalisme, etc. est discutée à la fois en termes de risques et de stratégies d'adaptation.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Calibri"/>
                <a:ea typeface="Calibri"/>
              </a:rPr>
              <a:t>Notes sur lesquelles les formateurs devraient mettre l'accent au cours de la discussion : </a:t>
            </a:r>
            <a:endParaRPr b="0" lang="fr-FR" sz="2000" spc="-1" strike="noStrike">
              <a:latin typeface="Arial"/>
            </a:endParaRPr>
          </a:p>
          <a:p>
            <a:pPr marL="177120" indent="-176400">
              <a:lnSpc>
                <a:spcPct val="100000"/>
              </a:lnSpc>
              <a:buClr>
                <a:srgbClr val="000000"/>
              </a:buClr>
              <a:buFont typeface="StarSymbol"/>
              <a:buChar char="-"/>
              <a:tabLst>
                <a:tab algn="l" pos="0"/>
              </a:tabLst>
            </a:pPr>
            <a:r>
              <a:rPr b="0" lang="en-GB" sz="2000" spc="-1" strike="noStrike">
                <a:solidFill>
                  <a:srgbClr val="000000"/>
                </a:solidFill>
                <a:latin typeface="Calibri"/>
                <a:ea typeface="Calibri"/>
              </a:rPr>
              <a:t>La thérapie narrative repose sur l'idée que la réalité est subjective, multiple et fluide. Si nous construisons le sens à travers le langage au sein des communautés de personnes et le maintenons à travers la narration, alors la façon dont nous encadrons l'histoire devient essentielle à notre formation identitaire et à notre pouvoir d'autorégulation. </a:t>
            </a:r>
            <a:endParaRPr b="0" lang="fr-FR" sz="2000" spc="-1" strike="noStrike">
              <a:latin typeface="Arial"/>
            </a:endParaRPr>
          </a:p>
          <a:p>
            <a:pPr marL="177120" indent="-176400">
              <a:lnSpc>
                <a:spcPct val="100000"/>
              </a:lnSpc>
              <a:buClr>
                <a:srgbClr val="000000"/>
              </a:buClr>
              <a:buFont typeface="StarSymbol"/>
              <a:buChar char="-"/>
              <a:tabLst>
                <a:tab algn="l" pos="0"/>
              </a:tabLst>
            </a:pPr>
            <a:r>
              <a:rPr b="0" lang="en-GB" sz="2000" spc="-1" strike="noStrike">
                <a:solidFill>
                  <a:srgbClr val="000000"/>
                </a:solidFill>
                <a:latin typeface="Calibri"/>
                <a:ea typeface="Calibri"/>
              </a:rPr>
              <a:t>Cependant, « la recherche en thérapie narrative est à un stade comparativement embryonnaire. Il existe peu d'études qui seraient considérées comme de « bonnes » preuves de l'efficacité de la thérapie narrative dans le cadre des traditions de la recherche sur les résultats thérapeutiques. « (Wallis, Burns, &amp; Capdevila, 2011, p. 488) ; </a:t>
            </a:r>
            <a:endParaRPr b="0" lang="fr-FR" sz="2000" spc="-1" strike="noStrike">
              <a:latin typeface="Arial"/>
            </a:endParaRPr>
          </a:p>
          <a:p>
            <a:pPr marL="177120" indent="-176400">
              <a:lnSpc>
                <a:spcPct val="100000"/>
              </a:lnSpc>
              <a:buClr>
                <a:srgbClr val="000000"/>
              </a:buClr>
              <a:buFont typeface="StarSymbol"/>
              <a:buChar char="-"/>
              <a:tabLst>
                <a:tab algn="l" pos="0"/>
              </a:tabLst>
            </a:pPr>
            <a:r>
              <a:rPr b="0" lang="en-GB" sz="2000" spc="-1" strike="noStrike">
                <a:solidFill>
                  <a:srgbClr val="000000"/>
                </a:solidFill>
                <a:latin typeface="Calibri"/>
                <a:ea typeface="Calibri"/>
              </a:rPr>
              <a:t>Outre les psychologues qui font de la thérapie, les enseignants, les formateurs, les </a:t>
            </a:r>
            <a:r>
              <a:rPr b="0" lang="fr-CA" sz="2000" spc="-1" strike="noStrike">
                <a:solidFill>
                  <a:srgbClr val="000000"/>
                </a:solidFill>
                <a:latin typeface="Calibri"/>
                <a:ea typeface="Calibri"/>
              </a:rPr>
              <a:t>coachs ou les conseillers pédagogiques pourraient grandement bénéficier de l'intégration de l'approche thérapeutique des </a:t>
            </a:r>
            <a:r>
              <a:rPr b="0" lang="en-US" sz="2000" spc="-1" strike="noStrike">
                <a:solidFill>
                  <a:srgbClr val="000000"/>
                </a:solidFill>
                <a:latin typeface="Calibri"/>
                <a:ea typeface="Calibri"/>
              </a:rPr>
              <a:t>discours dans leurs pratiques. </a:t>
            </a:r>
            <a:endParaRPr b="0" lang="fr-FR" sz="2000" spc="-1" strike="noStrike">
              <a:latin typeface="Arial"/>
            </a:endParaRPr>
          </a:p>
          <a:p>
            <a:pPr marL="177120" indent="-176400">
              <a:lnSpc>
                <a:spcPct val="100000"/>
              </a:lnSpc>
              <a:buClr>
                <a:srgbClr val="000000"/>
              </a:buClr>
              <a:buFont typeface="StarSymbol"/>
              <a:buChar char="-"/>
              <a:tabLst>
                <a:tab algn="l" pos="0"/>
              </a:tabLst>
            </a:pPr>
            <a:r>
              <a:rPr b="0" lang="en-US" sz="2000" spc="-1" strike="noStrike">
                <a:solidFill>
                  <a:srgbClr val="000000"/>
                </a:solidFill>
                <a:latin typeface="Calibri"/>
                <a:ea typeface="Calibri"/>
              </a:rPr>
              <a:t>La thérapie narrative peut aider à : discerner si un</a:t>
            </a:r>
            <a:r>
              <a:rPr b="0" lang="fr-CA" sz="2000" spc="-1" strike="noStrike">
                <a:solidFill>
                  <a:srgbClr val="000000"/>
                </a:solidFill>
                <a:latin typeface="Calibri"/>
                <a:ea typeface="Calibri"/>
              </a:rPr>
              <a:t> discours devient toxique pour notre identité (par exemple, des </a:t>
            </a:r>
            <a:r>
              <a:rPr b="0" lang="en-US" sz="2000" spc="-1" strike="noStrike">
                <a:solidFill>
                  <a:srgbClr val="000000"/>
                </a:solidFill>
                <a:latin typeface="Calibri"/>
                <a:ea typeface="Calibri"/>
              </a:rPr>
              <a:t>discours de sexe, d'orientation sexuelle, de handicap, d'ethnicité) ; si un tabou doit être démystifié sur qui est autorisé à raconter un</a:t>
            </a:r>
            <a:r>
              <a:rPr b="0" lang="fr-CA" sz="2000" spc="-1" strike="noStrike">
                <a:solidFill>
                  <a:srgbClr val="000000"/>
                </a:solidFill>
                <a:latin typeface="Calibri"/>
                <a:ea typeface="Calibri"/>
              </a:rPr>
              <a:t>e histoire (par exemple, interpréter des préceptes religieux, des valeurs communautaires, etc.) ; si nous sommes en proie à un conflit entre plusieurs identités ; si nous nous sentons dépassés et privés de pouvoir, etc. </a:t>
            </a:r>
            <a:endParaRPr b="0" lang="fr-FR" sz="2000" spc="-1" strike="noStrike">
              <a:latin typeface="Arial"/>
            </a:endParaRPr>
          </a:p>
        </p:txBody>
      </p:sp>
      <p:sp>
        <p:nvSpPr>
          <p:cNvPr id="760"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FF1D79A9-C11D-4FFA-B9CB-0B11FADD59CB}" type="slidenum">
              <a:rPr b="0" lang="en-US" sz="1200" spc="-1" strike="noStrike">
                <a:latin typeface="Times New Roman"/>
              </a:rPr>
              <a:t>&lt;numéro&gt;</a:t>
            </a:fld>
            <a:endParaRPr b="0" lang="fr-FR"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PlaceHolder 1"/>
          <p:cNvSpPr>
            <a:spLocks noGrp="1"/>
          </p:cNvSpPr>
          <p:nvPr>
            <p:ph type="sldImg"/>
          </p:nvPr>
        </p:nvSpPr>
        <p:spPr>
          <a:xfrm>
            <a:off x="1143000" y="685800"/>
            <a:ext cx="4571280" cy="3428280"/>
          </a:xfrm>
          <a:prstGeom prst="rect">
            <a:avLst/>
          </a:prstGeom>
        </p:spPr>
      </p:sp>
      <p:sp>
        <p:nvSpPr>
          <p:cNvPr id="762"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2000" spc="-1" strike="noStrike">
                <a:latin typeface="Verdana"/>
              </a:rPr>
              <a:t>Instructions/feuille de texte </a:t>
            </a:r>
            <a:r>
              <a:rPr b="1" lang="fr-CA" sz="2000" spc="-1" strike="noStrike">
                <a:latin typeface="Verdana"/>
              </a:rPr>
              <a:t>proposé 20</a:t>
            </a:r>
            <a:endParaRPr b="0" lang="fr-FR" sz="2000" spc="-1" strike="noStrike">
              <a:latin typeface="Arial"/>
            </a:endParaRPr>
          </a:p>
          <a:p>
            <a:pPr marL="216000" indent="-216000">
              <a:lnSpc>
                <a:spcPct val="115000"/>
              </a:lnSpc>
              <a:spcAft>
                <a:spcPts val="601"/>
              </a:spcAft>
              <a:tabLst>
                <a:tab algn="l" pos="0"/>
              </a:tabLst>
            </a:pPr>
            <a:endParaRPr b="0" lang="fr-FR" sz="20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L'exercice s'appelle </a:t>
            </a:r>
            <a:r>
              <a:rPr b="0" i="1" lang="en-GB" sz="1200" spc="-1" strike="noStrike">
                <a:latin typeface="Calibri"/>
                <a:ea typeface="Calibri"/>
              </a:rPr>
              <a:t>Repérer le problème</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Demander aux participants : Que pensez-vous de l'idée derrière cet exercice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l'obectif est d'identifier les problèmes individuels et collectifs abordés par la thérapie narrative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Chaque atelier est accompagné d'un guide qui décrit l'objectif, le public cible et le temps </a:t>
            </a:r>
            <a:r>
              <a:rPr b="0" lang="fr-CA" sz="1200" spc="-1" strike="noStrike">
                <a:latin typeface="Calibri"/>
                <a:ea typeface="Calibri"/>
              </a:rPr>
              <a:t>requis pour chaque exercice. Des instructions sont également données sur l'exécution et le matériel nécessaire à l'exercice.</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1" lang="en-GB" sz="2000" spc="-1" strike="noStrike">
                <a:solidFill>
                  <a:srgbClr val="00b0f0"/>
                </a:solidFill>
                <a:latin typeface="Calibri"/>
                <a:ea typeface="Calibri"/>
              </a:rPr>
              <a:t>Identifier le problème que la thérapie narrative peut résoudre</a:t>
            </a:r>
            <a:endParaRPr b="0" lang="fr-FR" sz="2000" spc="-1" strike="noStrike">
              <a:latin typeface="Arial"/>
            </a:endParaRPr>
          </a:p>
          <a:p>
            <a:pPr marL="216000" indent="-216000">
              <a:lnSpc>
                <a:spcPct val="115000"/>
              </a:lnSpc>
              <a:spcAft>
                <a:spcPts val="601"/>
              </a:spcAft>
              <a:tabLst>
                <a:tab algn="l" pos="0"/>
              </a:tabLst>
            </a:pPr>
            <a:r>
              <a:rPr b="1" lang="en-GB" sz="2000" spc="-1" strike="noStrike">
                <a:solidFill>
                  <a:srgbClr val="00b0f0"/>
                </a:solidFill>
                <a:latin typeface="Calibri"/>
                <a:ea typeface="Calibri"/>
              </a:rPr>
              <a:t>Objectif</a:t>
            </a:r>
            <a:endParaRPr b="0" lang="fr-FR" sz="2000" spc="-1" strike="noStrike">
              <a:latin typeface="Arial"/>
            </a:endParaRPr>
          </a:p>
          <a:p>
            <a:pPr marL="216000" indent="-216000">
              <a:lnSpc>
                <a:spcPct val="100000"/>
              </a:lnSpc>
              <a:tabLst>
                <a:tab algn="l" pos="0"/>
              </a:tabLst>
            </a:pPr>
            <a:r>
              <a:rPr b="0" lang="en-GB" sz="2000" spc="-1" strike="noStrike">
                <a:solidFill>
                  <a:srgbClr val="00b0f0"/>
                </a:solidFill>
                <a:latin typeface="Calibri"/>
                <a:ea typeface="Calibri"/>
              </a:rPr>
              <a:t>"Identifier les problèmes individuels et collectifs abordés par la thérapie narrative"</a:t>
            </a:r>
            <a:endParaRPr b="0" lang="fr-FR" sz="2000" spc="-1" strike="noStrike">
              <a:latin typeface="Arial"/>
            </a:endParaRPr>
          </a:p>
          <a:p>
            <a:pPr marL="216000" indent="-216000">
              <a:lnSpc>
                <a:spcPct val="115000"/>
              </a:lnSpc>
              <a:spcAft>
                <a:spcPts val="601"/>
              </a:spcAft>
              <a:tabLst>
                <a:tab algn="l" pos="0"/>
              </a:tabLst>
            </a:pPr>
            <a:r>
              <a:rPr b="1" lang="en-GB" sz="2000" spc="-1" strike="noStrike">
                <a:solidFill>
                  <a:srgbClr val="000000"/>
                </a:solidFill>
                <a:latin typeface="Calibri"/>
                <a:ea typeface="Calibri"/>
              </a:rPr>
              <a:t>Public cible </a:t>
            </a:r>
            <a:endParaRPr b="0" lang="fr-FR" sz="2000" spc="-1" strike="noStrike">
              <a:latin typeface="Arial"/>
            </a:endParaRPr>
          </a:p>
          <a:p>
            <a:pPr marL="216000" indent="-216000">
              <a:lnSpc>
                <a:spcPct val="115000"/>
              </a:lnSpc>
              <a:spcAft>
                <a:spcPts val="601"/>
              </a:spcAft>
              <a:tabLst>
                <a:tab algn="l" pos="0"/>
              </a:tabLst>
            </a:pPr>
            <a:r>
              <a:rPr b="0" lang="en-GB" sz="2000" spc="-1" strike="noStrike">
                <a:solidFill>
                  <a:srgbClr val="000000"/>
                </a:solidFill>
                <a:latin typeface="Calibri"/>
                <a:ea typeface="Calibri"/>
              </a:rPr>
              <a:t>16+/adultes</a:t>
            </a:r>
            <a:endParaRPr b="0" lang="fr-FR" sz="2000" spc="-1" strike="noStrike">
              <a:latin typeface="Arial"/>
            </a:endParaRPr>
          </a:p>
          <a:p>
            <a:pPr marL="216000" indent="-216000">
              <a:lnSpc>
                <a:spcPct val="115000"/>
              </a:lnSpc>
              <a:spcAft>
                <a:spcPts val="601"/>
              </a:spcAft>
              <a:tabLst>
                <a:tab algn="l" pos="0"/>
              </a:tabLst>
            </a:pPr>
            <a:r>
              <a:rPr b="1" lang="en-GB" sz="2000" spc="-1" strike="noStrike">
                <a:solidFill>
                  <a:srgbClr val="000000"/>
                </a:solidFill>
                <a:latin typeface="Calibri"/>
                <a:ea typeface="Calibri"/>
              </a:rPr>
              <a:t>Temps </a:t>
            </a:r>
            <a:endParaRPr b="0" lang="fr-FR" sz="2000" spc="-1" strike="noStrike">
              <a:latin typeface="Arial"/>
            </a:endParaRPr>
          </a:p>
          <a:p>
            <a:pPr marL="216000" indent="-216000">
              <a:lnSpc>
                <a:spcPct val="115000"/>
              </a:lnSpc>
              <a:spcAft>
                <a:spcPts val="601"/>
              </a:spcAft>
              <a:tabLst>
                <a:tab algn="l" pos="0"/>
              </a:tabLst>
            </a:pPr>
            <a:r>
              <a:rPr b="0" lang="en-GB" sz="2000" spc="-1" strike="noStrike">
                <a:solidFill>
                  <a:srgbClr val="000000"/>
                </a:solidFill>
                <a:latin typeface="Calibri"/>
                <a:ea typeface="Calibri"/>
              </a:rPr>
              <a:t>20 à 30 min</a:t>
            </a:r>
            <a:endParaRPr b="0" lang="fr-FR" sz="2000" spc="-1" strike="noStrike">
              <a:latin typeface="Arial"/>
            </a:endParaRPr>
          </a:p>
          <a:p>
            <a:pPr marL="216000" indent="-216000">
              <a:lnSpc>
                <a:spcPct val="115000"/>
              </a:lnSpc>
              <a:spcAft>
                <a:spcPts val="601"/>
              </a:spcAft>
              <a:tabLst>
                <a:tab algn="l" pos="0"/>
              </a:tabLst>
            </a:pPr>
            <a:r>
              <a:rPr b="1" lang="en-GB" sz="2000" spc="-1" strike="noStrike">
                <a:solidFill>
                  <a:srgbClr val="000000"/>
                </a:solidFill>
                <a:latin typeface="Calibri"/>
                <a:ea typeface="Calibri"/>
              </a:rPr>
              <a:t>Description </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Calibri"/>
                <a:ea typeface="Calibri"/>
              </a:rPr>
              <a:t>Les participants sont invités à regarder un Ted Talk par Chimamanda Adichie et, par la suite, une discussion de groupe est encouragée pour définir les fonctions thérapeutiques d’un</a:t>
            </a:r>
            <a:r>
              <a:rPr b="0" lang="fr-CA" sz="2000" spc="-1" strike="noStrike">
                <a:solidFill>
                  <a:srgbClr val="000000"/>
                </a:solidFill>
                <a:latin typeface="Calibri"/>
                <a:ea typeface="Calibri"/>
              </a:rPr>
              <a:t> discours. La relation entre l'exposition à un seul discours et l'émergence de la polarisation, de l'extrémisme, du tribalisme, du nationalisme, etc. est discutée à la fois en termes de risques et de stratégies d'adaptation. </a:t>
            </a:r>
            <a:endParaRPr b="0" lang="fr-FR" sz="2000" spc="-1" strike="noStrike">
              <a:latin typeface="Arial"/>
            </a:endParaRPr>
          </a:p>
          <a:p>
            <a:pPr marL="216000" indent="-216000">
              <a:lnSpc>
                <a:spcPct val="115000"/>
              </a:lnSpc>
              <a:spcAft>
                <a:spcPts val="601"/>
              </a:spcAft>
              <a:tabLst>
                <a:tab algn="l" pos="0"/>
              </a:tabLst>
            </a:pPr>
            <a:r>
              <a:rPr b="1" lang="fr-CA" sz="2000" spc="-1" strike="noStrike">
                <a:solidFill>
                  <a:srgbClr val="000000"/>
                </a:solidFill>
                <a:latin typeface="Calibri"/>
                <a:ea typeface="Calibri"/>
              </a:rPr>
              <a:t>METHODE D’APPRENTISSAGE</a:t>
            </a:r>
            <a:endParaRPr b="0" lang="fr-FR" sz="2000" spc="-1" strike="noStrike">
              <a:latin typeface="Arial"/>
            </a:endParaRPr>
          </a:p>
          <a:p>
            <a:pPr marL="216000" indent="-216000">
              <a:lnSpc>
                <a:spcPct val="115000"/>
              </a:lnSpc>
              <a:spcAft>
                <a:spcPts val="601"/>
              </a:spcAft>
              <a:tabLst>
                <a:tab algn="l" pos="0"/>
              </a:tabLst>
            </a:pPr>
            <a:r>
              <a:rPr b="0" lang="fr-CA" sz="2000" spc="-1" strike="noStrike">
                <a:solidFill>
                  <a:srgbClr val="000000"/>
                </a:solidFill>
                <a:latin typeface="Calibri"/>
                <a:ea typeface="Calibri"/>
              </a:rPr>
              <a:t>Apprentissage par la pratique et discussion dirigée</a:t>
            </a:r>
            <a:endParaRPr b="0" lang="fr-FR" sz="2000" spc="-1" strike="noStrike">
              <a:latin typeface="Arial"/>
            </a:endParaRPr>
          </a:p>
        </p:txBody>
      </p:sp>
      <p:sp>
        <p:nvSpPr>
          <p:cNvPr id="763"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3462AD2-82C4-4FE0-82A7-136BA58D8692}" type="slidenum">
              <a:rPr b="0" lang="en-US" sz="1200" spc="-1" strike="noStrike">
                <a:latin typeface="Times New Roman"/>
              </a:rPr>
              <a:t>&lt;numéro&gt;</a:t>
            </a:fld>
            <a:endParaRPr b="0" lang="fr-FR"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PlaceHolder 1"/>
          <p:cNvSpPr>
            <a:spLocks noGrp="1"/>
          </p:cNvSpPr>
          <p:nvPr>
            <p:ph type="sldImg"/>
          </p:nvPr>
        </p:nvSpPr>
        <p:spPr>
          <a:xfrm>
            <a:off x="1143000" y="685800"/>
            <a:ext cx="4571280" cy="3428280"/>
          </a:xfrm>
          <a:prstGeom prst="rect">
            <a:avLst/>
          </a:prstGeom>
        </p:spPr>
      </p:sp>
      <p:sp>
        <p:nvSpPr>
          <p:cNvPr id="765"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21</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Les </a:t>
            </a:r>
            <a:r>
              <a:rPr b="0" lang="en-US" sz="2000" spc="-1" strike="noStrike">
                <a:latin typeface="Verdana"/>
              </a:rPr>
              <a:t>discours ont donc une fonction neutre à positive en ce sens qu'ils nous aident à comprendre le monde et à savoir quoi faire dans certains contextes. Cela mérite le respect et l'appréciation au sein de notre (sous-)culture.</a:t>
            </a:r>
            <a:endParaRPr b="0" lang="fr-FR" sz="2000" spc="-1" strike="noStrike">
              <a:latin typeface="Arial"/>
            </a:endParaRPr>
          </a:p>
        </p:txBody>
      </p:sp>
      <p:sp>
        <p:nvSpPr>
          <p:cNvPr id="766"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F66D5E4-DB9B-45BC-8205-B9852F27E8A8}" type="slidenum">
              <a:rPr b="0" lang="en-US" sz="1200" spc="-1" strike="noStrike">
                <a:latin typeface="Times New Roman"/>
              </a:rPr>
              <a:t>&lt;numéro&gt;</a:t>
            </a:fld>
            <a:endParaRPr b="0" lang="fr-FR"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PlaceHolder 1"/>
          <p:cNvSpPr>
            <a:spLocks noGrp="1"/>
          </p:cNvSpPr>
          <p:nvPr>
            <p:ph type="sldImg"/>
          </p:nvPr>
        </p:nvSpPr>
        <p:spPr>
          <a:xfrm>
            <a:off x="1143000" y="685800"/>
            <a:ext cx="4571280" cy="3428280"/>
          </a:xfrm>
          <a:prstGeom prst="rect">
            <a:avLst/>
          </a:prstGeom>
        </p:spPr>
      </p:sp>
      <p:sp>
        <p:nvSpPr>
          <p:cNvPr id="768"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22</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Certains </a:t>
            </a:r>
            <a:r>
              <a:rPr b="0" lang="en-US" sz="2000" spc="-1" strike="noStrike">
                <a:latin typeface="Verdana"/>
              </a:rPr>
              <a:t>discours sont stimulants ou instructifs, d'autres excluent, déshumanisent ou évoquent la haine. Et ils peu</a:t>
            </a:r>
            <a:r>
              <a:rPr b="0" lang="fr-CA" sz="2000" spc="-1" strike="noStrike">
                <a:latin typeface="Verdana"/>
              </a:rPr>
              <a:t>vent devenir un facteur de poussée ou d'attraction pour la radicalisation</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gn="just">
              <a:lnSpc>
                <a:spcPct val="115000"/>
              </a:lnSpc>
              <a:spcAft>
                <a:spcPts val="601"/>
              </a:spcAft>
              <a:tabLst>
                <a:tab algn="l" pos="0"/>
              </a:tabLst>
            </a:pPr>
            <a:r>
              <a:rPr b="1" lang="en-GB" sz="1200" spc="-1" strike="noStrike">
                <a:latin typeface="Calibri"/>
                <a:ea typeface="Calibri"/>
              </a:rPr>
              <a:t>@Formateur, informations </a:t>
            </a:r>
            <a:r>
              <a:rPr b="1" lang="fr-CA" sz="1200" spc="-1" strike="noStrike">
                <a:latin typeface="Calibri"/>
                <a:ea typeface="Calibri"/>
              </a:rPr>
              <a:t>contextuelles, D3.2.4</a:t>
            </a:r>
            <a:endParaRPr b="0" lang="fr-FR" sz="1200" spc="-1" strike="noStrike">
              <a:latin typeface="Arial"/>
            </a:endParaRPr>
          </a:p>
          <a:p>
            <a:pPr marL="216000" indent="-216000" algn="just">
              <a:lnSpc>
                <a:spcPct val="115000"/>
              </a:lnSpc>
              <a:spcAft>
                <a:spcPts val="601"/>
              </a:spcAft>
              <a:tabLst>
                <a:tab algn="l" pos="0"/>
              </a:tabLst>
            </a:pPr>
            <a:r>
              <a:rPr b="0" lang="fr-CA" sz="1200" spc="-1" strike="noStrike">
                <a:latin typeface="Calibri"/>
                <a:ea typeface="Calibri"/>
              </a:rPr>
              <a:t>Les études scientifiques des facteurs de radicalisation citent les identités troublées et conflictuelles parmi les facteurs d'attraction les plus fréquents : un sentiment d'identité décrit comme une « quête de signification » (A. W. Kruglanski 2014), « la recherche d'identité contribuant à un sentiment d'appartenance, de valeur et de but » (Dalgaard-Nielsen 2008b), l'épanouissement personnel (Silverman 2017), le manque d'estime de soi (R. &amp;. Borum 2017) (Chassman 2016) (Christmann 2012) (Dawson 2017) (Lindekilde 2016) (Senzai 2015), la frustration individuelle et l’insulte (Larry E. Beutler, Psychologie du terrorisme 2007 ), les facteurs cognitifs et sociaux comme la prise de risque et la réduction des contacts sociaux (M. &amp;. Taylor, 2006), la victimisation personnelle (C. et. McCauley, 2011), le déplacement de l'agression (Moghaddam, 2005), sont tous liés à un sentiment d'identité conflictuel et dysfonctionnel.</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p:txBody>
      </p:sp>
      <p:sp>
        <p:nvSpPr>
          <p:cNvPr id="769"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3A78BD34-8397-49BC-80A1-808E2A4BB9F7}" type="slidenum">
              <a:rPr b="0" lang="en-US" sz="1200" spc="-1" strike="noStrike">
                <a:latin typeface="Times New Roman"/>
              </a:rPr>
              <a:t>&lt;numéro&gt;</a:t>
            </a:fld>
            <a:endParaRPr b="0" lang="fr-FR" sz="12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0" name="PlaceHolder 1"/>
          <p:cNvSpPr>
            <a:spLocks noGrp="1"/>
          </p:cNvSpPr>
          <p:nvPr>
            <p:ph type="sldImg"/>
          </p:nvPr>
        </p:nvSpPr>
        <p:spPr>
          <a:xfrm>
            <a:off x="1143000" y="685800"/>
            <a:ext cx="4571280" cy="3428280"/>
          </a:xfrm>
          <a:prstGeom prst="rect">
            <a:avLst/>
          </a:prstGeom>
        </p:spPr>
      </p:sp>
      <p:sp>
        <p:nvSpPr>
          <p:cNvPr id="771"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23</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Un </a:t>
            </a:r>
            <a:r>
              <a:rPr b="0" lang="en-US" sz="2000" spc="-1" strike="noStrike">
                <a:latin typeface="Verdana"/>
              </a:rPr>
              <a:t>discours toxique est un discours qui évoque principalement la peur, le rejet ou même la haine conduisant à des discours contradictoires ou dysfonctionnels de soi et des autres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Tout</a:t>
            </a:r>
            <a:r>
              <a:rPr b="0" lang="fr-CA" sz="2000" spc="-1" strike="noStrike">
                <a:latin typeface="Verdana"/>
              </a:rPr>
              <a:t> discours qui prive l'individu de son pouvoir, le réduit à un ensemble étroit de valeurs et suscite des émotions négatives aura un effet négatif.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US" sz="2000" spc="-1" strike="noStrike">
                <a:latin typeface="Verdana"/>
              </a:rPr>
              <a:t>Source de la photo  : https://www.insightswb.com/wp-content/uploads/2017/01/plant.jpg</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p:txBody>
      </p:sp>
      <p:sp>
        <p:nvSpPr>
          <p:cNvPr id="772"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0CFDB6A5-56DE-4D8A-BAB1-3CA7B77EE0F5}" type="slidenum">
              <a:rPr b="0" lang="en-US" sz="1200" spc="-1" strike="noStrike">
                <a:latin typeface="Times New Roman"/>
              </a:rPr>
              <a:t>&lt;numéro&gt;</a:t>
            </a:fld>
            <a:endParaRPr b="0" lang="fr-FR"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PlaceHolder 1"/>
          <p:cNvSpPr>
            <a:spLocks noGrp="1"/>
          </p:cNvSpPr>
          <p:nvPr>
            <p:ph type="sldImg"/>
          </p:nvPr>
        </p:nvSpPr>
        <p:spPr>
          <a:xfrm>
            <a:off x="1143000" y="685800"/>
            <a:ext cx="4571280" cy="3428280"/>
          </a:xfrm>
          <a:prstGeom prst="rect">
            <a:avLst/>
          </a:prstGeom>
        </p:spPr>
      </p:sp>
      <p:sp>
        <p:nvSpPr>
          <p:cNvPr id="774"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24</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https://medium.com/@robertocarlosgarcia/men-dont-cry-on-toxic-masculinity-6e7917c8a44e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US" sz="2000" spc="-1" strike="noStrike">
                <a:latin typeface="Verdana"/>
              </a:rPr>
              <a:t>Les images suivantes constituent des exemples d'instructions implicites.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fr-CA" sz="2000" spc="-1" strike="noStrike">
                <a:latin typeface="Verdana"/>
              </a:rPr>
              <a:t>Il en résulte des images et opinions sur certains groupes et sous-cultures tels que le genre, la préférence sexuelle, les cultures.</a:t>
            </a:r>
            <a:endParaRPr b="0" lang="fr-FR" sz="2000" spc="-1" strike="noStrike">
              <a:latin typeface="Arial"/>
            </a:endParaRPr>
          </a:p>
          <a:p>
            <a:pPr marL="216000" indent="-216000">
              <a:lnSpc>
                <a:spcPct val="100000"/>
              </a:lnSpc>
              <a:tabLst>
                <a:tab algn="l" pos="0"/>
              </a:tabLst>
            </a:pPr>
            <a:r>
              <a:rPr b="0" lang="fr-CA" sz="2000" spc="-1" strike="noStrike">
                <a:latin typeface="Verdana"/>
              </a:rPr>
              <a:t>Cliquer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Mais George Bush n'est-il pas aussi un homme ?</a:t>
            </a:r>
            <a:endParaRPr b="0" lang="fr-FR" sz="2000" spc="-1" strike="noStrike">
              <a:latin typeface="Arial"/>
            </a:endParaRPr>
          </a:p>
          <a:p>
            <a:pPr marL="216000" indent="-216000">
              <a:lnSpc>
                <a:spcPct val="100000"/>
              </a:lnSpc>
              <a:tabLst>
                <a:tab algn="l" pos="0"/>
              </a:tabLst>
            </a:pPr>
            <a:r>
              <a:rPr b="0" lang="en-GB" sz="2000" spc="-1" strike="noStrike">
                <a:latin typeface="Verdana"/>
              </a:rPr>
              <a:t>Sadiq Khan ne peut-il pas être britannique ?</a:t>
            </a:r>
            <a:endParaRPr b="0" lang="fr-FR" sz="2000" spc="-1" strike="noStrike">
              <a:latin typeface="Arial"/>
            </a:endParaRPr>
          </a:p>
          <a:p>
            <a:pPr marL="216000" indent="-216000">
              <a:lnSpc>
                <a:spcPct val="100000"/>
              </a:lnSpc>
              <a:tabLst>
                <a:tab algn="l" pos="0"/>
              </a:tabLst>
            </a:pPr>
            <a:r>
              <a:rPr b="0" lang="en-GB" sz="2000" spc="-1" strike="noStrike">
                <a:latin typeface="Verdana"/>
              </a:rPr>
              <a:t>Est-ce normal pour une femme d'être musclée ?</a:t>
            </a:r>
            <a:endParaRPr b="0" lang="fr-FR" sz="2000" spc="-1" strike="noStrike">
              <a:latin typeface="Arial"/>
            </a:endParaRPr>
          </a:p>
          <a:p>
            <a:pPr marL="216000" indent="-216000">
              <a:lnSpc>
                <a:spcPct val="100000"/>
              </a:lnSpc>
              <a:tabLst>
                <a:tab algn="l" pos="0"/>
              </a:tabLst>
            </a:pPr>
            <a:r>
              <a:rPr b="0" lang="en-GB" sz="2000" spc="-1" strike="noStrike">
                <a:latin typeface="Verdana"/>
              </a:rPr>
              <a:t>N'est-il pas musulman ?</a:t>
            </a:r>
            <a:endParaRPr b="0" lang="fr-FR" sz="2000" spc="-1" strike="noStrike">
              <a:latin typeface="Arial"/>
            </a:endParaRPr>
          </a:p>
          <a:p>
            <a:pPr marL="216000" indent="-216000">
              <a:lnSpc>
                <a:spcPct val="100000"/>
              </a:lnSpc>
              <a:tabLst>
                <a:tab algn="l" pos="0"/>
              </a:tabLst>
            </a:pPr>
            <a:r>
              <a:rPr b="0" lang="en-GB" sz="2000" spc="-1" strike="noStrike">
                <a:latin typeface="Verdana"/>
              </a:rPr>
              <a:t>Ne peut-il pas être un homosexuel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latin typeface="Verdana"/>
              </a:rPr>
              <a:t>@Formateur : informations</a:t>
            </a:r>
            <a:r>
              <a:rPr b="1" lang="fr-CA" sz="2000" spc="-1" strike="noStrike">
                <a:latin typeface="Verdana"/>
              </a:rPr>
              <a:t> contextuelles sur les photos</a:t>
            </a:r>
            <a:endParaRPr b="0" lang="fr-FR" sz="2000" spc="-1" strike="noStrike">
              <a:latin typeface="Arial"/>
            </a:endParaRPr>
          </a:p>
          <a:p>
            <a:pPr marL="216000" indent="-216000">
              <a:lnSpc>
                <a:spcPct val="100000"/>
              </a:lnSpc>
              <a:tabLst>
                <a:tab algn="l" pos="0"/>
              </a:tabLst>
            </a:pPr>
            <a:r>
              <a:rPr b="0" i="1" lang="fr-CA" sz="1200" spc="-1" strike="noStrike">
                <a:solidFill>
                  <a:srgbClr val="000000"/>
                </a:solidFill>
                <a:latin typeface="Verdana"/>
              </a:rPr>
              <a:t>Le président de l'époque, George W. Bush, les larmes aux yeux, lors d'une cérémonie de remise de la Médaille d'honneur à titre posthume à l'officier de la MARINE, Michael Monsoor. </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en-GB" sz="2000" spc="-1" strike="noStrike">
                <a:solidFill>
                  <a:srgbClr val="232323"/>
                </a:solidFill>
                <a:latin typeface="Georgia"/>
              </a:rPr>
              <a:t>Sadiq Khan est un citoyen britannique d'origine pakistanaise, c'est un homme politique, un avocat et il est </a:t>
            </a:r>
            <a:r>
              <a:rPr b="0" lang="fr-CA" sz="2000" spc="-1" strike="noStrike">
                <a:solidFill>
                  <a:srgbClr val="232323"/>
                </a:solidFill>
                <a:latin typeface="Georgia"/>
              </a:rPr>
              <a:t>Maire de Londres depuis 2016</a:t>
            </a:r>
            <a:endParaRPr b="0" lang="fr-FR" sz="2000" spc="-1" strike="noStrike">
              <a:latin typeface="Arial"/>
            </a:endParaRPr>
          </a:p>
          <a:p>
            <a:pPr marL="216000" indent="-216000">
              <a:lnSpc>
                <a:spcPct val="100000"/>
              </a:lnSpc>
              <a:tabLst>
                <a:tab algn="l" pos="0"/>
              </a:tabLst>
            </a:pPr>
            <a:r>
              <a:rPr b="0" i="1" lang="fr-CA" sz="1200" spc="-1" strike="noStrike">
                <a:solidFill>
                  <a:srgbClr val="000000"/>
                </a:solidFill>
                <a:latin typeface="Georgia"/>
              </a:rPr>
              <a:t>Le maire de Londres, Sadiq Khan, s'adresse aux partisans du mouvement « Britain Stronger In Europe » dans l'ouest de Londres le 30 mai.</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en-GB" sz="2000" spc="-1" strike="noStrike">
                <a:solidFill>
                  <a:srgbClr val="232323"/>
                </a:solidFill>
                <a:latin typeface="Georgia"/>
              </a:rPr>
              <a:t>Serena Williams est une joueuse de tennis professionnel américaine, qui a remporté 23 titres du Grand Slam. On se moque souvent d'elle pour son physique musculaire, pour ne pas être assez féminine. </a:t>
            </a:r>
            <a:r>
              <a:rPr b="0" i="1" lang="en-GB" sz="1200" spc="-1" strike="noStrike">
                <a:solidFill>
                  <a:srgbClr val="000000"/>
                </a:solidFill>
                <a:latin typeface="Georgia"/>
              </a:rPr>
              <a:t>Serena Williams réagit après avoir battu Bethanie Mattek-Sands lors de son troisième tour en simple Dames de l'US Open 2015.</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en-GB" sz="2000" spc="-1" strike="noStrike">
                <a:solidFill>
                  <a:srgbClr val="232323"/>
                </a:solidFill>
                <a:latin typeface="Georgia"/>
              </a:rPr>
              <a:t>Mohamed Salah est un footballeur professionnel égyptien, qui joue actuellement pour le Liverpool FC. Il est musulman. </a:t>
            </a:r>
            <a:r>
              <a:rPr b="0" i="1" lang="en-GB" sz="1200" spc="-1" strike="noStrike">
                <a:solidFill>
                  <a:srgbClr val="000000"/>
                </a:solidFill>
                <a:latin typeface="Georgia"/>
              </a:rPr>
              <a:t>Salah,</a:t>
            </a:r>
            <a:r>
              <a:rPr b="0" i="1" lang="fr-CA" sz="1200" spc="-1" strike="noStrike">
                <a:solidFill>
                  <a:srgbClr val="000000"/>
                </a:solidFill>
                <a:latin typeface="Georgia"/>
              </a:rPr>
              <a:t> un recordman du club de Roma est dévenu célèbre cet été après avoir marqué un but pour son nouveau club de Liverpool à la 20ème minute du match.</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en-GB" sz="2000" spc="-1" strike="noStrike">
                <a:solidFill>
                  <a:srgbClr val="232323"/>
                </a:solidFill>
                <a:latin typeface="Georgia"/>
              </a:rPr>
              <a:t>L'acteur </a:t>
            </a:r>
            <a:r>
              <a:rPr b="0" lang="en-GB" sz="2000" spc="-1" strike="noStrike">
                <a:solidFill>
                  <a:srgbClr val="202122"/>
                </a:solidFill>
                <a:latin typeface="Arial"/>
              </a:rPr>
              <a:t>Trevante Rhodes </a:t>
            </a:r>
            <a:r>
              <a:rPr b="0" lang="en-GB" sz="2000" spc="-1" strike="noStrike">
                <a:solidFill>
                  <a:srgbClr val="232323"/>
                </a:solidFill>
                <a:latin typeface="Georgia"/>
              </a:rPr>
              <a:t>incarne Chiron, un afro-américain homosexuel qui grandit dans le monde ahrsh du ghetto, dans un magnifique film sur l'identité, les </a:t>
            </a:r>
            <a:r>
              <a:rPr b="0" lang="en-US" sz="2000" spc="-1" strike="noStrike">
                <a:solidFill>
                  <a:srgbClr val="232323"/>
                </a:solidFill>
                <a:latin typeface="Georgia"/>
              </a:rPr>
              <a:t>discours et les choix . </a:t>
            </a:r>
            <a:r>
              <a:rPr b="0" i="1" lang="en-US" sz="1200" spc="-1" strike="noStrike">
                <a:solidFill>
                  <a:srgbClr val="000000"/>
                </a:solidFill>
                <a:latin typeface="Georgia"/>
              </a:rPr>
              <a:t>Trevante Rhodes </a:t>
            </a:r>
            <a:r>
              <a:rPr b="0" i="1" lang="fr-CA" sz="1200" spc="-1" strike="noStrike">
                <a:solidFill>
                  <a:srgbClr val="000000"/>
                </a:solidFill>
                <a:latin typeface="Georgia"/>
              </a:rPr>
              <a:t>est incarné par un homme homosexuel afro-américain dans ‘Moonlight’ (2016)</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p:txBody>
      </p:sp>
      <p:sp>
        <p:nvSpPr>
          <p:cNvPr id="775"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BAC6961-A1E0-4E9B-BAB8-8602DE63D7C0}" type="slidenum">
              <a:rPr b="0" lang="en-US" sz="1200" spc="-1" strike="noStrike">
                <a:latin typeface="Times New Roman"/>
              </a:rPr>
              <a:t>&lt;numéro&gt;</a:t>
            </a:fld>
            <a:endParaRPr b="0" lang="fr-FR" sz="12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PlaceHolder 1"/>
          <p:cNvSpPr>
            <a:spLocks noGrp="1"/>
          </p:cNvSpPr>
          <p:nvPr>
            <p:ph type="sldImg"/>
          </p:nvPr>
        </p:nvSpPr>
        <p:spPr>
          <a:xfrm>
            <a:off x="1143000" y="685800"/>
            <a:ext cx="4571280" cy="3428280"/>
          </a:xfrm>
          <a:prstGeom prst="rect">
            <a:avLst/>
          </a:prstGeom>
        </p:spPr>
      </p:sp>
      <p:sp>
        <p:nvSpPr>
          <p:cNvPr id="777"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800" spc="-1" strike="noStrike">
                <a:latin typeface="Verdana"/>
              </a:rPr>
              <a:t>Instructions /feuille de texte proposé 25</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nSpc>
                <a:spcPct val="100000"/>
              </a:lnSpc>
              <a:tabLst>
                <a:tab algn="l" pos="0"/>
              </a:tabLst>
            </a:pPr>
            <a:r>
              <a:rPr b="0" lang="en-GB" sz="800" spc="-1" strike="noStrike">
                <a:latin typeface="Verdana"/>
              </a:rPr>
              <a:t>Comment les </a:t>
            </a:r>
            <a:r>
              <a:rPr b="0" lang="en-US" sz="800" spc="-1" strike="noStrike">
                <a:latin typeface="Verdana"/>
              </a:rPr>
              <a:t>intervenants peuvent-ils aider les jeunes à gérer les discours toxiques ? L'atelier qui est offert dans le cadre de ce projet est supposé les aider à le faire.</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nSpc>
                <a:spcPct val="100000"/>
              </a:lnSpc>
              <a:tabLst>
                <a:tab algn="l" pos="0"/>
              </a:tabLst>
            </a:pPr>
            <a:r>
              <a:rPr b="0" lang="en-GB" sz="800" spc="-1" strike="noStrike">
                <a:latin typeface="Verdana"/>
              </a:rPr>
              <a:t>Il est destiné aux </a:t>
            </a:r>
            <a:r>
              <a:rPr b="0" lang="en-US" sz="800" spc="-1" strike="noStrike">
                <a:latin typeface="Verdana"/>
              </a:rPr>
              <a:t>intervenants de première ligne comme</a:t>
            </a:r>
            <a:r>
              <a:rPr b="0" lang="fr-CA" sz="800" spc="-1" strike="noStrike">
                <a:latin typeface="Verdana"/>
              </a:rPr>
              <a:t> aux enseignants, travailleurs sociaux, policiers, </a:t>
            </a:r>
            <a:r>
              <a:rPr b="0" lang="fr-CA" sz="800" spc="-1" strike="noStrike">
                <a:latin typeface="Calibri"/>
                <a:ea typeface="Calibri"/>
              </a:rPr>
              <a:t>mentors, psychologues, etc. </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nSpc>
                <a:spcPct val="100000"/>
              </a:lnSpc>
              <a:tabLst>
                <a:tab algn="l" pos="0"/>
              </a:tabLst>
            </a:pPr>
            <a:r>
              <a:rPr b="0" lang="en-GB" sz="800" spc="-1" strike="noStrike">
                <a:solidFill>
                  <a:srgbClr val="000000"/>
                </a:solidFill>
                <a:latin typeface="Calibri"/>
                <a:ea typeface="Calibri"/>
              </a:rPr>
              <a:t>L'atelier</a:t>
            </a:r>
            <a:r>
              <a:rPr b="1" lang="en-GB" sz="800" spc="-1" strike="noStrike">
                <a:solidFill>
                  <a:srgbClr val="000000"/>
                </a:solidFill>
                <a:latin typeface="Calibri"/>
                <a:ea typeface="Calibri"/>
              </a:rPr>
              <a:t> « </a:t>
            </a:r>
            <a:r>
              <a:rPr b="1" lang="fr-CA" sz="800" spc="-1" strike="noStrike">
                <a:solidFill>
                  <a:srgbClr val="000000"/>
                </a:solidFill>
                <a:latin typeface="Calibri"/>
                <a:ea typeface="Calibri"/>
              </a:rPr>
              <a:t>D</a:t>
            </a:r>
            <a:r>
              <a:rPr b="1" lang="en-US" sz="800" spc="-1" strike="noStrike">
                <a:solidFill>
                  <a:srgbClr val="000000"/>
                </a:solidFill>
                <a:latin typeface="Calibri"/>
                <a:ea typeface="Calibri"/>
              </a:rPr>
              <a:t>iscours et </a:t>
            </a:r>
            <a:r>
              <a:rPr b="1" lang="fr-CA" sz="800" spc="-1" strike="noStrike">
                <a:solidFill>
                  <a:srgbClr val="000000"/>
                </a:solidFill>
                <a:latin typeface="Calibri"/>
                <a:ea typeface="Calibri"/>
              </a:rPr>
              <a:t>Identité »  </a:t>
            </a:r>
            <a:r>
              <a:rPr b="0" lang="fr-CA" sz="800" spc="-1" strike="noStrike">
                <a:solidFill>
                  <a:srgbClr val="000000"/>
                </a:solidFill>
                <a:latin typeface="Calibri"/>
                <a:ea typeface="Calibri"/>
              </a:rPr>
              <a:t>offre un cadre, un scénario et un ensemble détaillé d'exercices et de simulations qui peuvent aider les participants à comprendre le rôle que jouent les </a:t>
            </a:r>
            <a:r>
              <a:rPr b="0" lang="en-US" sz="800" spc="-1" strike="noStrike">
                <a:solidFill>
                  <a:srgbClr val="000000"/>
                </a:solidFill>
                <a:latin typeface="Calibri"/>
                <a:ea typeface="Calibri"/>
              </a:rPr>
              <a:t>discours dans notre formation identitaire, la façon dont ils peuvent repérer les discours dysfonctionnels ou toxiques et, enfin et surtout, la façon dont ils peuvent utiliser les discours afin d'utiliser des pratiques d'intervention psychoéducative prometteuses dans leur routine quotidienne professionnelle. Il comprend une série d'exercices qui, s'ils sont utilisés en </a:t>
            </a:r>
            <a:r>
              <a:rPr b="0" lang="fr-CA" sz="800" spc="-1" strike="noStrike">
                <a:solidFill>
                  <a:srgbClr val="000000"/>
                </a:solidFill>
                <a:latin typeface="Calibri"/>
                <a:ea typeface="Calibri"/>
              </a:rPr>
              <a:t>bloc, peuvent aider les professionnels de première ligne à utiliser des stratégies et des techniques de thérapie narrative pour les détourner d'une image négative de soi et des autres. Il propose également des solutions pour encourager les jeunes à s'exprimer et à s'affirmer de manière positive et autonome. Les techniques décrites ont été inspirées par le travail des thérapeutes utilisant la thérapie narrative dans le traitement des peurs, de l'anxiété, de la dépression, de la schizophrénie, etc. </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gn="just">
              <a:lnSpc>
                <a:spcPct val="115000"/>
              </a:lnSpc>
              <a:spcAft>
                <a:spcPts val="601"/>
              </a:spcAft>
              <a:tabLst>
                <a:tab algn="l" pos="0"/>
              </a:tabLst>
            </a:pPr>
            <a:r>
              <a:rPr b="1" lang="en-GB" sz="800" spc="-1" strike="noStrike">
                <a:solidFill>
                  <a:srgbClr val="000000"/>
                </a:solidFill>
                <a:latin typeface="Calibri"/>
                <a:ea typeface="Calibri"/>
              </a:rPr>
              <a:t>D3.2.4</a:t>
            </a:r>
            <a:endParaRPr b="0" lang="fr-FR" sz="800" spc="-1" strike="noStrike">
              <a:latin typeface="Arial"/>
            </a:endParaRPr>
          </a:p>
          <a:p>
            <a:pPr marL="216000" indent="-216000" algn="just">
              <a:lnSpc>
                <a:spcPct val="115000"/>
              </a:lnSpc>
              <a:spcAft>
                <a:spcPts val="601"/>
              </a:spcAft>
              <a:tabLst>
                <a:tab algn="l" pos="0"/>
              </a:tabLst>
            </a:pPr>
            <a:r>
              <a:rPr b="0" lang="en-GB" sz="800" spc="-1" strike="noStrike">
                <a:solidFill>
                  <a:srgbClr val="000000"/>
                </a:solidFill>
                <a:latin typeface="Calibri"/>
                <a:ea typeface="Calibri"/>
              </a:rPr>
              <a:t>L</a:t>
            </a:r>
            <a:r>
              <a:rPr b="0" lang="fr-CA" sz="800" spc="-1" strike="noStrike">
                <a:solidFill>
                  <a:srgbClr val="000000"/>
                </a:solidFill>
                <a:latin typeface="Calibri"/>
                <a:ea typeface="Calibri"/>
              </a:rPr>
              <a:t>’atelier propose des techniques qui aident à enseigner les jeunes à réagir aux stimuli négatifs et aux </a:t>
            </a:r>
            <a:r>
              <a:rPr b="0" lang="en-US" sz="800" spc="-1" strike="noStrike">
                <a:solidFill>
                  <a:srgbClr val="000000"/>
                </a:solidFill>
                <a:latin typeface="Calibri"/>
                <a:ea typeface="Calibri"/>
              </a:rPr>
              <a:t>discours toxiques dans des situations concrètes. </a:t>
            </a:r>
            <a:r>
              <a:rPr b="0" lang="fr-FR" sz="800" spc="-1" strike="noStrike">
                <a:solidFill>
                  <a:srgbClr val="000000"/>
                </a:solidFill>
                <a:latin typeface="Calibri"/>
                <a:ea typeface="Calibri"/>
              </a:rPr>
              <a:t>Il offre aux professionnels impliqués dans l'interaction avec les jeunes des solutions pour les encourager à contrôler leur comportement en recadrant leur identité et leur image de soi, en leur permettant de faire des choix positifs. L'objectif est d'enseigner </a:t>
            </a:r>
            <a:r>
              <a:rPr b="0" lang="fr-CA" sz="800" spc="-1" strike="noStrike">
                <a:solidFill>
                  <a:srgbClr val="000000"/>
                </a:solidFill>
                <a:latin typeface="Calibri"/>
                <a:ea typeface="Calibri"/>
              </a:rPr>
              <a:t>les professionnels de première ligne à s'adresser aux jeunes vulnérables à la radicalisation en répondant à leurs besoins de manière non-destructive et en les rendant résilients aux conflits tout en adoptant un sentiment de valeur personnelle.</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nSpc>
                <a:spcPct val="100000"/>
              </a:lnSpc>
              <a:tabLst>
                <a:tab algn="l" pos="0"/>
              </a:tabLst>
            </a:pPr>
            <a:r>
              <a:rPr b="0" lang="en-GB" sz="800" spc="-1" strike="noStrike">
                <a:solidFill>
                  <a:srgbClr val="000000"/>
                </a:solidFill>
                <a:latin typeface="Calibri"/>
                <a:ea typeface="Calibri"/>
              </a:rPr>
              <a:t>Pour plus d'informations, je recommande le Guide pour les formateurs de l'atelier </a:t>
            </a:r>
            <a:r>
              <a:rPr b="0" lang="en-US" sz="800" spc="-1" strike="noStrike">
                <a:solidFill>
                  <a:srgbClr val="000000"/>
                </a:solidFill>
                <a:latin typeface="Calibri"/>
                <a:ea typeface="Calibri"/>
              </a:rPr>
              <a:t>discours et identité (montrer le site </a:t>
            </a:r>
            <a:r>
              <a:rPr b="0" lang="fr-CA" sz="800" spc="-1" strike="noStrike">
                <a:solidFill>
                  <a:srgbClr val="000000"/>
                </a:solidFill>
                <a:latin typeface="Calibri"/>
                <a:ea typeface="Calibri"/>
              </a:rPr>
              <a:t>en question? Ou donner une version imprimée en cadeau ?)</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nSpc>
                <a:spcPct val="100000"/>
              </a:lnSpc>
              <a:tabLst>
                <a:tab algn="l" pos="0"/>
              </a:tabLst>
            </a:pPr>
            <a:r>
              <a:rPr b="0" lang="en-GB" sz="800" spc="-1" strike="noStrike">
                <a:solidFill>
                  <a:srgbClr val="000000"/>
                </a:solidFill>
                <a:latin typeface="Calibri"/>
                <a:ea typeface="Calibri"/>
              </a:rPr>
              <a:t>Nous allons maintenant prendre un exemple d'exercices possibles de l'atelier</a:t>
            </a:r>
            <a:endParaRPr b="0" lang="fr-FR" sz="800" spc="-1" strike="noStrike">
              <a:latin typeface="Arial"/>
            </a:endParaRPr>
          </a:p>
        </p:txBody>
      </p:sp>
      <p:sp>
        <p:nvSpPr>
          <p:cNvPr id="778"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044DB724-EA3A-42B3-B0F6-D4EEAB193AE6}" type="slidenum">
              <a:rPr b="0" lang="en-US" sz="1200" spc="-1" strike="noStrike">
                <a:latin typeface="Times New Roman"/>
              </a:rPr>
              <a:t>&lt;numéro&gt;</a:t>
            </a:fld>
            <a:endParaRPr b="0" lang="fr-FR" sz="12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PlaceHolder 1"/>
          <p:cNvSpPr>
            <a:spLocks noGrp="1"/>
          </p:cNvSpPr>
          <p:nvPr>
            <p:ph type="sldImg"/>
          </p:nvPr>
        </p:nvSpPr>
        <p:spPr>
          <a:xfrm>
            <a:off x="1143000" y="685800"/>
            <a:ext cx="4571280" cy="3428280"/>
          </a:xfrm>
          <a:prstGeom prst="rect">
            <a:avLst/>
          </a:prstGeom>
        </p:spPr>
      </p:sp>
      <p:sp>
        <p:nvSpPr>
          <p:cNvPr id="780"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1800" spc="-1" strike="noStrike">
                <a:latin typeface="Verdana"/>
              </a:rPr>
              <a:t>Instructions /feuille de texte proposé 26</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Ceci est un exemple de l'un des exercices de l'atelier </a:t>
            </a:r>
            <a:r>
              <a:rPr b="0" lang="en-US" sz="1800" spc="-1" strike="noStrike">
                <a:latin typeface="Calibri"/>
                <a:ea typeface="Calibri"/>
              </a:rPr>
              <a:t>Discours et </a:t>
            </a:r>
            <a:r>
              <a:rPr b="0" lang="fr-CA" sz="1800" spc="-1" strike="noStrike">
                <a:latin typeface="Calibri"/>
                <a:ea typeface="Calibri"/>
              </a:rPr>
              <a:t>Identité.</a:t>
            </a:r>
            <a:endParaRPr b="0" lang="fr-FR" sz="1800" spc="-1" strike="noStrike">
              <a:latin typeface="Arial"/>
            </a:endParaRPr>
          </a:p>
          <a:p>
            <a:pPr marL="216000" indent="-216000">
              <a:lnSpc>
                <a:spcPct val="90000"/>
              </a:lnSpc>
              <a:spcAft>
                <a:spcPts val="621"/>
              </a:spcAft>
              <a:tabLst>
                <a:tab algn="l" pos="0"/>
              </a:tabLst>
            </a:pPr>
            <a:endParaRPr b="0" lang="fr-FR" sz="1800" spc="-1" strike="noStrike">
              <a:latin typeface="Arial"/>
            </a:endParaRPr>
          </a:p>
          <a:p>
            <a:pPr marL="216000">
              <a:lnSpc>
                <a:spcPct val="90000"/>
              </a:lnSpc>
              <a:spcAft>
                <a:spcPts val="621"/>
              </a:spcAft>
              <a:buClr>
                <a:srgbClr val="000000"/>
              </a:buClr>
              <a:buFont typeface="Arial"/>
              <a:buChar char="•"/>
              <a:tabLst>
                <a:tab algn="l" pos="0"/>
              </a:tabLst>
            </a:pPr>
            <a:r>
              <a:rPr b="0" lang="fr-CA" sz="1800" spc="-1" strike="noStrike">
                <a:latin typeface="Calibri"/>
                <a:ea typeface="Calibri"/>
              </a:rPr>
              <a:t>Diviser en groupes de 3, 4 ou 5 </a:t>
            </a:r>
            <a:br/>
            <a:r>
              <a:rPr b="0" lang="en-US" sz="1800" spc="-1" strike="noStrike">
                <a:latin typeface="Calibri"/>
                <a:ea typeface="Calibri"/>
              </a:rPr>
              <a:t> </a:t>
            </a:r>
            <a:endParaRPr b="0" lang="fr-FR" sz="1800" spc="-1" strike="noStrike">
              <a:latin typeface="Arial"/>
            </a:endParaRPr>
          </a:p>
          <a:p>
            <a:pPr marL="216000">
              <a:lnSpc>
                <a:spcPct val="90000"/>
              </a:lnSpc>
              <a:spcAft>
                <a:spcPts val="621"/>
              </a:spcAft>
              <a:buClr>
                <a:srgbClr val="000000"/>
              </a:buClr>
              <a:buFont typeface="Arial"/>
              <a:buChar char="•"/>
              <a:tabLst>
                <a:tab algn="l" pos="0"/>
              </a:tabLst>
            </a:pPr>
            <a:r>
              <a:rPr b="0" lang="en-US" sz="1800" spc="-1" strike="noStrike">
                <a:latin typeface="Calibri"/>
                <a:ea typeface="Calibri"/>
              </a:rPr>
              <a:t>Laisser-les choisir s'ils souhaitent utiliser le formulaire pour les 12-16 ans ou celui pour les 16+</a:t>
            </a:r>
            <a:endParaRPr b="0" lang="fr-FR" sz="1800" spc="-1" strike="noStrike">
              <a:latin typeface="Arial"/>
            </a:endParaRPr>
          </a:p>
          <a:p>
            <a:pPr marL="216000">
              <a:lnSpc>
                <a:spcPct val="90000"/>
              </a:lnSpc>
              <a:spcAft>
                <a:spcPts val="621"/>
              </a:spcAft>
              <a:tabLst>
                <a:tab algn="l" pos="0"/>
              </a:tabLst>
            </a:pPr>
            <a:endParaRPr b="0" lang="fr-FR" sz="1800" spc="-1" strike="noStrike">
              <a:latin typeface="Arial"/>
            </a:endParaRPr>
          </a:p>
          <a:p>
            <a:pPr marL="216000">
              <a:lnSpc>
                <a:spcPct val="90000"/>
              </a:lnSpc>
              <a:spcAft>
                <a:spcPts val="621"/>
              </a:spcAft>
              <a:buClr>
                <a:srgbClr val="000000"/>
              </a:buClr>
              <a:buFont typeface="Arial"/>
              <a:buChar char="•"/>
              <a:tabLst>
                <a:tab algn="l" pos="0"/>
              </a:tabLst>
            </a:pPr>
            <a:r>
              <a:rPr b="0" lang="en-US" sz="1800" spc="-1" strike="noStrike">
                <a:latin typeface="Calibri"/>
                <a:ea typeface="Calibri"/>
              </a:rPr>
              <a:t>Répondre à la question « Qui suis-je ? » en utilisant le formulaire 2 ou 3. Savoir qu'il existe un formulaire pour les jeunes enfants</a:t>
            </a:r>
            <a:endParaRPr b="0" lang="fr-FR" sz="1800" spc="-1" strike="noStrike">
              <a:latin typeface="Arial"/>
            </a:endParaRPr>
          </a:p>
          <a:p>
            <a:pPr marL="216000">
              <a:lnSpc>
                <a:spcPct val="90000"/>
              </a:lnSpc>
              <a:spcAft>
                <a:spcPts val="621"/>
              </a:spcAft>
              <a:tabLst>
                <a:tab algn="l" pos="0"/>
              </a:tabLst>
            </a:pPr>
            <a:endParaRPr b="0" lang="fr-FR" sz="1800" spc="-1" strike="noStrike">
              <a:latin typeface="Arial"/>
            </a:endParaRPr>
          </a:p>
          <a:p>
            <a:pPr marL="216000">
              <a:lnSpc>
                <a:spcPct val="90000"/>
              </a:lnSpc>
              <a:spcAft>
                <a:spcPts val="621"/>
              </a:spcAft>
              <a:buClr>
                <a:srgbClr val="000000"/>
              </a:buClr>
              <a:buFont typeface="Arial"/>
              <a:buChar char="•"/>
              <a:tabLst>
                <a:tab algn="l" pos="0"/>
              </a:tabLst>
            </a:pPr>
            <a:r>
              <a:rPr b="0" lang="en-US" sz="1800" spc="-1" strike="noStrike">
                <a:latin typeface="Calibri"/>
                <a:ea typeface="Calibri"/>
              </a:rPr>
              <a:t>Discussion de groupe : réfléchir à la valeur de l'histoire personnelle, à son ton positif / négatif, à la manière dont la sélection des événements racontés a été faite et au type de filtres culturels que nous appliquons. </a:t>
            </a:r>
            <a:endParaRPr b="0" lang="fr-FR" sz="1800" spc="-1" strike="noStrike">
              <a:latin typeface="Arial"/>
            </a:endParaRPr>
          </a:p>
          <a:p>
            <a:pPr marL="216000">
              <a:lnSpc>
                <a:spcPct val="90000"/>
              </a:lnSpc>
              <a:spcAft>
                <a:spcPts val="621"/>
              </a:spcAft>
              <a:tabLst>
                <a:tab algn="l" pos="0"/>
              </a:tabLst>
            </a:pPr>
            <a:endParaRPr b="0" lang="fr-FR" sz="1800" spc="-1" strike="noStrike">
              <a:latin typeface="Arial"/>
            </a:endParaRPr>
          </a:p>
          <a:p>
            <a:pPr marL="216000">
              <a:lnSpc>
                <a:spcPct val="90000"/>
              </a:lnSpc>
              <a:spcAft>
                <a:spcPts val="621"/>
              </a:spcAft>
              <a:buClr>
                <a:srgbClr val="000000"/>
              </a:buClr>
              <a:buFont typeface="Arial"/>
              <a:buChar char="•"/>
              <a:tabLst>
                <a:tab algn="l" pos="0"/>
              </a:tabLst>
            </a:pPr>
            <a:r>
              <a:rPr b="0" lang="en-US" sz="1800" spc="-1" strike="noStrike">
                <a:latin typeface="Calibri"/>
                <a:ea typeface="Calibri"/>
              </a:rPr>
              <a:t>Prendre 2 minutes pour la discussion : Ce qui vous a frappé dans l'exercice / le formateur recueille les réponses possibles sur un tableau de papier.</a:t>
            </a:r>
            <a:endParaRPr b="0" lang="fr-FR" sz="1800" spc="-1" strike="noStrike">
              <a:latin typeface="Arial"/>
            </a:endParaRPr>
          </a:p>
        </p:txBody>
      </p:sp>
      <p:sp>
        <p:nvSpPr>
          <p:cNvPr id="781"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662CCFB-1244-4743-8A8E-9C3055D4EB7B}" type="slidenum">
              <a:rPr b="0" lang="en-US" sz="1200" spc="-1" strike="noStrike">
                <a:latin typeface="Times New Roman"/>
              </a:rPr>
              <a:t>&lt;numéro&gt;</a:t>
            </a:fld>
            <a:endParaRPr b="0" lang="fr-FR" sz="12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2" name="PlaceHolder 1"/>
          <p:cNvSpPr>
            <a:spLocks noGrp="1"/>
          </p:cNvSpPr>
          <p:nvPr>
            <p:ph type="sldImg"/>
          </p:nvPr>
        </p:nvSpPr>
        <p:spPr>
          <a:xfrm>
            <a:off x="1143000" y="685800"/>
            <a:ext cx="4571280" cy="3428280"/>
          </a:xfrm>
          <a:prstGeom prst="rect">
            <a:avLst/>
          </a:prstGeom>
        </p:spPr>
      </p:sp>
      <p:sp>
        <p:nvSpPr>
          <p:cNvPr id="783"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2000" spc="-1" strike="noStrike">
                <a:latin typeface="Verdana"/>
              </a:rPr>
              <a:t>Instructions/feuille de texte 27</a:t>
            </a:r>
            <a:endParaRPr b="0" lang="fr-FR" sz="2000" spc="-1" strike="noStrike">
              <a:latin typeface="Arial"/>
            </a:endParaRPr>
          </a:p>
          <a:p>
            <a:pPr marL="216000" indent="-216000">
              <a:lnSpc>
                <a:spcPct val="115000"/>
              </a:lnSpc>
              <a:spcAft>
                <a:spcPts val="601"/>
              </a:spcAft>
              <a:tabLst>
                <a:tab algn="l" pos="0"/>
              </a:tabLst>
            </a:pPr>
            <a:endParaRPr b="0" lang="fr-FR" sz="20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L'exercice s'appelle </a:t>
            </a:r>
            <a:r>
              <a:rPr b="0" i="1" lang="en-GB" sz="1200" spc="-1" strike="noStrike">
                <a:latin typeface="Calibri"/>
                <a:ea typeface="Calibri"/>
              </a:rPr>
              <a:t>Qui suis-je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Demander aux participants : Que pensez-vous de l'idée derrière cet exercice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L'objectif est de permettre aux participants de faire l'expérience de leur propre </a:t>
            </a:r>
            <a:r>
              <a:rPr b="0" lang="en-US" sz="1200" spc="-1" strike="noStrike">
                <a:latin typeface="Calibri"/>
                <a:ea typeface="Calibri"/>
              </a:rPr>
              <a:t>discours et des influences qui l'ont façonné, ainsi que d'obtenir une analyse préliminaire des croyances et des connaissances des participants sur les discours du point de vue des sciences sociales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Chaque atelier est accompagné d'un guide qui décrit l'objectif, le public cible et le temps </a:t>
            </a:r>
            <a:r>
              <a:rPr b="0" lang="fr-CA" sz="1200" spc="-1" strike="noStrike">
                <a:latin typeface="Calibri"/>
                <a:ea typeface="Calibri"/>
              </a:rPr>
              <a:t>requis pour chaque exercice. Des instructions sont également données sur l'exécution et le matériel nécessaire à l'exercice.</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1" lang="en-GB" sz="2000" spc="-1" strike="noStrike">
                <a:solidFill>
                  <a:srgbClr val="00b0f0"/>
                </a:solidFill>
                <a:latin typeface="Calibri"/>
                <a:ea typeface="Calibri"/>
              </a:rPr>
              <a:t>Qui suis-je?</a:t>
            </a:r>
            <a:endParaRPr b="0" lang="fr-FR" sz="2000" spc="-1" strike="noStrike">
              <a:latin typeface="Arial"/>
            </a:endParaRPr>
          </a:p>
          <a:p>
            <a:pPr marL="216000" indent="-216000">
              <a:lnSpc>
                <a:spcPct val="115000"/>
              </a:lnSpc>
              <a:spcAft>
                <a:spcPts val="601"/>
              </a:spcAft>
              <a:tabLst>
                <a:tab algn="l" pos="0"/>
              </a:tabLst>
            </a:pPr>
            <a:r>
              <a:rPr b="1" lang="en-GB" sz="2000" spc="-1" strike="noStrike">
                <a:solidFill>
                  <a:srgbClr val="00b0f0"/>
                </a:solidFill>
                <a:latin typeface="Calibri"/>
                <a:ea typeface="Calibri"/>
              </a:rPr>
              <a:t>Objectif</a:t>
            </a:r>
            <a:endParaRPr b="0" lang="fr-FR" sz="2000" spc="-1" strike="noStrike">
              <a:latin typeface="Arial"/>
            </a:endParaRPr>
          </a:p>
          <a:p>
            <a:pPr marL="216000" indent="-216000">
              <a:lnSpc>
                <a:spcPct val="100000"/>
              </a:lnSpc>
              <a:tabLst>
                <a:tab algn="l" pos="0"/>
              </a:tabLst>
            </a:pPr>
            <a:r>
              <a:rPr b="0" lang="en-GB" sz="2000" spc="-1" strike="noStrike">
                <a:solidFill>
                  <a:srgbClr val="00b0f0"/>
                </a:solidFill>
                <a:latin typeface="Calibri"/>
                <a:ea typeface="Calibri"/>
              </a:rPr>
              <a:t>Permettre aux participants de faire l'expérience de leur propre </a:t>
            </a:r>
            <a:r>
              <a:rPr b="0" lang="en-US" sz="2000" spc="-1" strike="noStrike">
                <a:solidFill>
                  <a:srgbClr val="00b0f0"/>
                </a:solidFill>
                <a:latin typeface="Calibri"/>
                <a:ea typeface="Calibri"/>
              </a:rPr>
              <a:t>discours et des influences qui l'ont façonné </a:t>
            </a:r>
            <a:endParaRPr b="0" lang="fr-FR" sz="2000" spc="-1" strike="noStrike">
              <a:latin typeface="Arial"/>
            </a:endParaRPr>
          </a:p>
          <a:p>
            <a:pPr marL="216000" indent="-216000">
              <a:lnSpc>
                <a:spcPct val="115000"/>
              </a:lnSpc>
              <a:spcAft>
                <a:spcPts val="601"/>
              </a:spcAft>
              <a:tabLst>
                <a:tab algn="l" pos="0"/>
              </a:tabLst>
            </a:pPr>
            <a:r>
              <a:rPr b="1" lang="en-US" sz="2000" spc="-1" strike="noStrike">
                <a:solidFill>
                  <a:srgbClr val="000000"/>
                </a:solidFill>
                <a:latin typeface="Calibri"/>
                <a:ea typeface="Calibri"/>
              </a:rPr>
              <a:t>Public cible </a:t>
            </a:r>
            <a:endParaRPr b="0" lang="fr-FR" sz="2000" spc="-1" strike="noStrike">
              <a:latin typeface="Arial"/>
            </a:endParaRPr>
          </a:p>
          <a:p>
            <a:pPr marL="216000" indent="-216000" algn="just">
              <a:lnSpc>
                <a:spcPct val="115000"/>
              </a:lnSpc>
              <a:spcAft>
                <a:spcPts val="601"/>
              </a:spcAft>
              <a:tabLst>
                <a:tab algn="l" pos="0"/>
              </a:tabLst>
            </a:pPr>
            <a:r>
              <a:rPr b="0" lang="en-US" sz="2000" spc="-1" strike="noStrike">
                <a:solidFill>
                  <a:srgbClr val="000000"/>
                </a:solidFill>
                <a:latin typeface="Calibri"/>
                <a:ea typeface="Calibri"/>
              </a:rPr>
              <a:t>Tout </a:t>
            </a:r>
            <a:r>
              <a:rPr b="0" lang="fr-CA" sz="2000" spc="-1" strike="noStrike">
                <a:solidFill>
                  <a:srgbClr val="000000"/>
                </a:solidFill>
                <a:latin typeface="Calibri"/>
                <a:ea typeface="Calibri"/>
              </a:rPr>
              <a:t>public (si adapté au niveau de compréhension du public cible)</a:t>
            </a:r>
            <a:endParaRPr b="0" lang="fr-FR" sz="2000" spc="-1" strike="noStrike">
              <a:latin typeface="Arial"/>
            </a:endParaRPr>
          </a:p>
          <a:p>
            <a:pPr marL="216000" indent="-216000">
              <a:lnSpc>
                <a:spcPct val="100000"/>
              </a:lnSpc>
              <a:tabLst>
                <a:tab algn="l" pos="0"/>
              </a:tabLst>
            </a:pPr>
            <a:r>
              <a:rPr b="0" lang="fr-CA" sz="2000" spc="-1" strike="noStrike">
                <a:solidFill>
                  <a:srgbClr val="000000"/>
                </a:solidFill>
                <a:latin typeface="Calibri"/>
                <a:ea typeface="Calibri"/>
              </a:rPr>
              <a:t>3 documents d'exercice distincts sont offerts : débutant (recommandé pour les 6+12 ans), intermédiaire (recommandé pour les 12-16+) et avancé (recommandé pour les 16+/adultes)</a:t>
            </a:r>
            <a:endParaRPr b="0" lang="fr-FR" sz="2000" spc="-1" strike="noStrike">
              <a:latin typeface="Arial"/>
            </a:endParaRPr>
          </a:p>
          <a:p>
            <a:pPr marL="216000" indent="-216000">
              <a:lnSpc>
                <a:spcPct val="100000"/>
              </a:lnSpc>
              <a:tabLst>
                <a:tab algn="l" pos="0"/>
              </a:tabLst>
            </a:pPr>
            <a:r>
              <a:rPr b="1" lang="fr-CA" sz="2000" spc="-1" strike="noStrike">
                <a:solidFill>
                  <a:srgbClr val="000000"/>
                </a:solidFill>
                <a:latin typeface="Calibri"/>
                <a:ea typeface="Calibri"/>
              </a:rPr>
              <a:t>Temps </a:t>
            </a:r>
            <a:endParaRPr b="0" lang="fr-FR" sz="2000" spc="-1" strike="noStrike">
              <a:latin typeface="Arial"/>
            </a:endParaRPr>
          </a:p>
          <a:p>
            <a:pPr marL="216000" indent="-216000">
              <a:lnSpc>
                <a:spcPct val="115000"/>
              </a:lnSpc>
              <a:spcAft>
                <a:spcPts val="601"/>
              </a:spcAft>
              <a:tabLst>
                <a:tab algn="l" pos="0"/>
              </a:tabLst>
            </a:pPr>
            <a:r>
              <a:rPr b="0" lang="fr-CA" sz="2000" spc="-1" strike="noStrike">
                <a:solidFill>
                  <a:srgbClr val="000000"/>
                </a:solidFill>
                <a:latin typeface="Calibri"/>
                <a:ea typeface="Calibri"/>
              </a:rPr>
              <a:t>45 min</a:t>
            </a:r>
            <a:endParaRPr b="0" lang="fr-FR" sz="2000" spc="-1" strike="noStrike">
              <a:latin typeface="Arial"/>
            </a:endParaRPr>
          </a:p>
          <a:p>
            <a:pPr marL="216000" indent="-216000">
              <a:lnSpc>
                <a:spcPct val="115000"/>
              </a:lnSpc>
              <a:spcAft>
                <a:spcPts val="601"/>
              </a:spcAft>
              <a:tabLst>
                <a:tab algn="l" pos="0"/>
              </a:tabLst>
            </a:pPr>
            <a:r>
              <a:rPr b="1" lang="fr-CA" sz="2000" spc="-1" strike="noStrike">
                <a:solidFill>
                  <a:srgbClr val="000000"/>
                </a:solidFill>
                <a:latin typeface="Calibri"/>
                <a:ea typeface="Calibri"/>
              </a:rPr>
              <a:t>Description </a:t>
            </a:r>
            <a:endParaRPr b="0" lang="fr-FR" sz="2000" spc="-1" strike="noStrike">
              <a:latin typeface="Arial"/>
            </a:endParaRPr>
          </a:p>
          <a:p>
            <a:pPr lvl="2" marL="914400" indent="-235440">
              <a:lnSpc>
                <a:spcPct val="90000"/>
              </a:lnSpc>
              <a:spcAft>
                <a:spcPts val="621"/>
              </a:spcAft>
              <a:buClr>
                <a:srgbClr val="000000"/>
              </a:buClr>
              <a:buFont typeface="Arial"/>
              <a:buChar char="•"/>
              <a:tabLst>
                <a:tab algn="l" pos="0"/>
              </a:tabLst>
            </a:pPr>
            <a:r>
              <a:rPr b="0" i="1" lang="fr-CA" sz="2000" spc="-1" strike="noStrike">
                <a:solidFill>
                  <a:srgbClr val="000000"/>
                </a:solidFill>
                <a:latin typeface="Calibri"/>
                <a:ea typeface="Calibri"/>
              </a:rPr>
              <a:t>Étape 1 :</a:t>
            </a:r>
            <a:r>
              <a:rPr b="0" lang="fr-CA" sz="2000" spc="-1" strike="noStrike">
                <a:solidFill>
                  <a:srgbClr val="000000"/>
                </a:solidFill>
                <a:latin typeface="Calibri"/>
                <a:ea typeface="Calibri"/>
              </a:rPr>
              <a:t>  Former des groupes de  3, 4 ou 5 </a:t>
            </a:r>
            <a:br/>
            <a:r>
              <a:rPr b="0" lang="en-US" sz="2000" spc="-1" strike="noStrike">
                <a:solidFill>
                  <a:srgbClr val="000000"/>
                </a:solidFill>
                <a:latin typeface="Calibri"/>
                <a:ea typeface="Calibri"/>
              </a:rPr>
              <a:t>Laisser-les choisir s'ils souhaitent utiliser le formulaire pour les 12-16 ans ou celui pour les 16+</a:t>
            </a:r>
            <a:endParaRPr b="0" lang="fr-FR" sz="2000" spc="-1" strike="noStrike">
              <a:latin typeface="Arial"/>
            </a:endParaRPr>
          </a:p>
          <a:p>
            <a:pPr lvl="2" marL="914400" indent="-235440">
              <a:lnSpc>
                <a:spcPct val="90000"/>
              </a:lnSpc>
              <a:spcAft>
                <a:spcPts val="621"/>
              </a:spcAft>
              <a:buClr>
                <a:srgbClr val="000000"/>
              </a:buClr>
              <a:buFont typeface="Arial"/>
              <a:buChar char="•"/>
              <a:tabLst>
                <a:tab algn="l" pos="0"/>
              </a:tabLst>
            </a:pPr>
            <a:r>
              <a:rPr b="0" lang="en-US" sz="2000" spc="-1" strike="noStrike">
                <a:solidFill>
                  <a:srgbClr val="000000"/>
                </a:solidFill>
                <a:latin typeface="Calibri"/>
                <a:ea typeface="Calibri"/>
              </a:rPr>
              <a:t>Répondre à la question « Qui suis-je ? » en utilisant le formulaire 2 ou 3. Savoir qu'il existe un formulaire pour les jeunes enfants</a:t>
            </a:r>
            <a:endParaRPr b="0" lang="fr-FR" sz="2000" spc="-1" strike="noStrike">
              <a:latin typeface="Arial"/>
            </a:endParaRPr>
          </a:p>
          <a:p>
            <a:pPr lvl="2" marL="914400" indent="-235440">
              <a:lnSpc>
                <a:spcPct val="90000"/>
              </a:lnSpc>
              <a:spcAft>
                <a:spcPts val="621"/>
              </a:spcAft>
              <a:buClr>
                <a:srgbClr val="000000"/>
              </a:buClr>
              <a:buFont typeface="Arial"/>
              <a:buChar char="•"/>
              <a:tabLst>
                <a:tab algn="l" pos="0"/>
              </a:tabLst>
            </a:pPr>
            <a:r>
              <a:rPr b="0" lang="en-US" sz="2000" spc="-1" strike="noStrike">
                <a:solidFill>
                  <a:srgbClr val="000000"/>
                </a:solidFill>
                <a:latin typeface="Calibri"/>
                <a:ea typeface="Calibri"/>
              </a:rPr>
              <a:t>Discussion de groupe : réfléchir à la valeur de l'histoire personnelle, à son ton positif / négatif, à la manière dont la sélection des événements racontés a été faite et au type de filtres culturels que nous appliquons. </a:t>
            </a:r>
            <a:endParaRPr b="0" lang="fr-FR" sz="2000" spc="-1" strike="noStrike">
              <a:latin typeface="Arial"/>
            </a:endParaRPr>
          </a:p>
          <a:p>
            <a:pPr lvl="2" marL="914400" indent="-235440">
              <a:lnSpc>
                <a:spcPct val="90000"/>
              </a:lnSpc>
              <a:spcAft>
                <a:spcPts val="621"/>
              </a:spcAft>
              <a:buClr>
                <a:srgbClr val="000000"/>
              </a:buClr>
              <a:buFont typeface="Arial"/>
              <a:buChar char="•"/>
              <a:tabLst>
                <a:tab algn="l" pos="0"/>
              </a:tabLst>
            </a:pPr>
            <a:r>
              <a:rPr b="0" lang="en-US" sz="2000" spc="-1" strike="noStrike">
                <a:solidFill>
                  <a:srgbClr val="000000"/>
                </a:solidFill>
                <a:latin typeface="Calibri"/>
                <a:ea typeface="Calibri"/>
              </a:rPr>
              <a:t>Prendre 2 minutes pour la discussion : Ce qui vous a frappé dans l'exercice / le formateur recueille les réponses possibles sur un tableau de papier. </a:t>
            </a:r>
            <a:endParaRPr b="0" lang="fr-FR" sz="2000" spc="-1" strike="noStrike">
              <a:latin typeface="Arial"/>
            </a:endParaRPr>
          </a:p>
          <a:p>
            <a:pPr>
              <a:lnSpc>
                <a:spcPct val="115000"/>
              </a:lnSpc>
              <a:spcAft>
                <a:spcPts val="601"/>
              </a:spcAft>
              <a:tabLst>
                <a:tab algn="l" pos="0"/>
              </a:tabLst>
            </a:pPr>
            <a:r>
              <a:rPr b="1" lang="en-US" sz="2000" spc="-1" strike="noStrike">
                <a:solidFill>
                  <a:srgbClr val="000000"/>
                </a:solidFill>
                <a:latin typeface="Calibri"/>
                <a:ea typeface="Calibri"/>
              </a:rPr>
              <a:t>METHODE D’APPRENTISSAGE</a:t>
            </a:r>
            <a:endParaRPr b="0" lang="fr-FR" sz="2000" spc="-1" strike="noStrike">
              <a:latin typeface="Arial"/>
            </a:endParaRPr>
          </a:p>
          <a:p>
            <a:pPr>
              <a:lnSpc>
                <a:spcPct val="115000"/>
              </a:lnSpc>
              <a:spcAft>
                <a:spcPts val="601"/>
              </a:spcAft>
              <a:tabLst>
                <a:tab algn="l" pos="0"/>
              </a:tabLst>
            </a:pPr>
            <a:r>
              <a:rPr b="0" lang="en-US" sz="2000" spc="-1" strike="noStrike">
                <a:solidFill>
                  <a:srgbClr val="000000"/>
                </a:solidFill>
                <a:latin typeface="Calibri"/>
                <a:ea typeface="Calibri"/>
              </a:rPr>
              <a:t>Apprentissage par la pratique et discussion dirigée</a:t>
            </a:r>
            <a:endParaRPr b="0" lang="fr-FR" sz="2000" spc="-1" strike="noStrike">
              <a:latin typeface="Arial"/>
            </a:endParaRPr>
          </a:p>
        </p:txBody>
      </p:sp>
      <p:sp>
        <p:nvSpPr>
          <p:cNvPr id="784"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9365A560-0668-4734-924D-BF229D4E2A80}" type="slidenum">
              <a:rPr b="0" lang="en-US" sz="1200" spc="-1" strike="noStrike">
                <a:latin typeface="Times New Roman"/>
              </a:rPr>
              <a:t>&lt;numéro&gt;</a:t>
            </a:fld>
            <a:endParaRPr b="0" lang="fr-FR" sz="12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5" name="PlaceHolder 1"/>
          <p:cNvSpPr>
            <a:spLocks noGrp="1"/>
          </p:cNvSpPr>
          <p:nvPr>
            <p:ph type="sldImg"/>
          </p:nvPr>
        </p:nvSpPr>
        <p:spPr>
          <a:xfrm>
            <a:off x="1143000" y="685800"/>
            <a:ext cx="4571280" cy="3428280"/>
          </a:xfrm>
          <a:prstGeom prst="rect">
            <a:avLst/>
          </a:prstGeom>
        </p:spPr>
      </p:sp>
      <p:sp>
        <p:nvSpPr>
          <p:cNvPr id="786"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1800" spc="-1" strike="noStrike">
                <a:latin typeface="Verdana"/>
              </a:rPr>
              <a:t>Instructions /feuille de texte proposé 28</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Times New Roman"/>
              </a:rPr>
              <a:t>Notre prochain atelier porte sur la capacité de participer à une discussion ou à un débat de manière constructive. </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Times New Roman"/>
              </a:rPr>
              <a:t>Dans l'ensemble, les connaissances, les compétences, les valeurs et les attitudes apprises au cours du laboratoire expérimental dédié à la simulation et au débat visent à faciliter le renforcement de la résilience aux idéologies extrêmes et aux comportements violents, en consolidant la pensée critique, la communication, la coopération, l'empathie et l'(auto) réflexion.</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solidFill>
                  <a:srgbClr val="000000"/>
                </a:solidFill>
                <a:latin typeface="Calibri"/>
                <a:ea typeface="Times New Roman"/>
              </a:rPr>
              <a:t>Cet atelier n'aura pas d'impact si</a:t>
            </a:r>
            <a:r>
              <a:rPr b="0" lang="fr-CA" sz="1800" spc="-1" strike="noStrike">
                <a:solidFill>
                  <a:srgbClr val="000000"/>
                </a:solidFill>
                <a:latin typeface="Calibri"/>
                <a:ea typeface="Times New Roman"/>
              </a:rPr>
              <a:t> organsé qu'une seule fois. L'atelier fondé sur le débat devrait avoir lieu régulièrement.</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1" lang="en-GB" sz="1800" spc="-1" strike="noStrike">
                <a:solidFill>
                  <a:srgbClr val="000000"/>
                </a:solidFill>
                <a:latin typeface="Calibri"/>
                <a:ea typeface="Times New Roman"/>
              </a:rPr>
              <a:t>D3.2.5</a:t>
            </a:r>
            <a:endParaRPr b="0" lang="fr-FR" sz="1800" spc="-1" strike="noStrike">
              <a:latin typeface="Arial"/>
            </a:endParaRPr>
          </a:p>
          <a:p>
            <a:pPr marL="216000" indent="-216000">
              <a:lnSpc>
                <a:spcPct val="100000"/>
              </a:lnSpc>
              <a:tabLst>
                <a:tab algn="l" pos="0"/>
              </a:tabLst>
            </a:pPr>
            <a:r>
              <a:rPr b="0" lang="en-GB" sz="1800" spc="-1" strike="noStrike">
                <a:solidFill>
                  <a:srgbClr val="000000"/>
                </a:solidFill>
                <a:latin typeface="Calibri"/>
                <a:ea typeface="Times New Roman"/>
              </a:rPr>
              <a:t>L'enseignement de la simulation et du débat sert à développer les connaissances et les compétences grâce au modèle d'enseignement cognitif et comportemental et au modèle d'apprentissage par la pratique. Il s'agit également d'une forme d'intervention psychoéducative dans laquelle le modérateur du débat fonctionne comme un coach (accompagnateur) prêt à proposer des stratégies reproductibles d'expression positive de soi et de communication orientée vers des objectifs tout en favorisant la tolérance et l'évaluation ouverte des opinions négatives des autres.</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solidFill>
                  <a:srgbClr val="000000"/>
                </a:solidFill>
                <a:latin typeface="Calibri"/>
                <a:ea typeface="Times New Roman"/>
              </a:rPr>
              <a:t>Dans l'ensemble, les connaissances, les compétences, les valeurs et les attitudes apprises au cours d</a:t>
            </a:r>
            <a:r>
              <a:rPr b="0" lang="fr-CA" sz="1800" spc="-1" strike="noStrike">
                <a:solidFill>
                  <a:srgbClr val="000000"/>
                </a:solidFill>
                <a:latin typeface="Calibri"/>
                <a:ea typeface="Times New Roman"/>
              </a:rPr>
              <a:t>e l’atelier expérimental dédié à la simulation et au débat visent à faciliter le renforcement de la résilience aux idéologies extrêmes et aux comportements violents, en consolidant la pensée critique, la communication, la coopération, l'empathie et l '(auto) réflexion.</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fr-CA" sz="1800" spc="-1" strike="noStrike">
                <a:solidFill>
                  <a:srgbClr val="000000"/>
                </a:solidFill>
                <a:latin typeface="Calibri"/>
                <a:ea typeface="Times New Roman"/>
              </a:rPr>
              <a:t>Nous croyons que le débat sur la simulation, en tant que méthode d'intervention psycho-éducative, a le potentiel d'accroître la résilience aux facteurs de poussée et d'attraction de la radicalisation tels que : un sentiment d'identité décrit comme une « quête de signification », la « quête d'identité contribuant à un sentiment d'appartenance, de valeur et de but », l'épanouissement personnel, le manque d'estime de soi, la frustration et l'insulte individuelles, les facteurs cognitifs et sociaux tels que la prise de risque et la réduction des contacts sociaux, la victimisation personnelle, le déplacement de l'agression, sont tous liés à un sentiment d'identité conflictuel et dysfonctionnel.</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solidFill>
                  <a:srgbClr val="000000"/>
                </a:solidFill>
                <a:latin typeface="Calibri"/>
                <a:ea typeface="Times New Roman"/>
              </a:rPr>
              <a:t>Bien que les jeux de débat et de simulation aient été largement utilisés dans les contextes académiques, y compris comme instruments d'apprentissage, le laboratoire expérimental EL diffère d'une formation régulière au débat en ce sens qu'il ne vise pas à doter les participants des connaissances et des compétences nécessaires pour participer à un débat, mais plutôt à comprendre son but, sa structure et le contexte dans lequel il peut être utilisé, ainsi que les contraintes méthodologiques et les détails qui échappent</a:t>
            </a:r>
            <a:endParaRPr b="0" lang="fr-FR" sz="1800" spc="-1" strike="noStrike">
              <a:latin typeface="Arial"/>
            </a:endParaRPr>
          </a:p>
        </p:txBody>
      </p:sp>
      <p:sp>
        <p:nvSpPr>
          <p:cNvPr id="787"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1ED2F1C-1F4B-4B40-84A8-8AFC3A200113}" type="slidenum">
              <a:rPr b="0" lang="en-US" sz="1200" spc="-1" strike="noStrike">
                <a:latin typeface="Times New Roman"/>
              </a:rPr>
              <a:t>&lt;numéro&gt;</a:t>
            </a:fld>
            <a:endParaRPr b="0" lang="fr-FR"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PlaceHolder 1"/>
          <p:cNvSpPr>
            <a:spLocks noGrp="1"/>
          </p:cNvSpPr>
          <p:nvPr>
            <p:ph type="sldImg"/>
          </p:nvPr>
        </p:nvSpPr>
        <p:spPr>
          <a:xfrm>
            <a:off x="1143000" y="685800"/>
            <a:ext cx="4571280" cy="3428280"/>
          </a:xfrm>
          <a:prstGeom prst="rect">
            <a:avLst/>
          </a:prstGeom>
        </p:spPr>
      </p:sp>
      <p:sp>
        <p:nvSpPr>
          <p:cNvPr id="708"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2</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À la fin </a:t>
            </a:r>
            <a:r>
              <a:rPr b="0" lang="fr-CA" sz="2000" spc="-1" strike="noStrike">
                <a:latin typeface="Verdana"/>
              </a:rPr>
              <a:t>du 1</a:t>
            </a:r>
            <a:r>
              <a:rPr b="0" lang="fr-CA" sz="2000" spc="-1" strike="noStrike" baseline="30000">
                <a:latin typeface="Verdana"/>
              </a:rPr>
              <a:t>er</a:t>
            </a:r>
            <a:r>
              <a:rPr b="0" lang="fr-CA" sz="2000" spc="-1" strike="noStrike">
                <a:latin typeface="Verdana"/>
              </a:rPr>
              <a:t> jour, je vous ai demandé de réfléchir à ce dont vous avez le plus besoin dans votre contexte de travail.</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US" sz="2000" spc="-1" strike="noStrike">
                <a:latin typeface="Verdana"/>
              </a:rPr>
              <a:t>@Formateur</a:t>
            </a:r>
            <a:endParaRPr b="0" lang="fr-FR" sz="2000" spc="-1" strike="noStrike">
              <a:latin typeface="Arial"/>
            </a:endParaRPr>
          </a:p>
          <a:p>
            <a:pPr marL="216000" indent="-216000">
              <a:lnSpc>
                <a:spcPct val="100000"/>
              </a:lnSpc>
              <a:tabLst>
                <a:tab algn="l" pos="0"/>
              </a:tabLst>
            </a:pPr>
            <a:r>
              <a:rPr b="0" lang="en-US" sz="2000" spc="-1" strike="noStrike">
                <a:latin typeface="Verdana"/>
              </a:rPr>
              <a:t>Recueillir les réponses (et vérifier si elles seront traitées dans le cours)</a:t>
            </a:r>
            <a:endParaRPr b="0" lang="fr-FR" sz="2000" spc="-1" strike="noStrike">
              <a:latin typeface="Arial"/>
            </a:endParaRPr>
          </a:p>
        </p:txBody>
      </p:sp>
      <p:sp>
        <p:nvSpPr>
          <p:cNvPr id="709" name="Slide Number Placehold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8196C576-98ED-4882-B4BE-B95D40F19C2A}" type="slidenum">
              <a:rPr b="0" lang="en-US" sz="1200" spc="-1" strike="noStrike">
                <a:solidFill>
                  <a:srgbClr val="000000"/>
                </a:solidFill>
                <a:latin typeface="+mn-lt"/>
                <a:ea typeface="+mn-ea"/>
              </a:rPr>
              <a:t>&lt;numéro&gt;</a:t>
            </a:fld>
            <a:endParaRPr b="0" lang="fr-FR" sz="12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8" name="PlaceHolder 1"/>
          <p:cNvSpPr>
            <a:spLocks noGrp="1"/>
          </p:cNvSpPr>
          <p:nvPr>
            <p:ph type="sldImg"/>
          </p:nvPr>
        </p:nvSpPr>
        <p:spPr>
          <a:xfrm>
            <a:off x="1143000" y="685800"/>
            <a:ext cx="4571280" cy="3428280"/>
          </a:xfrm>
          <a:prstGeom prst="rect">
            <a:avLst/>
          </a:prstGeom>
        </p:spPr>
      </p:sp>
      <p:sp>
        <p:nvSpPr>
          <p:cNvPr id="789"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800" spc="-1" strike="noStrike">
                <a:latin typeface="Verdana"/>
              </a:rPr>
              <a:t>Instructions /feuille de texte proposé 29</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nSpc>
                <a:spcPct val="100000"/>
              </a:lnSpc>
              <a:tabLst>
                <a:tab algn="l" pos="0"/>
              </a:tabLst>
            </a:pPr>
            <a:r>
              <a:rPr b="0" lang="en-GB" sz="800" spc="-1" strike="noStrike">
                <a:latin typeface="Verdana"/>
              </a:rPr>
              <a:t>Comment les </a:t>
            </a:r>
            <a:r>
              <a:rPr b="0" lang="en-US" sz="800" spc="-1" strike="noStrike">
                <a:latin typeface="Verdana"/>
              </a:rPr>
              <a:t>intervenants de première ligne peuvent-ils aider les jeunes à développer des compétences de débat ? L'atelier qui est offert dans le cadre de ce projet est supposé les aider à le faire.</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nSpc>
                <a:spcPct val="100000"/>
              </a:lnSpc>
              <a:tabLst>
                <a:tab algn="l" pos="0"/>
              </a:tabLst>
            </a:pPr>
            <a:r>
              <a:rPr b="0" lang="en-GB" sz="800" spc="-1" strike="noStrike">
                <a:latin typeface="Calibri"/>
              </a:rPr>
              <a:t>Pour plus d'informations, je recommande le Guide pour les formateurs de l'atelier Gestion de la Colère (montrer le site </a:t>
            </a:r>
            <a:r>
              <a:rPr b="0" lang="fr-CA" sz="800" spc="-1" strike="noStrike">
                <a:latin typeface="Calibri"/>
              </a:rPr>
              <a:t>en question? Ou donner une version imprimée en cadeau ?)</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nSpc>
                <a:spcPct val="100000"/>
              </a:lnSpc>
              <a:tabLst>
                <a:tab algn="l" pos="0"/>
              </a:tabLst>
            </a:pPr>
            <a:r>
              <a:rPr b="0" lang="en-GB" sz="800" spc="-1" strike="noStrike">
                <a:latin typeface="Calibri"/>
              </a:rPr>
              <a:t>Nous allons maintenant prendre un exemple d'exercices possibles de l'atelier</a:t>
            </a:r>
            <a:endParaRPr b="0" lang="fr-FR" sz="800" spc="-1" strike="noStrike">
              <a:latin typeface="Arial"/>
            </a:endParaRPr>
          </a:p>
        </p:txBody>
      </p:sp>
      <p:sp>
        <p:nvSpPr>
          <p:cNvPr id="790"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F54C19C0-786D-451B-88A2-2F6C07CD3EE9}" type="slidenum">
              <a:rPr b="0" lang="en-US" sz="1200" spc="-1" strike="noStrike">
                <a:latin typeface="Times New Roman"/>
              </a:rPr>
              <a:t>&lt;numéro&gt;</a:t>
            </a:fld>
            <a:endParaRPr b="0" lang="fr-FR"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1" name="PlaceHolder 1"/>
          <p:cNvSpPr>
            <a:spLocks noGrp="1"/>
          </p:cNvSpPr>
          <p:nvPr>
            <p:ph type="sldImg"/>
          </p:nvPr>
        </p:nvSpPr>
        <p:spPr>
          <a:xfrm>
            <a:off x="1143000" y="685800"/>
            <a:ext cx="4571280" cy="3428280"/>
          </a:xfrm>
          <a:prstGeom prst="rect">
            <a:avLst/>
          </a:prstGeom>
        </p:spPr>
      </p:sp>
      <p:sp>
        <p:nvSpPr>
          <p:cNvPr id="792"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30</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Clique</a:t>
            </a:r>
            <a:r>
              <a:rPr b="0" lang="fr-CA" sz="2000" spc="-1" strike="noStrike">
                <a:latin typeface="Verdana"/>
              </a:rPr>
              <a:t>r sur #Oser être gris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L'un des objectifs sous-jacents est de réaliser que les opinions noires ou blanches ne sont pas les seules, et que vous n'avez pas à « choisir </a:t>
            </a:r>
            <a:r>
              <a:rPr b="0" lang="fr-CA" sz="2000" spc="-1" strike="noStrike">
                <a:latin typeface="Verdana"/>
              </a:rPr>
              <a:t>de camp », vous pouvez avoir une opinion nuancée, « grise ». Oser être gris est un projet </a:t>
            </a:r>
            <a:r>
              <a:rPr b="0" lang="fr-CA" sz="2000" spc="-1" strike="noStrike">
                <a:solidFill>
                  <a:srgbClr val="000402"/>
                </a:solidFill>
                <a:latin typeface="Barlow"/>
              </a:rPr>
              <a:t>qui vise à s'opposer à la polarisation en ligne et hors ligne en amplifiant les opinions du « milieu gris ». Les militants, les analystes de données et les travailleurs sociaux unissent leurs efforts pour lutter contre la polarisation et les processus de radicalisation qui en découlent.</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0402"/>
                </a:solidFill>
                <a:latin typeface="Barlow"/>
              </a:rPr>
              <a:t>https://projectgrey.eu/</a:t>
            </a:r>
            <a:endParaRPr b="0" lang="fr-FR" sz="2000" spc="-1" strike="noStrike">
              <a:latin typeface="Arial"/>
            </a:endParaRPr>
          </a:p>
          <a:p>
            <a:pPr marL="216000" indent="-216000">
              <a:lnSpc>
                <a:spcPct val="100000"/>
              </a:lnSpc>
              <a:tabLst>
                <a:tab algn="l" pos="0"/>
              </a:tabLst>
            </a:pPr>
            <a:r>
              <a:rPr b="0" lang="en-GB" sz="2000" spc="-1" strike="noStrike">
                <a:solidFill>
                  <a:srgbClr val="000402"/>
                </a:solidFill>
                <a:latin typeface="Barlow"/>
              </a:rPr>
              <a:t>https://youtu.be/WPChHeKaurQ</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0402"/>
                </a:solidFill>
                <a:latin typeface="Barlow"/>
              </a:rPr>
              <a:t>CO : Cette feuille pourrait également convenir à la pensée critique </a:t>
            </a:r>
            <a:endParaRPr b="0" lang="fr-FR" sz="2000" spc="-1" strike="noStrike">
              <a:latin typeface="Arial"/>
            </a:endParaRPr>
          </a:p>
        </p:txBody>
      </p:sp>
      <p:sp>
        <p:nvSpPr>
          <p:cNvPr id="793"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B2343172-0EFB-4EBD-AE37-78126811E609}" type="slidenum">
              <a:rPr b="0" lang="en-US" sz="1200" spc="-1" strike="noStrike">
                <a:latin typeface="Times New Roman"/>
              </a:rPr>
              <a:t>&lt;numéro&gt;</a:t>
            </a:fld>
            <a:endParaRPr b="0" lang="fr-FR"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4" name="PlaceHolder 1"/>
          <p:cNvSpPr>
            <a:spLocks noGrp="1"/>
          </p:cNvSpPr>
          <p:nvPr>
            <p:ph type="sldImg"/>
          </p:nvPr>
        </p:nvSpPr>
        <p:spPr>
          <a:xfrm>
            <a:off x="1143000" y="685800"/>
            <a:ext cx="4571280" cy="3428280"/>
          </a:xfrm>
          <a:prstGeom prst="rect">
            <a:avLst/>
          </a:prstGeom>
        </p:spPr>
      </p:sp>
      <p:sp>
        <p:nvSpPr>
          <p:cNvPr id="795"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2000" spc="-1" strike="noStrike">
                <a:latin typeface="Verdana"/>
              </a:rPr>
              <a:t>Instructions /feuille de texte proposé 31</a:t>
            </a:r>
            <a:endParaRPr b="0" lang="fr-FR" sz="2000" spc="-1" strike="noStrike">
              <a:latin typeface="Arial"/>
            </a:endParaRPr>
          </a:p>
          <a:p>
            <a:pPr marL="216000" indent="-216000">
              <a:lnSpc>
                <a:spcPct val="115000"/>
              </a:lnSpc>
              <a:spcAft>
                <a:spcPts val="601"/>
              </a:spcAft>
              <a:tabLst>
                <a:tab algn="l" pos="0"/>
              </a:tabLst>
            </a:pPr>
            <a:endParaRPr b="0" lang="fr-FR" sz="20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C'est un exemple de l'un des exercices de l'atelier </a:t>
            </a:r>
            <a:r>
              <a:rPr b="0" lang="fr-CA" sz="1200" spc="-1" strike="noStrike">
                <a:latin typeface="Calibri"/>
                <a:ea typeface="Calibri"/>
              </a:rPr>
              <a:t>'Débat et Simulation'. Ma suggestion est de faire d'abord l'expérience du déroulement de l'exercice, puis de discuter des objectifs</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1" lang="en-GB" sz="1200" spc="-1" strike="noStrike">
                <a:latin typeface="Calibri"/>
                <a:ea typeface="Calibri"/>
              </a:rPr>
              <a:t>@Formateur</a:t>
            </a: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Cet exercice dure environ 40 minutes (selon le nombre d</a:t>
            </a:r>
            <a:r>
              <a:rPr b="0" lang="fr-CA" sz="1200" spc="-1" strike="noStrike">
                <a:latin typeface="Calibri"/>
                <a:ea typeface="Calibri"/>
              </a:rPr>
              <a:t>’affirmations et de participants)</a:t>
            </a:r>
            <a:endParaRPr b="0" lang="fr-FR" sz="1200" spc="-1" strike="noStrike">
              <a:latin typeface="Arial"/>
            </a:endParaRPr>
          </a:p>
          <a:p>
            <a:pPr marL="216000" indent="-216000" algn="just">
              <a:lnSpc>
                <a:spcPct val="115000"/>
              </a:lnSpc>
              <a:spcAft>
                <a:spcPts val="601"/>
              </a:spcAft>
              <a:tabLst>
                <a:tab algn="l" pos="0"/>
              </a:tabLst>
            </a:pPr>
            <a:r>
              <a:rPr b="0" i="1" lang="fr-CA" sz="2000" spc="-1" strike="noStrike">
                <a:latin typeface="Calibri"/>
                <a:ea typeface="Calibri"/>
              </a:rPr>
              <a:t>Étape 1 : </a:t>
            </a:r>
            <a:r>
              <a:rPr b="0" lang="fr-CA" sz="2000" spc="-1" strike="noStrike">
                <a:latin typeface="Calibri"/>
                <a:ea typeface="Times New Roman"/>
              </a:rPr>
              <a:t>Informer les élèves qu'ils écouteront </a:t>
            </a:r>
            <a:r>
              <a:rPr b="0" lang="en-US" sz="2000" spc="-1" strike="noStrike">
                <a:latin typeface="Calibri"/>
                <a:ea typeface="Times New Roman"/>
              </a:rPr>
              <a:t>des</a:t>
            </a:r>
            <a:r>
              <a:rPr b="0" lang="el-GR" sz="2000" spc="-1" strike="noStrike">
                <a:latin typeface="Calibri"/>
                <a:ea typeface="Times New Roman"/>
              </a:rPr>
              <a:t> </a:t>
            </a:r>
            <a:r>
              <a:rPr b="0" lang="en-US" sz="2000" spc="-1" strike="noStrike">
                <a:latin typeface="Calibri"/>
                <a:ea typeface="Times New Roman"/>
              </a:rPr>
              <a:t>affirmations qui sont </a:t>
            </a:r>
            <a:r>
              <a:rPr b="0" lang="en-US" sz="2000" spc="-1" strike="noStrike" u="sng">
                <a:uFillTx/>
                <a:latin typeface="Calibri"/>
                <a:ea typeface="Times New Roman"/>
              </a:rPr>
              <a:t>toujours</a:t>
            </a:r>
            <a:r>
              <a:rPr b="0" lang="en-US" sz="2000" spc="-1" strike="noStrike">
                <a:latin typeface="Calibri"/>
                <a:ea typeface="Times New Roman"/>
              </a:rPr>
              <a:t> vraies</a:t>
            </a:r>
            <a:endParaRPr b="0" lang="fr-FR" sz="2000" spc="-1" strike="noStrike">
              <a:latin typeface="Arial"/>
            </a:endParaRPr>
          </a:p>
          <a:p>
            <a:pPr marL="216000" indent="-216000" algn="just">
              <a:lnSpc>
                <a:spcPct val="115000"/>
              </a:lnSpc>
              <a:spcAft>
                <a:spcPts val="601"/>
              </a:spcAft>
              <a:tabLst>
                <a:tab algn="l" pos="0"/>
              </a:tabLst>
            </a:pPr>
            <a:r>
              <a:rPr b="0" i="1" lang="en-US" sz="1200" spc="-1" strike="noStrike">
                <a:latin typeface="Calibri"/>
                <a:ea typeface="Times New Roman"/>
              </a:rPr>
              <a:t>Étape 2 : </a:t>
            </a:r>
            <a:r>
              <a:rPr b="0" lang="en-US" sz="1200" spc="-1" strike="noStrike">
                <a:latin typeface="Calibri"/>
                <a:ea typeface="Times New Roman"/>
              </a:rPr>
              <a:t>Leur travail est de</a:t>
            </a:r>
            <a:r>
              <a:rPr b="0" i="1" lang="en-US" sz="1200" spc="-1" strike="noStrike">
                <a:latin typeface="Calibri"/>
                <a:ea typeface="Times New Roman"/>
              </a:rPr>
              <a:t> </a:t>
            </a:r>
            <a:r>
              <a:rPr b="0" lang="en-US" sz="1200" spc="-1" strike="noStrike">
                <a:latin typeface="Calibri"/>
                <a:ea typeface="Times New Roman"/>
              </a:rPr>
              <a:t>penser à</a:t>
            </a:r>
            <a:r>
              <a:rPr b="0" lang="en-US" sz="2000" spc="-1" strike="noStrike">
                <a:latin typeface="Calibri"/>
                <a:ea typeface="Times New Roman"/>
              </a:rPr>
              <a:t> autant de cas/situations où l</a:t>
            </a:r>
            <a:r>
              <a:rPr b="0" lang="fr-CA" sz="2000" spc="-1" strike="noStrike">
                <a:latin typeface="Calibri"/>
                <a:ea typeface="Times New Roman"/>
              </a:rPr>
              <a:t>’affirmation est fausse, et de faire leurs propres listes.</a:t>
            </a:r>
            <a:endParaRPr b="0" lang="fr-FR" sz="2000" spc="-1" strike="noStrike">
              <a:latin typeface="Arial"/>
            </a:endParaRPr>
          </a:p>
          <a:p>
            <a:pPr marL="216000" indent="-216000" algn="just">
              <a:lnSpc>
                <a:spcPct val="115000"/>
              </a:lnSpc>
              <a:spcAft>
                <a:spcPts val="601"/>
              </a:spcAft>
              <a:tabLst>
                <a:tab algn="l" pos="0"/>
              </a:tabLst>
            </a:pPr>
            <a:r>
              <a:rPr b="0" i="1" lang="fr-CA" sz="1200" spc="-1" strike="noStrike">
                <a:latin typeface="Calibri"/>
                <a:ea typeface="Calibri"/>
              </a:rPr>
              <a:t>Étape 3</a:t>
            </a:r>
            <a:r>
              <a:rPr b="0" lang="fr-CA" sz="1200" spc="-1" strike="noStrike">
                <a:latin typeface="Calibri"/>
                <a:ea typeface="Calibri"/>
              </a:rPr>
              <a:t>:</a:t>
            </a:r>
            <a:r>
              <a:rPr b="0" lang="fr-CA" sz="2000" spc="-1" strike="noStrike">
                <a:latin typeface="Calibri"/>
                <a:ea typeface="Calibri"/>
              </a:rPr>
              <a:t> faire le tour du groupe en demandant un exemple à chaque élève ; si un élève donne un exemple qui a déjà été mentionné, il a une minute pour penser à un autre. </a:t>
            </a:r>
            <a:endParaRPr b="0" lang="fr-FR" sz="2000" spc="-1" strike="noStrike">
              <a:latin typeface="Arial"/>
            </a:endParaRPr>
          </a:p>
          <a:p>
            <a:pPr marL="216000" indent="-216000" algn="just">
              <a:lnSpc>
                <a:spcPct val="115000"/>
              </a:lnSpc>
              <a:spcAft>
                <a:spcPts val="601"/>
              </a:spcAft>
              <a:tabLst>
                <a:tab algn="l" pos="0"/>
              </a:tabLst>
            </a:pPr>
            <a:r>
              <a:rPr b="0" i="1" lang="fr-CA" sz="1200" spc="-1" strike="noStrike">
                <a:latin typeface="Calibri"/>
                <a:ea typeface="Calibri"/>
              </a:rPr>
              <a:t>Étape 4</a:t>
            </a:r>
            <a:r>
              <a:rPr b="0" lang="fr-CA" sz="1200" spc="-1" strike="noStrike">
                <a:latin typeface="Calibri"/>
                <a:ea typeface="Calibri"/>
              </a:rPr>
              <a:t>: </a:t>
            </a:r>
            <a:r>
              <a:rPr b="0" lang="fr-CA" sz="2000" spc="-1" strike="noStrike">
                <a:latin typeface="Calibri"/>
                <a:ea typeface="Calibri"/>
              </a:rPr>
              <a:t>Si l'élève ne pense pas à un nouvel exemple, il est hors jeu. Le formateur continue de demander à chaque élève à tour de rôle jusqu'à ce qu'un seul élève continue à avoir des exemples sur sa liste.</a:t>
            </a:r>
            <a:endParaRPr b="0" lang="fr-FR" sz="2000" spc="-1" strike="noStrike">
              <a:latin typeface="Arial"/>
            </a:endParaRPr>
          </a:p>
          <a:p>
            <a:pPr marL="216000" indent="-216000">
              <a:lnSpc>
                <a:spcPct val="115000"/>
              </a:lnSpc>
              <a:spcAft>
                <a:spcPts val="601"/>
              </a:spcAft>
              <a:tabLst>
                <a:tab algn="l" pos="0"/>
              </a:tabLst>
            </a:pPr>
            <a:r>
              <a:rPr b="0" i="1" lang="fr-CA" sz="1200" spc="-1" strike="noStrike">
                <a:latin typeface="Calibri"/>
                <a:ea typeface="Calibri"/>
              </a:rPr>
              <a:t>Étape 5</a:t>
            </a:r>
            <a:r>
              <a:rPr b="0" lang="fr-CA" sz="1200" spc="-1" strike="noStrike">
                <a:latin typeface="Calibri"/>
                <a:ea typeface="Calibri"/>
              </a:rPr>
              <a:t>: </a:t>
            </a:r>
            <a:r>
              <a:rPr b="0" lang="fr-CA" sz="1800" spc="-1" strike="noStrike">
                <a:latin typeface="Calibri"/>
                <a:ea typeface="Calibri"/>
              </a:rPr>
              <a:t>À la fin de l'exercice, 15 à 20 minutes devraient être allouées à la discussion de groupe concernant les idées exprimées et les conséquences qu'elles entraînent (aujourd'hui, il peut s'agir d'un court tour)</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2000" spc="-1" strike="noStrike">
                <a:latin typeface="Calibri"/>
                <a:ea typeface="Calibri"/>
              </a:rPr>
              <a:t>L’</a:t>
            </a:r>
            <a:r>
              <a:rPr b="0" lang="fr-CA" sz="2000" spc="-1" strike="noStrike">
                <a:latin typeface="Calibri"/>
                <a:ea typeface="Calibri"/>
              </a:rPr>
              <a:t>affirmation pourrait être « tuer c'est mal »</a:t>
            </a:r>
            <a:endParaRPr b="0" lang="fr-FR" sz="2000" spc="-1" strike="noStrike">
              <a:latin typeface="Arial"/>
            </a:endParaRPr>
          </a:p>
          <a:p>
            <a:pPr marL="216000" indent="-216000">
              <a:lnSpc>
                <a:spcPct val="100000"/>
              </a:lnSpc>
              <a:tabLst>
                <a:tab algn="l" pos="0"/>
              </a:tabLst>
            </a:pPr>
            <a:r>
              <a:rPr b="0" lang="fr-CA" sz="2000" spc="-1" strike="noStrike">
                <a:latin typeface="Calibri"/>
                <a:ea typeface="Calibri"/>
              </a:rPr>
              <a:t>Une autre pourrait être ‘? ?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p:txBody>
      </p:sp>
      <p:sp>
        <p:nvSpPr>
          <p:cNvPr id="796"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93FB2493-F0E4-4461-B1CF-FE15E792053C}" type="slidenum">
              <a:rPr b="0" lang="en-US" sz="1200" spc="-1" strike="noStrike">
                <a:latin typeface="Times New Roman"/>
              </a:rPr>
              <a:t>&lt;numéro&gt;</a:t>
            </a:fld>
            <a:endParaRPr b="0" lang="fr-FR" sz="12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7" name="PlaceHolder 1"/>
          <p:cNvSpPr>
            <a:spLocks noGrp="1"/>
          </p:cNvSpPr>
          <p:nvPr>
            <p:ph type="sldImg"/>
          </p:nvPr>
        </p:nvSpPr>
        <p:spPr>
          <a:xfrm>
            <a:off x="1143000" y="685800"/>
            <a:ext cx="4571280" cy="3428280"/>
          </a:xfrm>
          <a:prstGeom prst="rect">
            <a:avLst/>
          </a:prstGeom>
        </p:spPr>
      </p:sp>
      <p:sp>
        <p:nvSpPr>
          <p:cNvPr id="798"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2000" spc="-1" strike="noStrike">
                <a:latin typeface="Verdana"/>
              </a:rPr>
              <a:t>Instructions/feuille de texte</a:t>
            </a:r>
            <a:r>
              <a:rPr b="1" lang="fr-CA" sz="2000" spc="-1" strike="noStrike">
                <a:latin typeface="Verdana"/>
              </a:rPr>
              <a:t> proposé 32</a:t>
            </a:r>
            <a:endParaRPr b="0" lang="fr-FR" sz="2000" spc="-1" strike="noStrike">
              <a:latin typeface="Arial"/>
            </a:endParaRPr>
          </a:p>
          <a:p>
            <a:pPr marL="216000" indent="-216000">
              <a:lnSpc>
                <a:spcPct val="115000"/>
              </a:lnSpc>
              <a:spcAft>
                <a:spcPts val="601"/>
              </a:spcAft>
              <a:tabLst>
                <a:tab algn="l" pos="0"/>
              </a:tabLst>
            </a:pPr>
            <a:endParaRPr b="0" lang="fr-FR" sz="20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L'exercice s'appelle </a:t>
            </a:r>
            <a:r>
              <a:rPr b="0" i="1" lang="en-GB" sz="1200" spc="-1" strike="noStrike">
                <a:latin typeface="Calibri"/>
                <a:ea typeface="Calibri"/>
              </a:rPr>
              <a:t>Vrai ou Faux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Demander aux participants : Que pensez-vous de l'idée derrière cet exercice ?</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0" lang="en-GB" sz="1200" spc="-1" strike="noStrike">
                <a:latin typeface="Calibri"/>
                <a:ea typeface="Calibri"/>
              </a:rPr>
              <a:t>Chaque atelier est accompagné d'un guide qui décrit l'objectif, le public cible et le temps </a:t>
            </a:r>
            <a:r>
              <a:rPr b="0" lang="fr-CA" sz="1200" spc="-1" strike="noStrike">
                <a:latin typeface="Calibri"/>
                <a:ea typeface="Calibri"/>
              </a:rPr>
              <a:t>requis pour chaque exercice. Des instructions sont également données sur l'exécution et le matériel nécessaire à l'exercice.</a:t>
            </a:r>
            <a:endParaRPr b="0" lang="fr-FR" sz="1200" spc="-1" strike="noStrike">
              <a:latin typeface="Arial"/>
            </a:endParaRPr>
          </a:p>
          <a:p>
            <a:pPr marL="216000" indent="-216000">
              <a:lnSpc>
                <a:spcPct val="115000"/>
              </a:lnSpc>
              <a:spcAft>
                <a:spcPts val="601"/>
              </a:spcAft>
              <a:tabLst>
                <a:tab algn="l" pos="0"/>
              </a:tabLst>
            </a:pPr>
            <a:endParaRPr b="0" lang="fr-FR" sz="1200" spc="-1" strike="noStrike">
              <a:latin typeface="Arial"/>
            </a:endParaRPr>
          </a:p>
          <a:p>
            <a:pPr marL="216000" indent="-216000">
              <a:lnSpc>
                <a:spcPct val="115000"/>
              </a:lnSpc>
              <a:spcAft>
                <a:spcPts val="601"/>
              </a:spcAft>
              <a:tabLst>
                <a:tab algn="l" pos="0"/>
              </a:tabLst>
            </a:pPr>
            <a:r>
              <a:rPr b="1" lang="en-GB" sz="2000" spc="-1" strike="noStrike">
                <a:solidFill>
                  <a:srgbClr val="00b0f0"/>
                </a:solidFill>
                <a:latin typeface="Calibri"/>
                <a:ea typeface="Calibri"/>
              </a:rPr>
              <a:t>Vrai ou faux</a:t>
            </a:r>
            <a:endParaRPr b="0" lang="fr-FR" sz="2000" spc="-1" strike="noStrike">
              <a:latin typeface="Arial"/>
            </a:endParaRPr>
          </a:p>
          <a:p>
            <a:pPr marL="216000" indent="-216000">
              <a:lnSpc>
                <a:spcPct val="115000"/>
              </a:lnSpc>
              <a:spcAft>
                <a:spcPts val="601"/>
              </a:spcAft>
              <a:tabLst>
                <a:tab algn="l" pos="0"/>
              </a:tabLst>
            </a:pPr>
            <a:r>
              <a:rPr b="1" lang="en-GB" sz="2000" spc="-1" strike="noStrike">
                <a:solidFill>
                  <a:srgbClr val="00b0f0"/>
                </a:solidFill>
                <a:latin typeface="Calibri"/>
                <a:ea typeface="Calibri"/>
              </a:rPr>
              <a:t>Objectif</a:t>
            </a:r>
            <a:endParaRPr b="0" lang="fr-FR" sz="2000" spc="-1" strike="noStrike">
              <a:latin typeface="Arial"/>
            </a:endParaRPr>
          </a:p>
          <a:p>
            <a:pPr marL="216000" indent="-216000">
              <a:lnSpc>
                <a:spcPct val="100000"/>
              </a:lnSpc>
              <a:tabLst>
                <a:tab algn="l" pos="0"/>
              </a:tabLst>
            </a:pPr>
            <a:r>
              <a:rPr b="0" lang="en-GB" sz="1800" spc="-1" strike="noStrike">
                <a:solidFill>
                  <a:srgbClr val="00b0f0"/>
                </a:solidFill>
                <a:latin typeface="Calibri"/>
                <a:ea typeface="Calibri"/>
              </a:rPr>
              <a:t>• </a:t>
            </a:r>
            <a:r>
              <a:rPr b="0" lang="en-GB" sz="1800" spc="-1" strike="noStrike">
                <a:solidFill>
                  <a:srgbClr val="00b0f0"/>
                </a:solidFill>
                <a:latin typeface="Calibri"/>
                <a:ea typeface="Calibri"/>
              </a:rPr>
              <a:t>Aider à améliorer les compétences de pensée latérale </a:t>
            </a:r>
            <a:endParaRPr b="0" lang="fr-FR" sz="1800" spc="-1" strike="noStrike">
              <a:latin typeface="Arial"/>
            </a:endParaRPr>
          </a:p>
          <a:p>
            <a:pPr marL="216000" indent="-216000">
              <a:lnSpc>
                <a:spcPct val="100000"/>
              </a:lnSpc>
              <a:tabLst>
                <a:tab algn="l" pos="0"/>
              </a:tabLst>
            </a:pPr>
            <a:r>
              <a:rPr b="0" lang="en-GB" sz="1800" spc="-1" strike="noStrike">
                <a:solidFill>
                  <a:srgbClr val="00b0f0"/>
                </a:solidFill>
                <a:latin typeface="Calibri"/>
                <a:ea typeface="Calibri"/>
              </a:rPr>
              <a:t>• </a:t>
            </a:r>
            <a:r>
              <a:rPr b="0" lang="en-GB" sz="1800" spc="-1" strike="noStrike">
                <a:solidFill>
                  <a:srgbClr val="00b0f0"/>
                </a:solidFill>
                <a:latin typeface="Calibri"/>
                <a:ea typeface="Calibri"/>
              </a:rPr>
              <a:t>Aider à améliorer les compétences de réfutation </a:t>
            </a:r>
            <a:endParaRPr b="0" lang="fr-FR" sz="1800" spc="-1" strike="noStrike">
              <a:latin typeface="Arial"/>
            </a:endParaRPr>
          </a:p>
          <a:p>
            <a:pPr marL="216000" indent="-216000">
              <a:lnSpc>
                <a:spcPct val="100000"/>
              </a:lnSpc>
              <a:tabLst>
                <a:tab algn="l" pos="0"/>
              </a:tabLst>
            </a:pPr>
            <a:r>
              <a:rPr b="0" lang="en-GB" sz="1800" spc="-1" strike="noStrike">
                <a:solidFill>
                  <a:srgbClr val="00b0f0"/>
                </a:solidFill>
                <a:latin typeface="Calibri"/>
                <a:ea typeface="Calibri"/>
              </a:rPr>
              <a:t>• </a:t>
            </a:r>
            <a:r>
              <a:rPr b="0" lang="en-GB" sz="1800" spc="-1" strike="noStrike">
                <a:solidFill>
                  <a:srgbClr val="00b0f0"/>
                </a:solidFill>
                <a:latin typeface="Calibri"/>
                <a:ea typeface="Calibri"/>
              </a:rPr>
              <a:t>Encourager les compétences de réflexion rapide </a:t>
            </a:r>
            <a:endParaRPr b="0" lang="fr-FR" sz="1800" spc="-1" strike="noStrike">
              <a:latin typeface="Arial"/>
            </a:endParaRPr>
          </a:p>
          <a:p>
            <a:pPr marL="216000" indent="-216000">
              <a:lnSpc>
                <a:spcPct val="100000"/>
              </a:lnSpc>
              <a:tabLst>
                <a:tab algn="l" pos="0"/>
              </a:tabLst>
            </a:pPr>
            <a:r>
              <a:rPr b="0" lang="en-GB" sz="1800" spc="-1" strike="noStrike">
                <a:solidFill>
                  <a:srgbClr val="00b0f0"/>
                </a:solidFill>
                <a:latin typeface="Calibri"/>
                <a:ea typeface="Calibri"/>
              </a:rPr>
              <a:t>• </a:t>
            </a:r>
            <a:r>
              <a:rPr b="0" lang="en-GB" sz="1800" spc="-1" strike="noStrike">
                <a:solidFill>
                  <a:srgbClr val="00b0f0"/>
                </a:solidFill>
                <a:latin typeface="Calibri"/>
                <a:ea typeface="Calibri"/>
              </a:rPr>
              <a:t>Encourager les aptitudes de la mémoire </a:t>
            </a:r>
            <a:endParaRPr b="0" lang="fr-FR" sz="1800" spc="-1" strike="noStrike">
              <a:latin typeface="Arial"/>
            </a:endParaRPr>
          </a:p>
          <a:p>
            <a:pPr marL="216000" indent="-216000">
              <a:lnSpc>
                <a:spcPct val="100000"/>
              </a:lnSpc>
              <a:tabLst>
                <a:tab algn="l" pos="0"/>
              </a:tabLst>
            </a:pPr>
            <a:r>
              <a:rPr b="0" lang="en-GB" sz="1800" spc="-1" strike="noStrike">
                <a:solidFill>
                  <a:srgbClr val="00b0f0"/>
                </a:solidFill>
                <a:latin typeface="Calibri"/>
                <a:ea typeface="Calibri"/>
              </a:rPr>
              <a:t>• </a:t>
            </a:r>
            <a:r>
              <a:rPr b="0" lang="en-GB" sz="1800" spc="-1" strike="noStrike">
                <a:solidFill>
                  <a:srgbClr val="00b0f0"/>
                </a:solidFill>
                <a:latin typeface="Calibri"/>
                <a:ea typeface="Calibri"/>
              </a:rPr>
              <a:t>Améliorer le vocabulaire et l'utilisation des mots </a:t>
            </a:r>
            <a:endParaRPr b="0" lang="fr-FR" sz="1800" spc="-1" strike="noStrike">
              <a:latin typeface="Arial"/>
            </a:endParaRPr>
          </a:p>
          <a:p>
            <a:pPr marL="216000" indent="-216000">
              <a:lnSpc>
                <a:spcPct val="100000"/>
              </a:lnSpc>
              <a:tabLst>
                <a:tab algn="l" pos="0"/>
              </a:tabLst>
            </a:pPr>
            <a:r>
              <a:rPr b="0" lang="en-GB" sz="1800" spc="-1" strike="noStrike">
                <a:solidFill>
                  <a:srgbClr val="00b0f0"/>
                </a:solidFill>
                <a:latin typeface="Calibri"/>
                <a:ea typeface="Calibri"/>
              </a:rPr>
              <a:t>• </a:t>
            </a:r>
            <a:r>
              <a:rPr b="0" lang="en-GB" sz="1800" spc="-1" strike="noStrike">
                <a:solidFill>
                  <a:srgbClr val="00b0f0"/>
                </a:solidFill>
                <a:latin typeface="Calibri"/>
                <a:ea typeface="Calibri"/>
              </a:rPr>
              <a:t>Encourager les aptitudes de l'écoute </a:t>
            </a:r>
            <a:endParaRPr b="0" lang="fr-FR" sz="1800" spc="-1" strike="noStrike">
              <a:latin typeface="Arial"/>
            </a:endParaRPr>
          </a:p>
          <a:p>
            <a:pPr marL="216000" indent="-216000">
              <a:lnSpc>
                <a:spcPct val="100000"/>
              </a:lnSpc>
              <a:tabLst>
                <a:tab algn="l" pos="0"/>
              </a:tabLst>
            </a:pPr>
            <a:r>
              <a:rPr b="0" lang="en-GB" sz="1800" spc="-1" strike="noStrike">
                <a:solidFill>
                  <a:srgbClr val="00b0f0"/>
                </a:solidFill>
                <a:latin typeface="Calibri"/>
                <a:ea typeface="Calibri"/>
              </a:rPr>
              <a:t>• </a:t>
            </a:r>
            <a:r>
              <a:rPr b="0" lang="en-GB" sz="1800" spc="-1" strike="noStrike">
                <a:solidFill>
                  <a:srgbClr val="00b0f0"/>
                </a:solidFill>
                <a:latin typeface="Calibri"/>
                <a:ea typeface="Calibri"/>
              </a:rPr>
              <a:t>Encourager l'évaluation par les pair</a:t>
            </a:r>
            <a:r>
              <a:rPr b="0" lang="fr-CA" sz="1800" spc="-1" strike="noStrike">
                <a:solidFill>
                  <a:srgbClr val="00b0f0"/>
                </a:solidFill>
                <a:latin typeface="Calibri"/>
                <a:ea typeface="Calibri"/>
              </a:rPr>
              <a:t>es </a:t>
            </a:r>
            <a:endParaRPr b="0" lang="fr-FR" sz="1800" spc="-1" strike="noStrike">
              <a:latin typeface="Arial"/>
            </a:endParaRPr>
          </a:p>
          <a:p>
            <a:pPr marL="216000" indent="-216000">
              <a:lnSpc>
                <a:spcPct val="115000"/>
              </a:lnSpc>
              <a:spcAft>
                <a:spcPts val="601"/>
              </a:spcAft>
              <a:tabLst>
                <a:tab algn="l" pos="0"/>
              </a:tabLst>
            </a:pPr>
            <a:r>
              <a:rPr b="1" lang="fr-CA" sz="2000" spc="-1" strike="noStrike">
                <a:solidFill>
                  <a:srgbClr val="000000"/>
                </a:solidFill>
                <a:latin typeface="Calibri"/>
                <a:ea typeface="Calibri"/>
              </a:rPr>
              <a:t>Public cible </a:t>
            </a:r>
            <a:endParaRPr b="0" lang="fr-FR" sz="2000" spc="-1" strike="noStrike">
              <a:latin typeface="Arial"/>
            </a:endParaRPr>
          </a:p>
          <a:p>
            <a:pPr marL="216000" indent="-216000">
              <a:lnSpc>
                <a:spcPct val="115000"/>
              </a:lnSpc>
              <a:spcAft>
                <a:spcPts val="601"/>
              </a:spcAft>
              <a:tabLst>
                <a:tab algn="l" pos="0"/>
              </a:tabLst>
            </a:pPr>
            <a:r>
              <a:rPr b="0" lang="fr-CA" sz="2000" spc="-1" strike="noStrike">
                <a:solidFill>
                  <a:srgbClr val="000000"/>
                </a:solidFill>
                <a:latin typeface="Calibri"/>
                <a:ea typeface="Times New Roman"/>
              </a:rPr>
              <a:t>puberté/adolescents/adultes </a:t>
            </a:r>
            <a:endParaRPr b="0" lang="fr-FR" sz="2000" spc="-1" strike="noStrike">
              <a:latin typeface="Arial"/>
            </a:endParaRPr>
          </a:p>
          <a:p>
            <a:pPr marL="216000" indent="-216000">
              <a:lnSpc>
                <a:spcPct val="115000"/>
              </a:lnSpc>
              <a:spcAft>
                <a:spcPts val="601"/>
              </a:spcAft>
              <a:tabLst>
                <a:tab algn="l" pos="0"/>
              </a:tabLst>
            </a:pPr>
            <a:r>
              <a:rPr b="1" lang="fr-CA" sz="2000" spc="-1" strike="noStrike">
                <a:solidFill>
                  <a:srgbClr val="000000"/>
                </a:solidFill>
                <a:latin typeface="Calibri"/>
                <a:ea typeface="Calibri"/>
              </a:rPr>
              <a:t>Temps </a:t>
            </a:r>
            <a:endParaRPr b="0" lang="fr-FR" sz="2000" spc="-1" strike="noStrike">
              <a:latin typeface="Arial"/>
            </a:endParaRPr>
          </a:p>
          <a:p>
            <a:pPr marL="216000" indent="-216000">
              <a:lnSpc>
                <a:spcPct val="115000"/>
              </a:lnSpc>
              <a:spcAft>
                <a:spcPts val="601"/>
              </a:spcAft>
              <a:tabLst>
                <a:tab algn="l" pos="0"/>
              </a:tabLst>
            </a:pPr>
            <a:r>
              <a:rPr b="0" lang="fr-CA" sz="2000" spc="-1" strike="noStrike">
                <a:solidFill>
                  <a:srgbClr val="000000"/>
                </a:solidFill>
                <a:latin typeface="Calibri"/>
                <a:ea typeface="Calibri"/>
              </a:rPr>
              <a:t>15-45 min (en fonction du nombre d’affirmations et de la taille du groupe)</a:t>
            </a:r>
            <a:endParaRPr b="0" lang="fr-FR" sz="2000" spc="-1" strike="noStrike">
              <a:latin typeface="Arial"/>
            </a:endParaRPr>
          </a:p>
          <a:p>
            <a:pPr marL="216000" indent="-216000">
              <a:lnSpc>
                <a:spcPct val="115000"/>
              </a:lnSpc>
              <a:spcAft>
                <a:spcPts val="601"/>
              </a:spcAft>
              <a:tabLst>
                <a:tab algn="l" pos="0"/>
              </a:tabLst>
            </a:pPr>
            <a:r>
              <a:rPr b="1" lang="fr-CA" sz="2000" spc="-1" strike="noStrike">
                <a:solidFill>
                  <a:srgbClr val="000000"/>
                </a:solidFill>
                <a:latin typeface="Calibri"/>
                <a:ea typeface="Calibri"/>
              </a:rPr>
              <a:t>Description </a:t>
            </a:r>
            <a:endParaRPr b="0" lang="fr-FR" sz="2000" spc="-1" strike="noStrike">
              <a:latin typeface="Arial"/>
            </a:endParaRPr>
          </a:p>
          <a:p>
            <a:pPr marL="457200" indent="-216000" algn="just">
              <a:lnSpc>
                <a:spcPct val="115000"/>
              </a:lnSpc>
              <a:spcAft>
                <a:spcPts val="601"/>
              </a:spcAft>
              <a:tabLst>
                <a:tab algn="l" pos="0"/>
              </a:tabLst>
            </a:pPr>
            <a:r>
              <a:rPr b="0" i="1" lang="fr-CA" sz="2000" spc="-1" strike="noStrike">
                <a:solidFill>
                  <a:srgbClr val="000000"/>
                </a:solidFill>
                <a:latin typeface="Calibri"/>
                <a:ea typeface="Calibri"/>
              </a:rPr>
              <a:t>Étape 1 : </a:t>
            </a:r>
            <a:r>
              <a:rPr b="0" lang="fr-CA" sz="2000" spc="-1" strike="noStrike">
                <a:solidFill>
                  <a:srgbClr val="000000"/>
                </a:solidFill>
                <a:latin typeface="Calibri"/>
                <a:ea typeface="Times New Roman"/>
              </a:rPr>
              <a:t>Informer les élèves qu'ils écouteront des affirmations qui sont toujours vraies</a:t>
            </a:r>
            <a:endParaRPr b="0" lang="fr-FR" sz="2000" spc="-1" strike="noStrike">
              <a:latin typeface="Arial"/>
            </a:endParaRPr>
          </a:p>
          <a:p>
            <a:pPr marL="457200" indent="-216000" algn="just">
              <a:lnSpc>
                <a:spcPct val="115000"/>
              </a:lnSpc>
              <a:spcAft>
                <a:spcPts val="601"/>
              </a:spcAft>
              <a:tabLst>
                <a:tab algn="l" pos="0"/>
              </a:tabLst>
            </a:pPr>
            <a:r>
              <a:rPr b="0" i="1" lang="fr-CA" sz="2000" spc="-1" strike="noStrike">
                <a:solidFill>
                  <a:srgbClr val="000000"/>
                </a:solidFill>
                <a:latin typeface="Calibri"/>
                <a:ea typeface="Times New Roman"/>
              </a:rPr>
              <a:t>Étape 2 : </a:t>
            </a:r>
            <a:r>
              <a:rPr b="0" lang="fr-CA" sz="2000" spc="-1" strike="noStrike">
                <a:solidFill>
                  <a:srgbClr val="000000"/>
                </a:solidFill>
                <a:latin typeface="Calibri"/>
                <a:ea typeface="Times New Roman"/>
              </a:rPr>
              <a:t>Demander-leur de penser à autant de cas où l'affirmation est fausse, et de faire leurs propres listes.</a:t>
            </a:r>
            <a:endParaRPr b="0" lang="fr-FR" sz="2000" spc="-1" strike="noStrike">
              <a:latin typeface="Arial"/>
            </a:endParaRPr>
          </a:p>
          <a:p>
            <a:pPr marL="457200" indent="-216000" algn="just">
              <a:lnSpc>
                <a:spcPct val="115000"/>
              </a:lnSpc>
              <a:spcAft>
                <a:spcPts val="601"/>
              </a:spcAft>
              <a:tabLst>
                <a:tab algn="l" pos="0"/>
              </a:tabLst>
            </a:pPr>
            <a:r>
              <a:rPr b="0" i="1" lang="fr-CA" sz="2000" spc="-1" strike="noStrike">
                <a:solidFill>
                  <a:srgbClr val="000000"/>
                </a:solidFill>
                <a:latin typeface="Calibri"/>
                <a:ea typeface="Calibri"/>
              </a:rPr>
              <a:t>Étape 3</a:t>
            </a:r>
            <a:r>
              <a:rPr b="0" lang="fr-CA" sz="2000" spc="-1" strike="noStrike">
                <a:solidFill>
                  <a:srgbClr val="000000"/>
                </a:solidFill>
                <a:latin typeface="Calibri"/>
                <a:ea typeface="Calibri"/>
              </a:rPr>
              <a:t>: fai</a:t>
            </a:r>
            <a:r>
              <a:rPr b="0" lang="en-US" sz="2000" spc="-1" strike="noStrike">
                <a:solidFill>
                  <a:srgbClr val="000000"/>
                </a:solidFill>
                <a:latin typeface="Calibri"/>
                <a:ea typeface="Calibri"/>
              </a:rPr>
              <a:t>re le tour du groupe en demandant un exemple à chaque élève ; si un élève donne un exemple qui a déjà été mentionné, il a une minute pour penser à un autre. </a:t>
            </a:r>
            <a:endParaRPr b="0" lang="fr-FR" sz="2000" spc="-1" strike="noStrike">
              <a:latin typeface="Arial"/>
            </a:endParaRPr>
          </a:p>
          <a:p>
            <a:pPr marL="457200" indent="-216000" algn="just">
              <a:lnSpc>
                <a:spcPct val="115000"/>
              </a:lnSpc>
              <a:spcAft>
                <a:spcPts val="601"/>
              </a:spcAft>
              <a:tabLst>
                <a:tab algn="l" pos="0"/>
              </a:tabLst>
            </a:pPr>
            <a:r>
              <a:rPr b="0" i="1" lang="en-US" sz="2000" spc="-1" strike="noStrike">
                <a:solidFill>
                  <a:srgbClr val="000000"/>
                </a:solidFill>
                <a:latin typeface="Calibri"/>
                <a:ea typeface="Calibri"/>
              </a:rPr>
              <a:t>Étape 4</a:t>
            </a:r>
            <a:r>
              <a:rPr b="0" lang="en-US" sz="2000" spc="-1" strike="noStrike">
                <a:solidFill>
                  <a:srgbClr val="000000"/>
                </a:solidFill>
                <a:latin typeface="Calibri"/>
                <a:ea typeface="Calibri"/>
              </a:rPr>
              <a:t>: Si l'élève ne pense pas à un nouvel exemple, il est hors jeu. Le formateur continue de demander à chaque élève à tour de rôle jusqu'à ce qu'un seul élève continue à avoir des exemples sur sa liste.</a:t>
            </a:r>
            <a:endParaRPr b="0" lang="fr-FR" sz="2000" spc="-1" strike="noStrike">
              <a:latin typeface="Arial"/>
            </a:endParaRPr>
          </a:p>
          <a:p>
            <a:pPr marL="457200" indent="-216000">
              <a:lnSpc>
                <a:spcPct val="115000"/>
              </a:lnSpc>
              <a:spcAft>
                <a:spcPts val="601"/>
              </a:spcAft>
              <a:tabLst>
                <a:tab algn="l" pos="0"/>
              </a:tabLst>
            </a:pPr>
            <a:r>
              <a:rPr b="0" i="1" lang="en-US" sz="2000" spc="-1" strike="noStrike">
                <a:solidFill>
                  <a:srgbClr val="000000"/>
                </a:solidFill>
                <a:latin typeface="Calibri"/>
                <a:ea typeface="Calibri"/>
              </a:rPr>
              <a:t>Étape 5</a:t>
            </a:r>
            <a:r>
              <a:rPr b="0" lang="en-US" sz="2000" spc="-1" strike="noStrike">
                <a:solidFill>
                  <a:srgbClr val="000000"/>
                </a:solidFill>
                <a:latin typeface="Calibri"/>
                <a:ea typeface="Calibri"/>
              </a:rPr>
              <a:t>: </a:t>
            </a:r>
            <a:r>
              <a:rPr b="0" lang="en-US" sz="1800" spc="-1" strike="noStrike">
                <a:solidFill>
                  <a:srgbClr val="000000"/>
                </a:solidFill>
                <a:latin typeface="Calibri"/>
                <a:ea typeface="Calibri"/>
              </a:rPr>
              <a:t>À la fin de l'exercice, 10 à 15 minutes devraient être allouées à la discussion de groupe concernant les idées exprimées et les conséquences qu'elles entraînent (aujourd'hui, il peut s'agir d'un court tour)</a:t>
            </a:r>
            <a:endParaRPr b="0" lang="fr-FR" sz="1800" spc="-1" strike="noStrike">
              <a:latin typeface="Arial"/>
            </a:endParaRPr>
          </a:p>
          <a:p>
            <a:pPr marL="457200" indent="-216000">
              <a:lnSpc>
                <a:spcPct val="115000"/>
              </a:lnSpc>
              <a:spcAft>
                <a:spcPts val="601"/>
              </a:spcAft>
              <a:tabLst>
                <a:tab algn="l" pos="0"/>
              </a:tabLst>
            </a:pPr>
            <a:r>
              <a:rPr b="1" lang="en-US" sz="2000" spc="-1" strike="noStrike">
                <a:solidFill>
                  <a:srgbClr val="000000"/>
                </a:solidFill>
                <a:latin typeface="Calibri"/>
                <a:ea typeface="Calibri"/>
              </a:rPr>
              <a:t>METHODE D’APPRENTISSAGE</a:t>
            </a:r>
            <a:endParaRPr b="0" lang="fr-FR" sz="2000" spc="-1" strike="noStrike">
              <a:latin typeface="Arial"/>
            </a:endParaRPr>
          </a:p>
          <a:p>
            <a:pPr marL="457200" indent="-216000">
              <a:lnSpc>
                <a:spcPct val="115000"/>
              </a:lnSpc>
              <a:spcAft>
                <a:spcPts val="601"/>
              </a:spcAft>
              <a:tabLst>
                <a:tab algn="l" pos="0"/>
              </a:tabLst>
            </a:pPr>
            <a:r>
              <a:rPr b="0" lang="en-US" sz="2000" spc="-1" strike="noStrike">
                <a:solidFill>
                  <a:srgbClr val="000000"/>
                </a:solidFill>
                <a:latin typeface="Calibri"/>
                <a:ea typeface="Times New Roman"/>
              </a:rPr>
              <a:t>Discussion dirigée, autoapprentissage dissimulé (discours intérieur de l'élève)</a:t>
            </a:r>
            <a:endParaRPr b="0" lang="fr-FR" sz="2000" spc="-1" strike="noStrike">
              <a:latin typeface="Arial"/>
            </a:endParaRPr>
          </a:p>
        </p:txBody>
      </p:sp>
      <p:sp>
        <p:nvSpPr>
          <p:cNvPr id="799"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F00D4494-A774-4D6E-92C8-C19D8B33A0D1}" type="slidenum">
              <a:rPr b="0" lang="en-US" sz="1200" spc="-1" strike="noStrike">
                <a:latin typeface="Times New Roman"/>
              </a:rPr>
              <a:t>&lt;numéro&gt;</a:t>
            </a:fld>
            <a:endParaRPr b="0" lang="fr-FR"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0" name="PlaceHolder 1"/>
          <p:cNvSpPr>
            <a:spLocks noGrp="1"/>
          </p:cNvSpPr>
          <p:nvPr>
            <p:ph type="sldImg"/>
          </p:nvPr>
        </p:nvSpPr>
        <p:spPr>
          <a:xfrm>
            <a:off x="1143000" y="685800"/>
            <a:ext cx="4571280" cy="3428280"/>
          </a:xfrm>
          <a:prstGeom prst="rect">
            <a:avLst/>
          </a:prstGeom>
        </p:spPr>
      </p:sp>
      <p:sp>
        <p:nvSpPr>
          <p:cNvPr id="801"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33</a:t>
            </a:r>
            <a:endParaRPr b="0" lang="fr-FR" sz="2000" spc="-1" strike="noStrike">
              <a:latin typeface="Arial"/>
            </a:endParaRPr>
          </a:p>
          <a:p>
            <a:pPr marL="216000" indent="-216000">
              <a:lnSpc>
                <a:spcPct val="100000"/>
              </a:lnSpc>
              <a:tabLst>
                <a:tab algn="l" pos="0"/>
              </a:tabLst>
            </a:pPr>
            <a:r>
              <a:rPr b="0" lang="fr-FR" sz="2000" spc="-1" strike="noStrike">
                <a:latin typeface="Verdana"/>
              </a:rPr>
              <a:t>Dans cette deuxième session du </a:t>
            </a:r>
            <a:r>
              <a:rPr b="0" lang="fr-CA" sz="2000" spc="-1" strike="noStrike">
                <a:latin typeface="Verdana"/>
              </a:rPr>
              <a:t>FdF, nous avons présenté trois ateliers du projet ARMOUR, sur la Gestion de la colère, </a:t>
            </a:r>
            <a:r>
              <a:rPr b="0" lang="en-US" sz="2000" spc="-1" strike="noStrike">
                <a:latin typeface="Verdana"/>
              </a:rPr>
              <a:t>Discours &amp; Identité et Débat &amp; </a:t>
            </a:r>
            <a:r>
              <a:rPr b="0" lang="fr-CA" sz="2000" spc="-1" strike="noStrike">
                <a:latin typeface="Verdana"/>
              </a:rPr>
              <a:t>Simulation</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Distribuer l'enquête </a:t>
            </a:r>
            <a:r>
              <a:rPr b="0" lang="fr-CA" sz="2000" spc="-1" strike="noStrike">
                <a:latin typeface="Verdana"/>
              </a:rPr>
              <a:t>F2, jour 2. </a:t>
            </a:r>
            <a:endParaRPr b="0" lang="fr-FR" sz="2000" spc="-1" strike="noStrike">
              <a:latin typeface="Arial"/>
            </a:endParaRPr>
          </a:p>
          <a:p>
            <a:pPr marL="216000" indent="-216000">
              <a:lnSpc>
                <a:spcPct val="100000"/>
              </a:lnSpc>
              <a:tabLst>
                <a:tab algn="l" pos="0"/>
              </a:tabLst>
            </a:pPr>
            <a:r>
              <a:rPr b="0" lang="fr-CA" sz="2000" spc="-1" strike="noStrike">
                <a:latin typeface="Verdana"/>
              </a:rPr>
              <a:t>Expliquer que les participants peuvent utiliser le numéro de l'exercice comme indiqué pour ajouter des commentaires sur un exercice spécifique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Est-ce qu'ils vous ont aidé à vous familiariser avec les concepts ?</a:t>
            </a:r>
            <a:endParaRPr b="0" lang="fr-FR" sz="2000" spc="-1" strike="noStrike">
              <a:latin typeface="Arial"/>
            </a:endParaRPr>
          </a:p>
          <a:p>
            <a:pPr marL="216000" indent="-216000">
              <a:lnSpc>
                <a:spcPct val="100000"/>
              </a:lnSpc>
              <a:tabLst>
                <a:tab algn="l" pos="0"/>
              </a:tabLst>
            </a:pPr>
            <a:r>
              <a:rPr b="0" lang="en-GB" sz="2000" spc="-1" strike="noStrike">
                <a:latin typeface="Verdana"/>
              </a:rPr>
              <a:t>Sont-ils pratiques pour les utiliser avec les jeunes ?</a:t>
            </a:r>
            <a:endParaRPr b="0" lang="fr-FR" sz="2000" spc="-1" strike="noStrike">
              <a:latin typeface="Arial"/>
            </a:endParaRPr>
          </a:p>
          <a:p>
            <a:pPr marL="216000" indent="-216000">
              <a:lnSpc>
                <a:spcPct val="100000"/>
              </a:lnSpc>
              <a:tabLst>
                <a:tab algn="l" pos="0"/>
              </a:tabLst>
            </a:pPr>
            <a:r>
              <a:rPr b="0" lang="en-GB" sz="2000" spc="-1" strike="noStrike">
                <a:latin typeface="Verdana"/>
              </a:rPr>
              <a:t>Lesquels sont utiles dans votre travail (ou en privé)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La prochaine fois, nous considérerons la gestion des conflits et la réponse de l'État comme des facteurs contribuant à la radicalisation</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endParaRPr b="0" lang="fr-FR" sz="2000" spc="-1" strike="noStrike">
              <a:latin typeface="Arial"/>
            </a:endParaRPr>
          </a:p>
        </p:txBody>
      </p:sp>
      <p:sp>
        <p:nvSpPr>
          <p:cNvPr id="802"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30266A4-8982-49E6-B6D0-79EDCABEE5DE}" type="slidenum">
              <a:rPr b="0" lang="en-US" sz="1200" spc="-1" strike="noStrike">
                <a:latin typeface="Times New Roman"/>
              </a:rPr>
              <a:t>&lt;numéro&gt;</a:t>
            </a:fld>
            <a:endParaRPr b="0" lang="fr-FR" sz="12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3" name="PlaceHolder 1"/>
          <p:cNvSpPr>
            <a:spLocks noGrp="1"/>
          </p:cNvSpPr>
          <p:nvPr>
            <p:ph type="sldImg"/>
          </p:nvPr>
        </p:nvSpPr>
        <p:spPr>
          <a:xfrm>
            <a:off x="1143000" y="685800"/>
            <a:ext cx="4571280" cy="3428280"/>
          </a:xfrm>
          <a:prstGeom prst="rect">
            <a:avLst/>
          </a:prstGeom>
        </p:spPr>
      </p:sp>
      <p:sp>
        <p:nvSpPr>
          <p:cNvPr id="804"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33</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Pour le lendemain, j'aimerais que vous  ... </a:t>
            </a:r>
            <a:endParaRPr b="0" lang="fr-FR" sz="2000" spc="-1" strike="noStrike">
              <a:latin typeface="Arial"/>
            </a:endParaRPr>
          </a:p>
        </p:txBody>
      </p:sp>
      <p:sp>
        <p:nvSpPr>
          <p:cNvPr id="805"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05FD17F6-B474-4028-AC09-A0A968BD951B}" type="slidenum">
              <a:rPr b="0" lang="en-US" sz="1200" spc="-1" strike="noStrike">
                <a:latin typeface="Times New Roman"/>
              </a:rPr>
              <a:t>&lt;numéro&gt;</a:t>
            </a:fld>
            <a:endParaRPr b="0" lang="fr-FR" sz="12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6" name="PlaceHolder 1"/>
          <p:cNvSpPr>
            <a:spLocks noGrp="1"/>
          </p:cNvSpPr>
          <p:nvPr>
            <p:ph type="sldImg"/>
          </p:nvPr>
        </p:nvSpPr>
        <p:spPr>
          <a:xfrm>
            <a:off x="1143000" y="685800"/>
            <a:ext cx="4571280" cy="3428280"/>
          </a:xfrm>
          <a:prstGeom prst="rect">
            <a:avLst/>
          </a:prstGeom>
        </p:spPr>
      </p:sp>
      <p:sp>
        <p:nvSpPr>
          <p:cNvPr id="807"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33</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Formateur : Faire un tour et collecter les points saillants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US" sz="2000" spc="-1" strike="noStrike">
                <a:latin typeface="Verdana"/>
              </a:rPr>
              <a:t>La logique derrière cela est de finir en étant positif et de renforcer ces sujets particuliers</a:t>
            </a:r>
            <a:endParaRPr b="0" lang="fr-FR" sz="2000" spc="-1" strike="noStrike">
              <a:latin typeface="Arial"/>
            </a:endParaRPr>
          </a:p>
        </p:txBody>
      </p:sp>
      <p:sp>
        <p:nvSpPr>
          <p:cNvPr id="808" name="Slide Number Placehold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89E829B2-2DB0-4E79-A1F1-4701FDA802DF}" type="slidenum">
              <a:rPr b="0" lang="en-US" sz="1200" spc="-1" strike="noStrike">
                <a:solidFill>
                  <a:srgbClr val="000000"/>
                </a:solidFill>
                <a:latin typeface="+mn-lt"/>
                <a:ea typeface="+mn-ea"/>
              </a:rPr>
              <a:t>&lt;numéro&gt;</a:t>
            </a:fld>
            <a:endParaRPr b="0" lang="fr-FR"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PlaceHolder 1"/>
          <p:cNvSpPr>
            <a:spLocks noGrp="1"/>
          </p:cNvSpPr>
          <p:nvPr>
            <p:ph type="sldImg"/>
          </p:nvPr>
        </p:nvSpPr>
        <p:spPr>
          <a:xfrm>
            <a:off x="1143000" y="685800"/>
            <a:ext cx="4571280" cy="3428280"/>
          </a:xfrm>
          <a:prstGeom prst="rect">
            <a:avLst/>
          </a:prstGeom>
        </p:spPr>
      </p:sp>
      <p:sp>
        <p:nvSpPr>
          <p:cNvPr id="711"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3</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Arial"/>
              </a:rPr>
              <a:t>Nous avons terminé notre exploration de la radicalisation avec le modèle des facteurs déclencheurs qui décrivait plusieurs composantes et leur interaction.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Arial"/>
              </a:rPr>
              <a:t>Et j'ai vu comment les ateliers de ce projet s'articulent avec de nombreux facteurs et caractéristiques mentionnés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Compétences : p. ex. pensée critique, gestion de la colère, débat</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Identité : par exemple, </a:t>
            </a:r>
            <a:r>
              <a:rPr b="0" lang="en-US" sz="2000" spc="-1" strike="noStrike">
                <a:latin typeface="Arial"/>
              </a:rPr>
              <a:t>discours et parentalité</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Expériences personnelles avec la discrimination : par exemple, gestion des conflits et coaching (pour que les enseignants sachent comment réagir)</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Problèmes à la maison : parentalité</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Politique gouvernementale : réponse proportionnée de l'État</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nl-NL" sz="2000" spc="-1" strike="noStrike">
                <a:latin typeface="Arial"/>
              </a:rPr>
              <a:t>Aujourd'hui, nous continuerons avec trois autres facteurs contributifs de la radicalisation : la colère, les </a:t>
            </a:r>
            <a:r>
              <a:rPr b="0" lang="en-US" sz="2000" spc="-1" strike="noStrike">
                <a:latin typeface="Arial"/>
              </a:rPr>
              <a:t>discours et les compétences de discussion.</a:t>
            </a:r>
            <a:endParaRPr b="0" lang="fr-FR" sz="2000" spc="-1" strike="noStrike">
              <a:latin typeface="Arial"/>
            </a:endParaRPr>
          </a:p>
        </p:txBody>
      </p:sp>
      <p:sp>
        <p:nvSpPr>
          <p:cNvPr id="712"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58DB769-C0CA-494D-AD81-97B3BBF17F9B}" type="slidenum">
              <a:rPr b="0" lang="en-US" sz="1200" spc="-1" strike="noStrike">
                <a:latin typeface="Times New Roman"/>
              </a:rPr>
              <a:t>&lt;numéro&gt;</a:t>
            </a:fld>
            <a:endParaRPr b="0" lang="fr-FR"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PlaceHolder 1"/>
          <p:cNvSpPr>
            <a:spLocks noGrp="1"/>
          </p:cNvSpPr>
          <p:nvPr>
            <p:ph type="sldImg"/>
          </p:nvPr>
        </p:nvSpPr>
        <p:spPr>
          <a:xfrm>
            <a:off x="1143000" y="685800"/>
            <a:ext cx="4571280" cy="3428280"/>
          </a:xfrm>
          <a:prstGeom prst="rect">
            <a:avLst/>
          </a:prstGeom>
        </p:spPr>
      </p:sp>
      <p:sp>
        <p:nvSpPr>
          <p:cNvPr id="714"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4</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La colère – qu'est-ce que c'est, comment peut-elle alimenter la radicalisation et comment la contrôler</a:t>
            </a:r>
            <a:endParaRPr b="0" lang="fr-FR" sz="2000" spc="-1" strike="noStrike">
              <a:latin typeface="Arial"/>
            </a:endParaRPr>
          </a:p>
          <a:p>
            <a:pPr marL="216000" indent="-216000">
              <a:lnSpc>
                <a:spcPct val="100000"/>
              </a:lnSpc>
              <a:tabLst>
                <a:tab algn="l" pos="0"/>
              </a:tabLst>
            </a:pPr>
            <a:r>
              <a:rPr b="0" lang="en-GB" sz="2000" spc="-1" strike="noStrike">
                <a:latin typeface="Verdana"/>
              </a:rPr>
              <a:t>Exercices - </a:t>
            </a:r>
            <a:r>
              <a:rPr b="0" lang="en-US" sz="2000" spc="-1" strike="noStrike">
                <a:latin typeface="Verdana"/>
              </a:rPr>
              <a:t>faire des exercices pour aider les jeunes à gérer leur colère</a:t>
            </a:r>
            <a:endParaRPr b="0" lang="fr-FR" sz="2000" spc="-1" strike="noStrike">
              <a:latin typeface="Arial"/>
            </a:endParaRPr>
          </a:p>
          <a:p>
            <a:pPr marL="216000" indent="-216000">
              <a:lnSpc>
                <a:spcPct val="100000"/>
              </a:lnSpc>
              <a:tabLst>
                <a:tab algn="l" pos="0"/>
              </a:tabLst>
            </a:pPr>
            <a:r>
              <a:rPr b="0" lang="en-US" sz="2000" spc="-1" strike="noStrike">
                <a:latin typeface="Verdana"/>
              </a:rPr>
              <a:t>discours </a:t>
            </a:r>
            <a:r>
              <a:rPr b="0" lang="el-GR" sz="2000" spc="-1" strike="noStrike">
                <a:latin typeface="Verdana"/>
              </a:rPr>
              <a:t>– expli</a:t>
            </a:r>
            <a:r>
              <a:rPr b="0" lang="en-US" sz="2000" spc="-1" strike="noStrike">
                <a:latin typeface="Verdana"/>
              </a:rPr>
              <a:t>quer la façon dont les discours et la formation de l'identité peuvent augmenter les chances de radicalisation </a:t>
            </a:r>
            <a:endParaRPr b="0" lang="fr-FR" sz="2000" spc="-1" strike="noStrike">
              <a:latin typeface="Arial"/>
            </a:endParaRPr>
          </a:p>
          <a:p>
            <a:pPr marL="216000" indent="-216000">
              <a:lnSpc>
                <a:spcPct val="100000"/>
              </a:lnSpc>
              <a:tabLst>
                <a:tab algn="l" pos="0"/>
              </a:tabLst>
            </a:pPr>
            <a:r>
              <a:rPr b="0" lang="en-US" sz="2000" spc="-1" strike="noStrike">
                <a:latin typeface="Verdana"/>
              </a:rPr>
              <a:t>Exercices - faire un ou plusieurs exercices pour utiliser le discours d'une manière plus positive</a:t>
            </a:r>
            <a:endParaRPr b="0" lang="fr-FR" sz="2000" spc="-1" strike="noStrike">
              <a:latin typeface="Arial"/>
            </a:endParaRPr>
          </a:p>
          <a:p>
            <a:pPr marL="216000" indent="-216000">
              <a:lnSpc>
                <a:spcPct val="100000"/>
              </a:lnSpc>
              <a:tabLst>
                <a:tab algn="l" pos="0"/>
              </a:tabLst>
            </a:pPr>
            <a:r>
              <a:rPr b="0" lang="en-US" sz="2000" spc="-1" strike="noStrike">
                <a:latin typeface="Verdana"/>
              </a:rPr>
              <a:t>Débat et Simulation</a:t>
            </a:r>
            <a:endParaRPr b="0" lang="fr-FR" sz="2000" spc="-1" strike="noStrike">
              <a:latin typeface="Arial"/>
            </a:endParaRPr>
          </a:p>
          <a:p>
            <a:pPr marL="216000" indent="-216000">
              <a:lnSpc>
                <a:spcPct val="100000"/>
              </a:lnSpc>
              <a:tabLst>
                <a:tab algn="l" pos="0"/>
              </a:tabLst>
            </a:pPr>
            <a:r>
              <a:rPr b="0" lang="en-US" sz="2000" spc="-1" strike="noStrike">
                <a:latin typeface="Verdana"/>
              </a:rPr>
              <a:t>Exercices</a:t>
            </a:r>
            <a:endParaRPr b="0" lang="fr-FR" sz="2000" spc="-1" strike="noStrike">
              <a:latin typeface="Arial"/>
            </a:endParaRPr>
          </a:p>
          <a:p>
            <a:pPr marL="216000" indent="-216000">
              <a:lnSpc>
                <a:spcPct val="100000"/>
              </a:lnSpc>
              <a:tabLst>
                <a:tab algn="l" pos="0"/>
              </a:tabLst>
            </a:pPr>
            <a:r>
              <a:rPr b="0" lang="en-US" sz="2000" spc="-1" strike="noStrike">
                <a:latin typeface="Verdana"/>
              </a:rPr>
              <a:t>Retour– votre retour sur les exercices du</a:t>
            </a:r>
            <a:r>
              <a:rPr b="0" lang="fr-CA" sz="2000" spc="-1" strike="noStrike">
                <a:latin typeface="Verdana"/>
              </a:rPr>
              <a:t> 2</a:t>
            </a:r>
            <a:r>
              <a:rPr b="0" lang="fr-CA" sz="2000" spc="-1" strike="noStrike" baseline="30000">
                <a:latin typeface="Verdana"/>
              </a:rPr>
              <a:t>ème</a:t>
            </a:r>
            <a:r>
              <a:rPr b="0" lang="fr-CA" sz="2000" spc="-1" strike="noStrike">
                <a:latin typeface="Verdana"/>
              </a:rPr>
              <a:t> jour</a:t>
            </a:r>
            <a:endParaRPr b="0" lang="fr-FR" sz="2000" spc="-1" strike="noStrike">
              <a:latin typeface="Arial"/>
            </a:endParaRPr>
          </a:p>
        </p:txBody>
      </p:sp>
      <p:sp>
        <p:nvSpPr>
          <p:cNvPr id="715"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9AF1DD20-FA2F-4AAB-88EC-9B28202A8EDD}" type="slidenum">
              <a:rPr b="0" lang="en-US" sz="1200" spc="-1" strike="noStrike">
                <a:latin typeface="Times New Roman"/>
              </a:rPr>
              <a:t>&lt;numéro&gt;</a:t>
            </a:fld>
            <a:endParaRPr b="0" lang="fr-FR"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PlaceHolder 1"/>
          <p:cNvSpPr>
            <a:spLocks noGrp="1"/>
          </p:cNvSpPr>
          <p:nvPr>
            <p:ph type="sldImg"/>
          </p:nvPr>
        </p:nvSpPr>
        <p:spPr>
          <a:xfrm>
            <a:off x="1143000" y="685800"/>
            <a:ext cx="4571280" cy="3428280"/>
          </a:xfrm>
          <a:prstGeom prst="rect">
            <a:avLst/>
          </a:prstGeom>
        </p:spPr>
      </p:sp>
      <p:sp>
        <p:nvSpPr>
          <p:cNvPr id="717"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1800" spc="-1" strike="noStrike">
                <a:latin typeface="Verdana"/>
              </a:rPr>
              <a:t>Instructions /feuille de texte proposé 5</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Nous allons commencer par un exemple de l'un des exercices de l'atelier Gestion de la colère. Veuille</a:t>
            </a:r>
            <a:r>
              <a:rPr b="0" lang="fr-CA" sz="1800" spc="-1" strike="noStrike">
                <a:latin typeface="Calibri"/>
                <a:ea typeface="Calibri"/>
              </a:rPr>
              <a:t>r prendre un papier et un stylo (ou une tablette/un smartphone/un ordinateur portable). </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00000"/>
              </a:lnSpc>
              <a:tabLst>
                <a:tab algn="l" pos="0"/>
              </a:tabLst>
            </a:pPr>
            <a:r>
              <a:rPr b="1" lang="en-GB" sz="1800" spc="-1" strike="noStrike">
                <a:latin typeface="Calibri"/>
                <a:ea typeface="Calibri"/>
              </a:rPr>
              <a:t>#1 Brainstorming – associations libres  </a:t>
            </a:r>
            <a:r>
              <a:rPr b="1" lang="en-GB" sz="1800" spc="-1" strike="noStrike">
                <a:latin typeface="Calibri"/>
                <a:ea typeface="Calibri"/>
              </a:rPr>
              <a:t>	</a:t>
            </a: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brise-glace 1 (15-20 min)</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15000"/>
              </a:lnSpc>
              <a:spcAft>
                <a:spcPts val="601"/>
              </a:spcAft>
              <a:tabLst>
                <a:tab algn="l" pos="0"/>
              </a:tabLst>
            </a:pPr>
            <a:r>
              <a:rPr b="1" lang="en-GB" sz="1800" spc="-1" strike="noStrike">
                <a:latin typeface="Calibri"/>
                <a:ea typeface="Calibri"/>
              </a:rPr>
              <a:t>@Formateur</a:t>
            </a: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Cet exercice est l'un des brise-glaces de l'atelier sur la gestion de la colère. Il faut environ 15 minutes.</a:t>
            </a:r>
            <a:endParaRPr b="0" lang="fr-FR" sz="1800" spc="-1" strike="noStrike">
              <a:latin typeface="Arial"/>
            </a:endParaRPr>
          </a:p>
          <a:p>
            <a:pPr marL="216000" indent="-216000">
              <a:lnSpc>
                <a:spcPct val="100000"/>
              </a:lnSpc>
              <a:tabLst>
                <a:tab algn="l" pos="0"/>
              </a:tabLst>
            </a:pPr>
            <a:r>
              <a:rPr b="0" i="1" lang="en-GB" sz="1800" spc="-1" strike="noStrike">
                <a:latin typeface="Calibri"/>
                <a:ea typeface="Calibri"/>
              </a:rPr>
              <a:t>Étape 1-4 : </a:t>
            </a:r>
            <a:r>
              <a:rPr b="0" lang="en-GB" sz="1800" spc="-1" strike="noStrike">
                <a:latin typeface="Calibri"/>
                <a:ea typeface="Calibri"/>
              </a:rPr>
              <a:t>Le formateur demande aux participants de répondre aux questions suivantes (une par une) en n'écrivant pas plus de trois mots par question sur une feuille de papier. (4 min)</a:t>
            </a: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Étape 5 : chaque participant choisit un partenaire et partage les réponses avec lui. (4 min)</a:t>
            </a: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Étape 6: Ensuite, le formateur initie une tour de table de 2 minutes pour recueillir les réponses possibles sur un tableau de papier.</a:t>
            </a:r>
            <a:r>
              <a:rPr b="0" lang="fr-CA" sz="1800" spc="-1" strike="noStrike">
                <a:latin typeface="Calibri"/>
                <a:ea typeface="Calibri"/>
              </a:rPr>
              <a:t> Espérons que les observations des participants pointent </a:t>
            </a:r>
            <a:r>
              <a:rPr b="0" lang="en-US" sz="1800" spc="-1" strike="noStrike">
                <a:latin typeface="Calibri"/>
                <a:ea typeface="Calibri"/>
              </a:rPr>
              <a:t>sur l'objectif de ces exercices : prendre conscience de l</a:t>
            </a:r>
            <a:r>
              <a:rPr b="0" lang="fr-CA" sz="1800" spc="-1" strike="noStrike">
                <a:latin typeface="Calibri"/>
                <a:ea typeface="Calibri"/>
              </a:rPr>
              <a:t>’expérience à la façon personnelle de chacun, gérer la colère, et être capable de la reconnaître. Les gens prennent conscience que la colère est quelque chose de familier pour tout le monde.</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Le formateur ferme le brise-glace en pointant les réponses les plus courantes et en disant que nous reviendrons plus tard sur le concept de </a:t>
            </a:r>
            <a:r>
              <a:rPr b="0" lang="fr-CA" sz="1800" spc="-1" strike="noStrike">
                <a:latin typeface="Calibri"/>
                <a:ea typeface="Calibri"/>
              </a:rPr>
              <a:t>la colère.</a:t>
            </a:r>
            <a:endParaRPr b="0" lang="fr-FR" sz="1800" spc="-1" strike="noStrike">
              <a:latin typeface="Arial"/>
            </a:endParaRPr>
          </a:p>
        </p:txBody>
      </p:sp>
      <p:sp>
        <p:nvSpPr>
          <p:cNvPr id="718"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FD8A8AF0-2FE6-4A34-B9ED-E8B274357BA5}" type="slidenum">
              <a:rPr b="0" lang="en-US" sz="1200" spc="-1" strike="noStrike">
                <a:latin typeface="Times New Roman"/>
              </a:rPr>
              <a:t>&lt;numéro&gt;</a:t>
            </a:fld>
            <a:endParaRPr b="0" lang="fr-FR"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PlaceHolder 1"/>
          <p:cNvSpPr>
            <a:spLocks noGrp="1"/>
          </p:cNvSpPr>
          <p:nvPr>
            <p:ph type="sldImg"/>
          </p:nvPr>
        </p:nvSpPr>
        <p:spPr>
          <a:xfrm>
            <a:off x="1143000" y="685800"/>
            <a:ext cx="4571280" cy="3428280"/>
          </a:xfrm>
          <a:prstGeom prst="rect">
            <a:avLst/>
          </a:prstGeom>
        </p:spPr>
      </p:sp>
      <p:sp>
        <p:nvSpPr>
          <p:cNvPr id="720"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6</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https://vimeo.com/113623893</a:t>
            </a:r>
            <a:endParaRPr b="0" lang="fr-FR" sz="2000" spc="-1" strike="noStrike">
              <a:latin typeface="Arial"/>
            </a:endParaRPr>
          </a:p>
          <a:p>
            <a:pPr marL="216000" indent="-216000">
              <a:lnSpc>
                <a:spcPct val="100000"/>
              </a:lnSpc>
              <a:tabLst>
                <a:tab algn="l" pos="0"/>
              </a:tabLst>
            </a:pPr>
            <a:r>
              <a:rPr b="0" lang="en-GB" sz="2000" spc="-1" strike="noStrike">
                <a:latin typeface="Verdana"/>
              </a:rPr>
              <a:t>@Formateur</a:t>
            </a:r>
            <a:endParaRPr b="0" lang="fr-FR" sz="2000" spc="-1" strike="noStrike">
              <a:latin typeface="Arial"/>
            </a:endParaRPr>
          </a:p>
          <a:p>
            <a:pPr marL="216000" indent="-216000">
              <a:lnSpc>
                <a:spcPct val="100000"/>
              </a:lnSpc>
              <a:tabLst>
                <a:tab algn="l" pos="0"/>
              </a:tabLst>
            </a:pPr>
            <a:r>
              <a:rPr b="0" lang="en-GB" sz="2000" spc="-1" strike="noStrike">
                <a:latin typeface="Verdana"/>
              </a:rPr>
              <a:t>Clip pour illustrer le lien entre la colère et la radicalisation (montrer 9.46-12.42 min)</a:t>
            </a:r>
            <a:endParaRPr b="0" lang="fr-FR" sz="2000" spc="-1" strike="noStrike">
              <a:latin typeface="Arial"/>
            </a:endParaRPr>
          </a:p>
        </p:txBody>
      </p:sp>
      <p:sp>
        <p:nvSpPr>
          <p:cNvPr id="721"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6DF50EE4-FAB9-4726-ADA8-6BEDFDC5C50F}" type="slidenum">
              <a:rPr b="0" lang="en-US" sz="1200" spc="-1" strike="noStrike">
                <a:latin typeface="Times New Roman"/>
              </a:rPr>
              <a:t>&lt;numéro&gt;</a:t>
            </a:fld>
            <a:endParaRPr b="0" lang="fr-FR"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PlaceHolder 1"/>
          <p:cNvSpPr>
            <a:spLocks noGrp="1"/>
          </p:cNvSpPr>
          <p:nvPr>
            <p:ph type="sldImg"/>
          </p:nvPr>
        </p:nvSpPr>
        <p:spPr>
          <a:xfrm>
            <a:off x="1143000" y="685800"/>
            <a:ext cx="4571280" cy="3428280"/>
          </a:xfrm>
          <a:prstGeom prst="rect">
            <a:avLst/>
          </a:prstGeom>
        </p:spPr>
      </p:sp>
      <p:sp>
        <p:nvSpPr>
          <p:cNvPr id="723"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7</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Un des facteurs de causalité qui a été examiné par les chercheurs est l'injustice vécue, comme le traitement injuste, la privation relative, l'immoralité, etc.</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Cela peut devenir un facteur de radicalisation, en particulier lorsque les gens se sentent mal à l'aise, ou ne sont pas en mesure de contrôler certaines émotions. </a:t>
            </a:r>
            <a:endParaRPr b="0" lang="fr-FR" sz="2000" spc="-1" strike="noStrike">
              <a:latin typeface="Arial"/>
            </a:endParaRPr>
          </a:p>
          <a:p>
            <a:pPr marL="216000" indent="-216000">
              <a:lnSpc>
                <a:spcPct val="100000"/>
              </a:lnSpc>
              <a:tabLst>
                <a:tab algn="l" pos="0"/>
              </a:tabLst>
            </a:pPr>
            <a:r>
              <a:rPr b="0" lang="en-GB" sz="2000" spc="-1" strike="noStrike">
                <a:latin typeface="Verdana"/>
              </a:rPr>
              <a:t>P19 Kees van den Bos (2019)</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La colère les éloigne de la société dominante, car elle provoque une association négative.</a:t>
            </a:r>
            <a:endParaRPr b="0" lang="fr-FR" sz="2000" spc="-1" strike="noStrike">
              <a:latin typeface="Arial"/>
            </a:endParaRPr>
          </a:p>
        </p:txBody>
      </p:sp>
      <p:sp>
        <p:nvSpPr>
          <p:cNvPr id="724"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4ED0DA8-3A61-4255-9DC9-18A1FC577C24}" type="slidenum">
              <a:rPr b="0" lang="en-US" sz="1200" spc="-1" strike="noStrike">
                <a:latin typeface="Times New Roman"/>
              </a:rPr>
              <a:t>&lt;numéro&gt;</a:t>
            </a:fld>
            <a:endParaRPr b="0" lang="fr-FR"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PlaceHolder 1"/>
          <p:cNvSpPr>
            <a:spLocks noGrp="1"/>
          </p:cNvSpPr>
          <p:nvPr>
            <p:ph type="sldImg"/>
          </p:nvPr>
        </p:nvSpPr>
        <p:spPr>
          <a:xfrm>
            <a:off x="1143000" y="685800"/>
            <a:ext cx="4571280" cy="3428280"/>
          </a:xfrm>
          <a:prstGeom prst="rect">
            <a:avLst/>
          </a:prstGeom>
        </p:spPr>
      </p:sp>
      <p:sp>
        <p:nvSpPr>
          <p:cNvPr id="726"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proposé 8</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Quand les gens sont en colère, ce n'est souvent pas la seule émotion en jeu.</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Pg 13 de D3.2 La colère comme émotion de seconde main</a:t>
            </a:r>
            <a:endParaRPr b="0" lang="fr-FR" sz="2000" spc="-1" strike="noStrike">
              <a:latin typeface="Arial"/>
            </a:endParaRPr>
          </a:p>
          <a:p>
            <a:pPr marL="216000" indent="-216000">
              <a:lnSpc>
                <a:spcPct val="100000"/>
              </a:lnSpc>
              <a:tabLst>
                <a:tab algn="l" pos="0"/>
              </a:tabLst>
            </a:pPr>
            <a:r>
              <a:rPr b="0" lang="en-GB" sz="1200" spc="-1" strike="noStrike">
                <a:solidFill>
                  <a:srgbClr val="000000"/>
                </a:solidFill>
                <a:latin typeface="+mn-lt"/>
                <a:ea typeface="+mn-ea"/>
              </a:rPr>
              <a:t>La colère peut être une émotion fondamentale et primaire, mais elle est aussi souvent appelée émotion secondaire parce que nous avons tendance à recourir à la colère afin de nous protéger ou de dissimuler d'autres sentiments </a:t>
            </a:r>
            <a:r>
              <a:rPr b="0" lang="fr-CA" sz="1200" spc="-1" strike="noStrike">
                <a:solidFill>
                  <a:srgbClr val="000000"/>
                </a:solidFill>
                <a:latin typeface="+mn-lt"/>
                <a:ea typeface="+mn-ea"/>
              </a:rPr>
              <a:t>de vulnérabilité. Un sentiment primaire est ce qui est ressenti juste avant le sentiment de la colère. Nous ressentons presque toujours autre chose avant de nous mettre en colère: effrayés, attaqués, offensés, irrespectueux, forcés, piégés ou sous pression. Si l'un de ces sentiments est assez intense, nous considérons l'émotion comme étant de la colère.</a:t>
            </a:r>
            <a:endParaRPr b="0" lang="fr-FR" sz="1200" spc="-1" strike="noStrike">
              <a:latin typeface="Arial"/>
            </a:endParaRPr>
          </a:p>
          <a:p>
            <a:pPr marL="216000" indent="-216000">
              <a:lnSpc>
                <a:spcPct val="100000"/>
              </a:lnSpc>
              <a:tabLst>
                <a:tab algn="l" pos="0"/>
              </a:tabLst>
            </a:pPr>
            <a:r>
              <a:rPr b="0" lang="fr-CA" sz="1200" spc="-1" strike="noStrike">
                <a:solidFill>
                  <a:srgbClr val="000000"/>
                </a:solidFill>
                <a:latin typeface="+mn-lt"/>
                <a:ea typeface="+mn-ea"/>
              </a:rPr>
              <a:t>Comme l'illustre le dessin, la colère est comme un iceberg en ce sens que seules quelques-unes des émotions sont visibles. Les autres émotions existent « sous la ligne de flottaison » où elles ne sont pas immédiatement évidentes aux observateurs extérieurs. (</a:t>
            </a:r>
            <a:r>
              <a:rPr b="0" lang="fr-CA" sz="2000" spc="-1" strike="noStrike" u="sng">
                <a:solidFill>
                  <a:srgbClr val="000000"/>
                </a:solidFill>
                <a:uFillTx/>
                <a:latin typeface="+mn-lt"/>
                <a:ea typeface="+mn-ea"/>
                <a:hlinkClick r:id="rId1"/>
              </a:rPr>
              <a:t>http://creducation.net/resources/anger_management/anger__a_secondary_emotion.html</a:t>
            </a:r>
            <a:r>
              <a:rPr b="0" lang="fr-CA" sz="2000" spc="-1" strike="noStrike">
                <a:solidFill>
                  <a:srgbClr val="000000"/>
                </a:solidFill>
                <a:latin typeface="+mn-lt"/>
                <a:ea typeface="+mn-ea"/>
              </a:rPr>
              <a:t>)</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nl-NL" sz="1200" spc="-1" strike="noStrike">
                <a:solidFill>
                  <a:srgbClr val="000000"/>
                </a:solidFill>
                <a:latin typeface="+mn-lt"/>
                <a:ea typeface="+mn-ea"/>
              </a:rPr>
              <a:t>Pourquoi pensez-vous que cela pourrait être pertinent dans ce contexte ?</a:t>
            </a:r>
            <a:endParaRPr b="0" lang="fr-FR" sz="1200" spc="-1" strike="noStrike">
              <a:latin typeface="Arial"/>
            </a:endParaRPr>
          </a:p>
        </p:txBody>
      </p:sp>
      <p:sp>
        <p:nvSpPr>
          <p:cNvPr id="727"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BC8A12A1-00F3-42FC-AB31-CAC4D61E0A99}" type="slidenum">
              <a:rPr b="0" lang="en-US" sz="1200" spc="-1" strike="noStrike">
                <a:latin typeface="Times New Roman"/>
              </a:rPr>
              <a:t>&lt;numéro&gt;</a:t>
            </a:fld>
            <a:endParaRPr b="0" lang="fr-F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9"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40"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42"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4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44"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45"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47"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48"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49"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50"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51"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52"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5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61"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63"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6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6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7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72"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74"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7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7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78"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80"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81"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8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8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8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86"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88"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89"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90"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91"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92"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93"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0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02"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04"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05"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0"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09"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10"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11"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13"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1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15"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1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1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19"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21"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122"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2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2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26"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127"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29"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130"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131"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132"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133"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134"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4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42"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23"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44"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45"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49"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50"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51"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53"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5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55"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5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5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59"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61"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162"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6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6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66"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167"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69"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170"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171"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172"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173"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174"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8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83"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85"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86"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9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91"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92"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94"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9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96"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9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9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00"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02"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203"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0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06"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07"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208"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10"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211"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212"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213"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214"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215"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1"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36"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37"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slideLayout" Target="../slideLayouts/slideLayout1.xml"/><Relationship Id="rId15" Type="http://schemas.openxmlformats.org/officeDocument/2006/relationships/slideLayout" Target="../slideLayouts/slideLayout2.xml"/><Relationship Id="rId16" Type="http://schemas.openxmlformats.org/officeDocument/2006/relationships/slideLayout" Target="../slideLayouts/slideLayout3.xml"/><Relationship Id="rId17" Type="http://schemas.openxmlformats.org/officeDocument/2006/relationships/slideLayout" Target="../slideLayouts/slideLayout4.xml"/><Relationship Id="rId18" Type="http://schemas.openxmlformats.org/officeDocument/2006/relationships/slideLayout" Target="../slideLayouts/slideLayout5.xml"/><Relationship Id="rId19" Type="http://schemas.openxmlformats.org/officeDocument/2006/relationships/slideLayout" Target="../slideLayouts/slideLayout6.xml"/><Relationship Id="rId20" Type="http://schemas.openxmlformats.org/officeDocument/2006/relationships/slideLayout" Target="../slideLayouts/slideLayout7.xml"/><Relationship Id="rId21" Type="http://schemas.openxmlformats.org/officeDocument/2006/relationships/slideLayout" Target="../slideLayouts/slideLayout8.xml"/><Relationship Id="rId22" Type="http://schemas.openxmlformats.org/officeDocument/2006/relationships/slideLayout" Target="../slideLayouts/slideLayout9.xml"/><Relationship Id="rId23" Type="http://schemas.openxmlformats.org/officeDocument/2006/relationships/slideLayout" Target="../slideLayouts/slideLayout10.xml"/><Relationship Id="rId24" Type="http://schemas.openxmlformats.org/officeDocument/2006/relationships/slideLayout" Target="../slideLayouts/slideLayout11.xml"/><Relationship Id="rId2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2" descr=""/>
          <p:cNvPicPr/>
          <p:nvPr/>
        </p:nvPicPr>
        <p:blipFill>
          <a:blip r:embed="rId2"/>
          <a:stretch/>
        </p:blipFill>
        <p:spPr>
          <a:xfrm>
            <a:off x="5562720" y="0"/>
            <a:ext cx="3575160" cy="1923480"/>
          </a:xfrm>
          <a:prstGeom prst="rect">
            <a:avLst/>
          </a:prstGeom>
          <a:ln w="0">
            <a:noFill/>
          </a:ln>
        </p:spPr>
      </p:pic>
      <p:pic>
        <p:nvPicPr>
          <p:cNvPr id="1" name="Picture 13" descr=""/>
          <p:cNvPicPr/>
          <p:nvPr/>
        </p:nvPicPr>
        <p:blipFill>
          <a:blip r:embed="rId3"/>
          <a:stretch/>
        </p:blipFill>
        <p:spPr>
          <a:xfrm>
            <a:off x="609480" y="120240"/>
            <a:ext cx="1440720" cy="1098360"/>
          </a:xfrm>
          <a:prstGeom prst="rect">
            <a:avLst/>
          </a:prstGeom>
          <a:ln w="0">
            <a:noFill/>
          </a:ln>
        </p:spPr>
      </p:pic>
      <p:grpSp>
        <p:nvGrpSpPr>
          <p:cNvPr id="2" name="Group 11"/>
          <p:cNvGrpSpPr/>
          <p:nvPr/>
        </p:nvGrpSpPr>
        <p:grpSpPr>
          <a:xfrm>
            <a:off x="685800" y="1371600"/>
            <a:ext cx="3123360" cy="637560"/>
            <a:chOff x="685800" y="1371600"/>
            <a:chExt cx="3123360" cy="637560"/>
          </a:xfrm>
        </p:grpSpPr>
        <p:pic>
          <p:nvPicPr>
            <p:cNvPr id="3" name="Picture 14" descr=""/>
            <p:cNvPicPr/>
            <p:nvPr/>
          </p:nvPicPr>
          <p:blipFill>
            <a:blip r:embed="rId4"/>
            <a:stretch/>
          </p:blipFill>
          <p:spPr>
            <a:xfrm>
              <a:off x="685800" y="1401840"/>
              <a:ext cx="896400" cy="597600"/>
            </a:xfrm>
            <a:prstGeom prst="rect">
              <a:avLst/>
            </a:prstGeom>
            <a:ln w="0">
              <a:noFill/>
            </a:ln>
          </p:spPr>
        </p:pic>
        <p:sp>
          <p:nvSpPr>
            <p:cNvPr id="4" name="TextBox 15"/>
            <p:cNvSpPr/>
            <p:nvPr/>
          </p:nvSpPr>
          <p:spPr>
            <a:xfrm>
              <a:off x="1659240" y="1371600"/>
              <a:ext cx="2149920" cy="637560"/>
            </a:xfrm>
            <a:prstGeom prst="rect">
              <a:avLst/>
            </a:prstGeom>
            <a:noFill/>
            <a:ln w="0">
              <a:noFill/>
            </a:ln>
          </p:spPr>
          <p:style>
            <a:lnRef idx="0"/>
            <a:fillRef idx="0"/>
            <a:effectRef idx="0"/>
            <a:fontRef idx="minor"/>
          </p:style>
          <p:txBody>
            <a:bodyPr lIns="0" rIns="0" tIns="45000" bIns="45000">
              <a:spAutoFit/>
            </a:bodyPr>
            <a:p>
              <a:pPr algn="just">
                <a:lnSpc>
                  <a:spcPct val="120000"/>
                </a:lnSpc>
                <a:spcBef>
                  <a:spcPts val="1199"/>
                </a:spcBef>
                <a:spcAft>
                  <a:spcPts val="1199"/>
                </a:spcAft>
              </a:pPr>
              <a:r>
                <a:rPr b="0" lang="en-US" sz="1000" spc="-1" strike="noStrike">
                  <a:solidFill>
                    <a:srgbClr val="808080"/>
                  </a:solidFill>
                  <a:latin typeface="Calibri"/>
                  <a:ea typeface="DejaVu Sans"/>
                </a:rPr>
                <a:t>This project was funded by the European Union’s Internal Security Fund — Police,  under Grant Agreement No. 823683.</a:t>
              </a:r>
              <a:endParaRPr b="0" lang="fr-FR" sz="1000" spc="-1" strike="noStrike">
                <a:latin typeface="Arial"/>
              </a:endParaRPr>
            </a:p>
          </p:txBody>
        </p:sp>
      </p:grpSp>
      <p:sp>
        <p:nvSpPr>
          <p:cNvPr id="5" name="Straight Connector 16"/>
          <p:cNvSpPr/>
          <p:nvPr/>
        </p:nvSpPr>
        <p:spPr>
          <a:xfrm>
            <a:off x="685800" y="1295280"/>
            <a:ext cx="3124080" cy="0"/>
          </a:xfrm>
          <a:prstGeom prst="line">
            <a:avLst/>
          </a:prstGeom>
          <a:ln>
            <a:solidFill>
              <a:srgbClr val="bfbfbf"/>
            </a:solidFill>
            <a:round/>
          </a:ln>
        </p:spPr>
        <p:style>
          <a:lnRef idx="1">
            <a:schemeClr val="accent1"/>
          </a:lnRef>
          <a:fillRef idx="0">
            <a:schemeClr val="accent1"/>
          </a:fillRef>
          <a:effectRef idx="0">
            <a:schemeClr val="accent1"/>
          </a:effectRef>
          <a:fontRef idx="minor"/>
        </p:style>
      </p:sp>
      <p:pic>
        <p:nvPicPr>
          <p:cNvPr id="6" name="Picture 6" descr="D:\Disk D\Work\projects n\Libre\ARMOuR\partners\partner-synyo-877-450x0.png"/>
          <p:cNvPicPr/>
          <p:nvPr/>
        </p:nvPicPr>
        <p:blipFill>
          <a:blip r:embed="rId5"/>
          <a:stretch/>
        </p:blipFill>
        <p:spPr>
          <a:xfrm>
            <a:off x="3138840" y="5263200"/>
            <a:ext cx="631080" cy="631080"/>
          </a:xfrm>
          <a:prstGeom prst="rect">
            <a:avLst/>
          </a:prstGeom>
          <a:ln w="0">
            <a:noFill/>
          </a:ln>
        </p:spPr>
      </p:pic>
      <p:pic>
        <p:nvPicPr>
          <p:cNvPr id="7" name="Picture 7" descr="D:\Disk D\Work\projects n\Libre\ARMOuR\partners\partner-uom-879-450x0.png"/>
          <p:cNvPicPr/>
          <p:nvPr/>
        </p:nvPicPr>
        <p:blipFill>
          <a:blip r:embed="rId6"/>
          <a:stretch/>
        </p:blipFill>
        <p:spPr>
          <a:xfrm>
            <a:off x="6487200" y="5148360"/>
            <a:ext cx="868680" cy="868680"/>
          </a:xfrm>
          <a:prstGeom prst="rect">
            <a:avLst/>
          </a:prstGeom>
          <a:ln w="0">
            <a:noFill/>
          </a:ln>
        </p:spPr>
      </p:pic>
      <p:pic>
        <p:nvPicPr>
          <p:cNvPr id="8" name="Picture 8" descr="D:\Disk D\Work\projects n\Libre\ARMOuR\partners\rug-web-49-450x0.jpg"/>
          <p:cNvPicPr/>
          <p:nvPr/>
        </p:nvPicPr>
        <p:blipFill>
          <a:blip r:embed="rId7"/>
          <a:stretch/>
        </p:blipFill>
        <p:spPr>
          <a:xfrm>
            <a:off x="7513920" y="5149800"/>
            <a:ext cx="943560" cy="943560"/>
          </a:xfrm>
          <a:prstGeom prst="rect">
            <a:avLst/>
          </a:prstGeom>
          <a:ln w="0">
            <a:noFill/>
          </a:ln>
        </p:spPr>
      </p:pic>
      <p:pic>
        <p:nvPicPr>
          <p:cNvPr id="9" name="Picture 9" descr="D:\Disk D\Work\projects n\Libre\ARMOuR\partners\ministero-della-giustizia-577-450x0.png"/>
          <p:cNvPicPr/>
          <p:nvPr/>
        </p:nvPicPr>
        <p:blipFill>
          <a:blip r:embed="rId8"/>
          <a:stretch/>
        </p:blipFill>
        <p:spPr>
          <a:xfrm>
            <a:off x="4587480" y="5250960"/>
            <a:ext cx="913680" cy="913680"/>
          </a:xfrm>
          <a:prstGeom prst="rect">
            <a:avLst/>
          </a:prstGeom>
          <a:ln w="0">
            <a:noFill/>
          </a:ln>
        </p:spPr>
      </p:pic>
      <p:pic>
        <p:nvPicPr>
          <p:cNvPr id="10" name="Picture 10" descr="D:\Disk D\Work\projects n\Libre\ARMOuR\partners\mnvia-112-450x0.png"/>
          <p:cNvPicPr/>
          <p:nvPr/>
        </p:nvPicPr>
        <p:blipFill>
          <a:blip r:embed="rId9"/>
          <a:stretch/>
        </p:blipFill>
        <p:spPr>
          <a:xfrm>
            <a:off x="2332440" y="5181480"/>
            <a:ext cx="790920" cy="790920"/>
          </a:xfrm>
          <a:prstGeom prst="rect">
            <a:avLst/>
          </a:prstGeom>
          <a:ln w="0">
            <a:noFill/>
          </a:ln>
        </p:spPr>
      </p:pic>
      <p:pic>
        <p:nvPicPr>
          <p:cNvPr id="11" name="Picture 11" descr="D:\Disk D\Work\projects n\Libre\ARMOuR\partners\partner-agenfor-878-450x0.png"/>
          <p:cNvPicPr/>
          <p:nvPr/>
        </p:nvPicPr>
        <p:blipFill>
          <a:blip r:embed="rId10"/>
          <a:stretch/>
        </p:blipFill>
        <p:spPr>
          <a:xfrm>
            <a:off x="3817440" y="5259960"/>
            <a:ext cx="759240" cy="759240"/>
          </a:xfrm>
          <a:prstGeom prst="rect">
            <a:avLst/>
          </a:prstGeom>
          <a:ln w="0">
            <a:noFill/>
          </a:ln>
        </p:spPr>
      </p:pic>
      <p:pic>
        <p:nvPicPr>
          <p:cNvPr id="12" name="Picture 12" descr="D:\Disk D\Work\projects n\Libre\ARMOuR\partners\partner-fundea-875-450x0.png"/>
          <p:cNvPicPr/>
          <p:nvPr/>
        </p:nvPicPr>
        <p:blipFill>
          <a:blip r:embed="rId11"/>
          <a:stretch/>
        </p:blipFill>
        <p:spPr>
          <a:xfrm>
            <a:off x="700200" y="5228280"/>
            <a:ext cx="759240" cy="759240"/>
          </a:xfrm>
          <a:prstGeom prst="rect">
            <a:avLst/>
          </a:prstGeom>
          <a:ln w="0">
            <a:noFill/>
          </a:ln>
        </p:spPr>
      </p:pic>
      <p:pic>
        <p:nvPicPr>
          <p:cNvPr id="13" name="Picture 13" descr="D:\Disk D\Work\projects n\Libre\ARMOuR\partners\partner-kemea-876-450x0.png"/>
          <p:cNvPicPr/>
          <p:nvPr/>
        </p:nvPicPr>
        <p:blipFill>
          <a:blip r:embed="rId12"/>
          <a:stretch/>
        </p:blipFill>
        <p:spPr>
          <a:xfrm>
            <a:off x="1572840" y="5228280"/>
            <a:ext cx="759240" cy="759240"/>
          </a:xfrm>
          <a:prstGeom prst="rect">
            <a:avLst/>
          </a:prstGeom>
          <a:ln w="0">
            <a:noFill/>
          </a:ln>
        </p:spPr>
      </p:pic>
      <p:pic>
        <p:nvPicPr>
          <p:cNvPr id="14" name="Picture 8" descr=""/>
          <p:cNvPicPr/>
          <p:nvPr/>
        </p:nvPicPr>
        <p:blipFill>
          <a:blip r:embed="rId13"/>
          <a:stretch/>
        </p:blipFill>
        <p:spPr>
          <a:xfrm>
            <a:off x="5605200" y="5228280"/>
            <a:ext cx="762480" cy="762480"/>
          </a:xfrm>
          <a:prstGeom prst="rect">
            <a:avLst/>
          </a:prstGeom>
          <a:ln w="0">
            <a:noFill/>
          </a:ln>
        </p:spPr>
      </p:pic>
      <p:sp>
        <p:nvSpPr>
          <p:cNvPr id="15" name="PlaceHolder 1"/>
          <p:cNvSpPr>
            <a:spLocks noGrp="1"/>
          </p:cNvSpPr>
          <p:nvPr>
            <p:ph type="title"/>
          </p:nvPr>
        </p:nvSpPr>
        <p:spPr>
          <a:xfrm>
            <a:off x="457200" y="273600"/>
            <a:ext cx="8228880" cy="1144440"/>
          </a:xfrm>
          <a:prstGeom prst="rect">
            <a:avLst/>
          </a:prstGeom>
        </p:spPr>
        <p:txBody>
          <a:bodyPr lIns="0" rIns="0" tIns="0" bIns="0" anchor="ctr">
            <a:noAutofit/>
          </a:bodyPr>
          <a:p>
            <a:r>
              <a:rPr b="0" lang="fr-FR" sz="1800" spc="-1" strike="noStrike">
                <a:latin typeface="Arial"/>
              </a:rPr>
              <a:t>Cliquez pour éditer le format du texte-titre</a:t>
            </a:r>
            <a:endParaRPr b="0" lang="fr-FR" sz="1800" spc="-1" strike="noStrike">
              <a:latin typeface="Arial"/>
            </a:endParaRPr>
          </a:p>
        </p:txBody>
      </p:sp>
      <p:sp>
        <p:nvSpPr>
          <p:cNvPr id="16"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14"/>
    <p:sldLayoutId id="2147483650"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 id="2147483660" r:id="rId2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3" name="Picture 2" descr=""/>
          <p:cNvPicPr/>
          <p:nvPr/>
        </p:nvPicPr>
        <p:blipFill>
          <a:blip r:embed="rId2"/>
          <a:stretch/>
        </p:blipFill>
        <p:spPr>
          <a:xfrm>
            <a:off x="5562720" y="0"/>
            <a:ext cx="3575160" cy="1923480"/>
          </a:xfrm>
          <a:prstGeom prst="rect">
            <a:avLst/>
          </a:prstGeom>
          <a:ln w="0">
            <a:noFill/>
          </a:ln>
        </p:spPr>
      </p:pic>
      <p:pic>
        <p:nvPicPr>
          <p:cNvPr id="54" name="Picture 10" descr=""/>
          <p:cNvPicPr/>
          <p:nvPr/>
        </p:nvPicPr>
        <p:blipFill>
          <a:blip r:embed="rId3"/>
          <a:stretch/>
        </p:blipFill>
        <p:spPr>
          <a:xfrm>
            <a:off x="685800" y="241200"/>
            <a:ext cx="1281960" cy="977040"/>
          </a:xfrm>
          <a:prstGeom prst="rect">
            <a:avLst/>
          </a:prstGeom>
          <a:ln w="0">
            <a:noFill/>
          </a:ln>
        </p:spPr>
      </p:pic>
      <p:sp>
        <p:nvSpPr>
          <p:cNvPr id="55" name="Straight Connector 13"/>
          <p:cNvSpPr/>
          <p:nvPr/>
        </p:nvSpPr>
        <p:spPr>
          <a:xfrm>
            <a:off x="685800" y="2514600"/>
            <a:ext cx="2743200" cy="0"/>
          </a:xfrm>
          <a:prstGeom prst="line">
            <a:avLst/>
          </a:prstGeom>
          <a:ln>
            <a:solidFill>
              <a:srgbClr val="0ba7df"/>
            </a:solidFill>
            <a:round/>
          </a:ln>
        </p:spPr>
        <p:style>
          <a:lnRef idx="1">
            <a:schemeClr val="accent1"/>
          </a:lnRef>
          <a:fillRef idx="0">
            <a:schemeClr val="accent1"/>
          </a:fillRef>
          <a:effectRef idx="0">
            <a:schemeClr val="accent1"/>
          </a:effectRef>
          <a:fontRef idx="minor"/>
        </p:style>
      </p:sp>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4" name="Picture 2" descr=""/>
          <p:cNvPicPr/>
          <p:nvPr/>
        </p:nvPicPr>
        <p:blipFill>
          <a:blip r:embed="rId2"/>
          <a:stretch/>
        </p:blipFill>
        <p:spPr>
          <a:xfrm>
            <a:off x="5562720" y="0"/>
            <a:ext cx="3575160" cy="1923480"/>
          </a:xfrm>
          <a:prstGeom prst="rect">
            <a:avLst/>
          </a:prstGeom>
          <a:ln w="0">
            <a:noFill/>
          </a:ln>
        </p:spPr>
      </p:pic>
      <p:pic>
        <p:nvPicPr>
          <p:cNvPr id="95" name="Picture 8" descr=""/>
          <p:cNvPicPr/>
          <p:nvPr/>
        </p:nvPicPr>
        <p:blipFill>
          <a:blip r:embed="rId3"/>
          <a:stretch/>
        </p:blipFill>
        <p:spPr>
          <a:xfrm>
            <a:off x="685800" y="241200"/>
            <a:ext cx="1281960" cy="977040"/>
          </a:xfrm>
          <a:prstGeom prst="rect">
            <a:avLst/>
          </a:prstGeom>
          <a:ln w="0">
            <a:noFill/>
          </a:ln>
        </p:spPr>
      </p:pic>
      <p:sp>
        <p:nvSpPr>
          <p:cNvPr id="96" name="Straight Connector 16"/>
          <p:cNvSpPr/>
          <p:nvPr/>
        </p:nvSpPr>
        <p:spPr>
          <a:xfrm>
            <a:off x="685800" y="2133360"/>
            <a:ext cx="7772400" cy="0"/>
          </a:xfrm>
          <a:prstGeom prst="line">
            <a:avLst/>
          </a:prstGeom>
          <a:ln>
            <a:solidFill>
              <a:srgbClr val="0ba7df"/>
            </a:solidFill>
            <a:round/>
          </a:ln>
        </p:spPr>
        <p:style>
          <a:lnRef idx="1">
            <a:schemeClr val="accent1"/>
          </a:lnRef>
          <a:fillRef idx="0">
            <a:schemeClr val="accent1"/>
          </a:fillRef>
          <a:effectRef idx="0">
            <a:schemeClr val="accent1"/>
          </a:effectRef>
          <a:fontRef idx="minor"/>
        </p:style>
      </p:sp>
      <p:sp>
        <p:nvSpPr>
          <p:cNvPr id="9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9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5" name="Picture 2" descr=""/>
          <p:cNvPicPr/>
          <p:nvPr/>
        </p:nvPicPr>
        <p:blipFill>
          <a:blip r:embed="rId2"/>
          <a:stretch/>
        </p:blipFill>
        <p:spPr>
          <a:xfrm>
            <a:off x="5562720" y="0"/>
            <a:ext cx="3575160" cy="1923480"/>
          </a:xfrm>
          <a:prstGeom prst="rect">
            <a:avLst/>
          </a:prstGeom>
          <a:ln w="0">
            <a:noFill/>
          </a:ln>
        </p:spPr>
      </p:pic>
      <p:pic>
        <p:nvPicPr>
          <p:cNvPr id="136" name="Picture 14" descr=""/>
          <p:cNvPicPr/>
          <p:nvPr/>
        </p:nvPicPr>
        <p:blipFill>
          <a:blip r:embed="rId3"/>
          <a:stretch/>
        </p:blipFill>
        <p:spPr>
          <a:xfrm>
            <a:off x="685800" y="241200"/>
            <a:ext cx="1281960" cy="977040"/>
          </a:xfrm>
          <a:prstGeom prst="rect">
            <a:avLst/>
          </a:prstGeom>
          <a:ln w="0">
            <a:noFill/>
          </a:ln>
        </p:spPr>
      </p:pic>
      <p:sp>
        <p:nvSpPr>
          <p:cNvPr id="13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3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5" name="Picture 8" descr=""/>
          <p:cNvPicPr/>
          <p:nvPr/>
        </p:nvPicPr>
        <p:blipFill>
          <a:blip r:embed="rId2"/>
          <a:stretch/>
        </p:blipFill>
        <p:spPr>
          <a:xfrm>
            <a:off x="3886200" y="1676520"/>
            <a:ext cx="1617480" cy="1233000"/>
          </a:xfrm>
          <a:prstGeom prst="rect">
            <a:avLst/>
          </a:prstGeom>
          <a:ln w="0">
            <a:noFill/>
          </a:ln>
        </p:spPr>
      </p:pic>
      <p:pic>
        <p:nvPicPr>
          <p:cNvPr id="176" name="Picture 2" descr=""/>
          <p:cNvPicPr/>
          <p:nvPr/>
        </p:nvPicPr>
        <p:blipFill>
          <a:blip r:embed="rId3"/>
          <a:stretch/>
        </p:blipFill>
        <p:spPr>
          <a:xfrm>
            <a:off x="5562720" y="0"/>
            <a:ext cx="3575160" cy="1923480"/>
          </a:xfrm>
          <a:prstGeom prst="rect">
            <a:avLst/>
          </a:prstGeom>
          <a:ln w="0">
            <a:noFill/>
          </a:ln>
        </p:spPr>
      </p:pic>
      <p:pic>
        <p:nvPicPr>
          <p:cNvPr id="177" name="Picture 2" descr=""/>
          <p:cNvPicPr/>
          <p:nvPr/>
        </p:nvPicPr>
        <p:blipFill>
          <a:blip r:embed="rId4"/>
          <a:stretch/>
        </p:blipFill>
        <p:spPr>
          <a:xfrm>
            <a:off x="0" y="4933800"/>
            <a:ext cx="3575160" cy="1923480"/>
          </a:xfrm>
          <a:prstGeom prst="rect">
            <a:avLst/>
          </a:prstGeom>
          <a:ln w="0">
            <a:noFill/>
          </a:ln>
        </p:spPr>
      </p:pic>
      <p:sp>
        <p:nvSpPr>
          <p:cNvPr id="17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7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slideLayout" Target="../slideLayouts/slideLayout37.xml"/><Relationship Id="rId9"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slideLayout" Target="../slideLayouts/slideLayout1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diagramData" Target="../diagrams/data5.xml"/><Relationship Id="rId2" Type="http://schemas.openxmlformats.org/officeDocument/2006/relationships/diagramLayout" Target="../diagrams/layout5.xml"/><Relationship Id="rId3" Type="http://schemas.openxmlformats.org/officeDocument/2006/relationships/diagramQuickStyle" Target="../diagrams/quickStyle5.xml"/><Relationship Id="rId4" Type="http://schemas.openxmlformats.org/officeDocument/2006/relationships/diagramColors" Target="../diagrams/colors5.xml"/><Relationship Id="rId5" Type="http://schemas.microsoft.com/office/2007/relationships/diagramDrawing" Target="../diagrams/drawing5.xml"/><Relationship Id="rId6" Type="http://schemas.openxmlformats.org/officeDocument/2006/relationships/slideLayout" Target="../slideLayouts/slideLayout25.xml"/><Relationship Id="rId7"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1" Type="http://schemas.openxmlformats.org/officeDocument/2006/relationships/diagramData" Target="../diagrams/data3.xml"/><Relationship Id="rId12" Type="http://schemas.openxmlformats.org/officeDocument/2006/relationships/diagramLayout" Target="../diagrams/layout3.xml"/><Relationship Id="rId13" Type="http://schemas.openxmlformats.org/officeDocument/2006/relationships/diagramQuickStyle" Target="../diagrams/quickStyle3.xml"/><Relationship Id="rId14" Type="http://schemas.openxmlformats.org/officeDocument/2006/relationships/diagramColors" Target="../diagrams/colors3.xml"/><Relationship Id="rId15" Type="http://schemas.microsoft.com/office/2007/relationships/diagramDrawing" Target="../diagrams/drawing3.xml"/><Relationship Id="rId16" Type="http://schemas.openxmlformats.org/officeDocument/2006/relationships/diagramData" Target="../diagrams/data4.xml"/><Relationship Id="rId17" Type="http://schemas.openxmlformats.org/officeDocument/2006/relationships/diagramLayout" Target="../diagrams/layout4.xml"/><Relationship Id="rId18" Type="http://schemas.openxmlformats.org/officeDocument/2006/relationships/diagramQuickStyle" Target="../diagrams/quickStyle4.xml"/><Relationship Id="rId19" Type="http://schemas.openxmlformats.org/officeDocument/2006/relationships/diagramColors" Target="../diagrams/colors4.xml"/><Relationship Id="rId20" Type="http://schemas.microsoft.com/office/2007/relationships/diagramDrawing" Target="../diagrams/drawing4.xml"/><Relationship Id="rId21" Type="http://schemas.openxmlformats.org/officeDocument/2006/relationships/slideLayout" Target="../slideLayouts/slideLayout13.xml"/><Relationship Id="rId2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5.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5.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25.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25.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jpeg"/><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jpeg"/><Relationship Id="rId10" Type="http://schemas.openxmlformats.org/officeDocument/2006/relationships/slideLayout" Target="../slideLayouts/slideLayout13.xml"/><Relationship Id="rId11"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25.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png"/><Relationship Id="rId9" Type="http://schemas.openxmlformats.org/officeDocument/2006/relationships/slideLayout" Target="../slideLayouts/slideLayout25.xml"/><Relationship Id="rId10"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slideLayout" Target="../slideLayouts/slideLayout25.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slideLayout" Target="../slideLayouts/slideLayout37.xml"/><Relationship Id="rId10"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itle 1"/>
          <p:cNvSpPr/>
          <p:nvPr/>
        </p:nvSpPr>
        <p:spPr>
          <a:xfrm>
            <a:off x="685800" y="2209680"/>
            <a:ext cx="7771680" cy="1469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0ba7df"/>
                </a:solidFill>
                <a:latin typeface="Calibri"/>
                <a:ea typeface="Verdana"/>
              </a:rPr>
              <a:t>Formation de formateur</a:t>
            </a:r>
            <a:endParaRPr b="0" lang="fr-FR" sz="3200" spc="-1" strike="noStrike">
              <a:latin typeface="Arial"/>
            </a:endParaRPr>
          </a:p>
        </p:txBody>
      </p:sp>
      <p:sp>
        <p:nvSpPr>
          <p:cNvPr id="223" name="Subtitle 2"/>
          <p:cNvSpPr/>
          <p:nvPr/>
        </p:nvSpPr>
        <p:spPr>
          <a:xfrm>
            <a:off x="685800" y="3832200"/>
            <a:ext cx="7771680" cy="1119960"/>
          </a:xfrm>
          <a:prstGeom prst="rect">
            <a:avLst/>
          </a:prstGeom>
          <a:solidFill>
            <a:srgbClr val="ffffff">
              <a:alpha val="90000"/>
            </a:srgbClr>
          </a:solidFill>
          <a:ln w="0">
            <a:noFill/>
          </a:ln>
        </p:spPr>
        <p:style>
          <a:lnRef idx="0"/>
          <a:fillRef idx="0"/>
          <a:effectRef idx="0"/>
          <a:fontRef idx="minor"/>
        </p:style>
        <p:txBody>
          <a:bodyPr lIns="90000" rIns="90000" tIns="45000" bIns="45000">
            <a:normAutofit/>
          </a:bodyPr>
          <a:p>
            <a:pPr algn="ctr">
              <a:lnSpc>
                <a:spcPct val="100000"/>
              </a:lnSpc>
              <a:spcBef>
                <a:spcPts val="561"/>
              </a:spcBef>
              <a:tabLst>
                <a:tab algn="l" pos="0"/>
              </a:tabLst>
            </a:pPr>
            <a:r>
              <a:rPr b="0" lang="fr-FR" sz="2800" spc="-1" strike="noStrike">
                <a:solidFill>
                  <a:srgbClr val="000000"/>
                </a:solidFill>
                <a:latin typeface="Calibri"/>
              </a:rPr>
              <a:t>Session 2 : Prévenir la radicalisation des jeunes</a:t>
            </a:r>
            <a:endParaRPr b="0" lang="fr-FR" sz="2800" spc="-1" strike="noStrike">
              <a:latin typeface="Arial"/>
            </a:endParaRPr>
          </a:p>
        </p:txBody>
      </p:sp>
      <p:sp>
        <p:nvSpPr>
          <p:cNvPr id="224" name="Footer Placeholder 4"/>
          <p:cNvSpPr/>
          <p:nvPr/>
        </p:nvSpPr>
        <p:spPr>
          <a:xfrm>
            <a:off x="3505320" y="6356520"/>
            <a:ext cx="2133000" cy="364320"/>
          </a:xfrm>
          <a:prstGeom prst="rect">
            <a:avLst/>
          </a:prstGeom>
          <a:noFill/>
          <a:ln w="6480">
            <a:noFill/>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770b1"/>
                </a:solidFill>
                <a:latin typeface="Calibri"/>
              </a:rPr>
              <a:t>www.armourproject.eu</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0" name="Картина 2" descr="Картина, която съдържа графична колекция  Описанието е генерирано автоматично"/>
          <p:cNvPicPr/>
          <p:nvPr/>
        </p:nvPicPr>
        <p:blipFill>
          <a:blip r:embed="rId1"/>
          <a:stretch/>
        </p:blipFill>
        <p:spPr>
          <a:xfrm>
            <a:off x="3666240" y="3587760"/>
            <a:ext cx="1810800" cy="1786680"/>
          </a:xfrm>
          <a:prstGeom prst="rect">
            <a:avLst/>
          </a:prstGeom>
          <a:ln w="0">
            <a:noFill/>
          </a:ln>
        </p:spPr>
      </p:pic>
      <p:grpSp>
        <p:nvGrpSpPr>
          <p:cNvPr id="301" name="Content Placeholder 3"/>
          <p:cNvGrpSpPr/>
          <p:nvPr/>
        </p:nvGrpSpPr>
        <p:grpSpPr>
          <a:xfrm>
            <a:off x="685800" y="2279520"/>
            <a:ext cx="7771680" cy="4037760"/>
            <a:chOff x="685800" y="2279520"/>
            <a:chExt cx="7771680" cy="4037760"/>
          </a:xfrm>
        </p:grpSpPr>
        <p:sp>
          <p:nvSpPr>
            <p:cNvPr id="302" name=""/>
            <p:cNvSpPr/>
            <p:nvPr/>
          </p:nvSpPr>
          <p:spPr>
            <a:xfrm>
              <a:off x="685800" y="2279520"/>
              <a:ext cx="7771680" cy="4037760"/>
            </a:xfrm>
            <a:prstGeom prst="rect">
              <a:avLst/>
            </a:prstGeom>
            <a:noFill/>
            <a:ln w="0">
              <a:noFill/>
            </a:ln>
          </p:spPr>
          <p:style>
            <a:lnRef idx="0"/>
            <a:fillRef idx="0"/>
            <a:effectRef idx="0"/>
            <a:fontRef idx="minor"/>
          </p:style>
        </p:sp>
        <p:sp>
          <p:nvSpPr>
            <p:cNvPr id="303" name=""/>
            <p:cNvSpPr/>
            <p:nvPr/>
          </p:nvSpPr>
          <p:spPr>
            <a:xfrm>
              <a:off x="3410640" y="3281760"/>
              <a:ext cx="2322360" cy="2322360"/>
            </a:xfrm>
            <a:prstGeom prst="ellipse">
              <a:avLst/>
            </a:prstGeom>
            <a:noFill/>
            <a:ln>
              <a:solidFill>
                <a:srgbClr val="ff6600"/>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304" name=""/>
            <p:cNvSpPr/>
            <p:nvPr/>
          </p:nvSpPr>
          <p:spPr>
            <a:xfrm>
              <a:off x="3536640" y="2306880"/>
              <a:ext cx="2070000" cy="1249560"/>
            </a:xfrm>
            <a:prstGeom prst="ellipse">
              <a:avLst/>
            </a:prstGeom>
            <a:solidFill>
              <a:srgbClr val="ffc000"/>
            </a:solidFill>
            <a:ln>
              <a:solidFill>
                <a:srgbClr val="ff6600"/>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17640" rIns="17640" tIns="200880" bIns="200520" anchor="ctr">
              <a:noAutofit/>
            </a:bodyPr>
            <a:p>
              <a:pPr algn="ctr">
                <a:lnSpc>
                  <a:spcPct val="90000"/>
                </a:lnSpc>
                <a:spcAft>
                  <a:spcPts val="490"/>
                </a:spcAft>
                <a:tabLst>
                  <a:tab algn="l" pos="0"/>
                </a:tabLst>
              </a:pPr>
              <a:r>
                <a:rPr b="1" lang="en-US" sz="1400" spc="-1" strike="noStrike">
                  <a:solidFill>
                    <a:srgbClr val="000000"/>
                  </a:solidFill>
                  <a:latin typeface="Calibri"/>
                  <a:ea typeface="DejaVu Sans"/>
                </a:rPr>
                <a:t>Réponse naturelle et automatique</a:t>
              </a:r>
              <a:endParaRPr b="0" lang="fr-FR" sz="1400" spc="-1" strike="noStrike">
                <a:latin typeface="Arial"/>
              </a:endParaRPr>
            </a:p>
          </p:txBody>
        </p:sp>
        <p:sp>
          <p:nvSpPr>
            <p:cNvPr id="305" name=""/>
            <p:cNvSpPr/>
            <p:nvPr/>
          </p:nvSpPr>
          <p:spPr>
            <a:xfrm>
              <a:off x="5478480" y="3516120"/>
              <a:ext cx="2070000" cy="1249560"/>
            </a:xfrm>
            <a:prstGeom prst="ellipse">
              <a:avLst/>
            </a:prstGeom>
            <a:solidFill>
              <a:srgbClr val="ffc000"/>
            </a:solidFill>
            <a:ln>
              <a:solidFill>
                <a:srgbClr val="ff6600"/>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17640" rIns="17640" tIns="200880" bIns="200520" anchor="ctr">
              <a:noAutofit/>
            </a:bodyPr>
            <a:p>
              <a:pPr algn="ctr">
                <a:lnSpc>
                  <a:spcPct val="90000"/>
                </a:lnSpc>
                <a:spcAft>
                  <a:spcPts val="490"/>
                </a:spcAft>
                <a:tabLst>
                  <a:tab algn="l" pos="0"/>
                </a:tabLst>
              </a:pPr>
              <a:r>
                <a:rPr b="1" lang="en-US" sz="1400" spc="-1" strike="noStrike">
                  <a:solidFill>
                    <a:srgbClr val="000000"/>
                  </a:solidFill>
                  <a:latin typeface="Calibri"/>
                  <a:ea typeface="DejaVu Sans"/>
                </a:rPr>
                <a:t>Émotion fondamentale mais souvent secondaire</a:t>
              </a:r>
              <a:endParaRPr b="0" lang="fr-FR" sz="1400" spc="-1" strike="noStrike">
                <a:latin typeface="Arial"/>
              </a:endParaRPr>
            </a:p>
          </p:txBody>
        </p:sp>
        <p:sp>
          <p:nvSpPr>
            <p:cNvPr id="306" name=""/>
            <p:cNvSpPr/>
            <p:nvPr/>
          </p:nvSpPr>
          <p:spPr>
            <a:xfrm>
              <a:off x="4644000" y="5033880"/>
              <a:ext cx="2070000" cy="1249560"/>
            </a:xfrm>
            <a:prstGeom prst="ellipse">
              <a:avLst/>
            </a:prstGeom>
            <a:solidFill>
              <a:srgbClr val="ffc000"/>
            </a:solidFill>
            <a:ln>
              <a:solidFill>
                <a:srgbClr val="ff6600"/>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17640" rIns="17640" tIns="200880" bIns="200520" anchor="ctr">
              <a:noAutofit/>
            </a:bodyPr>
            <a:p>
              <a:pPr algn="ctr">
                <a:lnSpc>
                  <a:spcPct val="90000"/>
                </a:lnSpc>
                <a:spcAft>
                  <a:spcPts val="490"/>
                </a:spcAft>
                <a:tabLst>
                  <a:tab algn="l" pos="0"/>
                </a:tabLst>
              </a:pPr>
              <a:r>
                <a:rPr b="1" lang="en-US" sz="1400" spc="-1" strike="noStrike">
                  <a:solidFill>
                    <a:srgbClr val="000000"/>
                  </a:solidFill>
                  <a:highlight>
                    <a:srgbClr val="ffff00"/>
                  </a:highlight>
                  <a:latin typeface="Calibri"/>
                  <a:ea typeface="DejaVu Sans"/>
                </a:rPr>
                <a:t>Direct vs chronique</a:t>
              </a:r>
              <a:endParaRPr b="0" lang="fr-FR" sz="1400" spc="-1" strike="noStrike">
                <a:latin typeface="Arial"/>
              </a:endParaRPr>
            </a:p>
          </p:txBody>
        </p:sp>
        <p:sp>
          <p:nvSpPr>
            <p:cNvPr id="307" name=""/>
            <p:cNvSpPr/>
            <p:nvPr/>
          </p:nvSpPr>
          <p:spPr>
            <a:xfrm>
              <a:off x="2346480" y="5033880"/>
              <a:ext cx="2070000" cy="1249560"/>
            </a:xfrm>
            <a:prstGeom prst="ellipse">
              <a:avLst/>
            </a:prstGeom>
            <a:solidFill>
              <a:srgbClr val="ffc000"/>
            </a:solidFill>
            <a:ln>
              <a:solidFill>
                <a:srgbClr val="ff6600"/>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17640" rIns="17640" tIns="200880" bIns="200520" anchor="ctr">
              <a:noAutofit/>
            </a:bodyPr>
            <a:p>
              <a:pPr algn="ctr">
                <a:lnSpc>
                  <a:spcPct val="90000"/>
                </a:lnSpc>
                <a:spcAft>
                  <a:spcPts val="490"/>
                </a:spcAft>
                <a:tabLst>
                  <a:tab algn="l" pos="0"/>
                </a:tabLst>
              </a:pPr>
              <a:r>
                <a:rPr b="1" lang="en-US" sz="1400" spc="-1" strike="noStrike">
                  <a:solidFill>
                    <a:srgbClr val="000000"/>
                  </a:solidFill>
                  <a:latin typeface="Calibri"/>
                  <a:ea typeface="DejaVu Sans"/>
                </a:rPr>
                <a:t>Facteur de poussée</a:t>
              </a:r>
              <a:endParaRPr b="0" lang="fr-FR" sz="1400" spc="-1" strike="noStrike">
                <a:latin typeface="Arial"/>
              </a:endParaRPr>
            </a:p>
          </p:txBody>
        </p:sp>
        <p:sp>
          <p:nvSpPr>
            <p:cNvPr id="308" name=""/>
            <p:cNvSpPr/>
            <p:nvPr/>
          </p:nvSpPr>
          <p:spPr>
            <a:xfrm>
              <a:off x="1522440" y="3499920"/>
              <a:ext cx="2070000" cy="1249560"/>
            </a:xfrm>
            <a:prstGeom prst="ellipse">
              <a:avLst/>
            </a:prstGeom>
            <a:solidFill>
              <a:srgbClr val="ffc000"/>
            </a:solidFill>
            <a:ln>
              <a:solidFill>
                <a:srgbClr val="ff6600"/>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17640" rIns="17640" tIns="200880" bIns="200520" anchor="ctr">
              <a:noAutofit/>
            </a:bodyPr>
            <a:p>
              <a:pPr algn="ctr">
                <a:lnSpc>
                  <a:spcPct val="90000"/>
                </a:lnSpc>
                <a:spcAft>
                  <a:spcPts val="490"/>
                </a:spcAft>
                <a:tabLst>
                  <a:tab algn="l" pos="0"/>
                </a:tabLst>
              </a:pPr>
              <a:r>
                <a:rPr b="1" lang="en-US" sz="1400" spc="-1" strike="noStrike">
                  <a:solidFill>
                    <a:srgbClr val="000000"/>
                  </a:solidFill>
                  <a:latin typeface="Calibri"/>
                  <a:ea typeface="DejaVu Sans"/>
                </a:rPr>
                <a:t>Gérer c'est une compétence</a:t>
              </a:r>
              <a:endParaRPr b="0" lang="fr-FR" sz="1400" spc="-1" strike="noStrike">
                <a:latin typeface="Arial"/>
              </a:endParaRPr>
            </a:p>
          </p:txBody>
        </p:sp>
      </p:grpSp>
      <p:sp>
        <p:nvSpPr>
          <p:cNvPr id="309"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EC37926A-0AD5-4919-B20A-8FDCFEB554FF}" type="slidenum">
              <a:rPr b="0" lang="en-US" sz="1200" spc="-1" strike="noStrike">
                <a:solidFill>
                  <a:srgbClr val="0770b1"/>
                </a:solidFill>
                <a:latin typeface="Calibri"/>
              </a:rPr>
              <a:t>&lt;numéro&gt;</a:t>
            </a:fld>
            <a:endParaRPr b="0" lang="fr-FR" sz="1200" spc="-1" strike="noStrike">
              <a:latin typeface="Arial"/>
            </a:endParaRPr>
          </a:p>
        </p:txBody>
      </p:sp>
      <p:sp>
        <p:nvSpPr>
          <p:cNvPr id="310" name="Заглавие 4"/>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Colère</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162" dur="indefinite" restart="never" nodeType="tmRoot">
          <p:childTnLst>
            <p:seq>
              <p:cTn id="163" dur="indefinite" nodeType="mainSeq">
                <p:childTnLst>
                  <p:par>
                    <p:cTn id="164" fill="hold">
                      <p:stCondLst>
                        <p:cond delay="indefinite"/>
                      </p:stCondLst>
                      <p:childTnLst>
                        <p:par>
                          <p:cTn id="165" fill="hold">
                            <p:stCondLst>
                              <p:cond delay="0"/>
                            </p:stCondLst>
                            <p:childTnLst>
                              <p:par>
                                <p:cTn id="166" nodeType="clickEffect" fill="hold" presetClass="entr" presetID="1">
                                  <p:stCondLst>
                                    <p:cond delay="0"/>
                                  </p:stCondLst>
                                  <p:childTnLst>
                                    <p:set>
                                      <p:cBhvr>
                                        <p:cTn id="167" dur="1" fill="hold">
                                          <p:stCondLst>
                                            <p:cond delay="0"/>
                                          </p:stCondLst>
                                        </p:cTn>
                                        <p:tgtEl>
                                          <p:spTgt spid="301"/>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nodeType="clickEffect" fill="hold" presetClass="entr" presetID="1">
                                  <p:stCondLst>
                                    <p:cond delay="0"/>
                                  </p:stCondLst>
                                  <p:childTnLst>
                                    <p:set>
                                      <p:cBhvr>
                                        <p:cTn id="171" dur="1" fill="hold">
                                          <p:stCondLst>
                                            <p:cond delay="0"/>
                                          </p:stCondLst>
                                        </p:cTn>
                                        <p:tgtEl>
                                          <p:spTgt spid="301"/>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nodeType="clickEffect" fill="hold" presetClass="entr" presetID="1">
                                  <p:stCondLst>
                                    <p:cond delay="0"/>
                                  </p:stCondLst>
                                  <p:childTnLst>
                                    <p:set>
                                      <p:cBhvr>
                                        <p:cTn id="175" dur="1" fill="hold">
                                          <p:stCondLst>
                                            <p:cond delay="0"/>
                                          </p:stCondLst>
                                        </p:cTn>
                                        <p:tgtEl>
                                          <p:spTgt spid="301"/>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1">
                                  <p:stCondLst>
                                    <p:cond delay="0"/>
                                  </p:stCondLst>
                                  <p:childTnLst>
                                    <p:set>
                                      <p:cBhvr>
                                        <p:cTn id="179" dur="1" fill="hold">
                                          <p:stCondLst>
                                            <p:cond delay="0"/>
                                          </p:stCondLst>
                                        </p:cTn>
                                        <p:tgtEl>
                                          <p:spTgt spid="301"/>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1">
                                  <p:stCondLst>
                                    <p:cond delay="0"/>
                                  </p:stCondLst>
                                  <p:childTnLst>
                                    <p:set>
                                      <p:cBhvr>
                                        <p:cTn id="183"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ijdelijke aanduiding voor inhoud 2"/>
          <p:cNvSpPr/>
          <p:nvPr/>
        </p:nvSpPr>
        <p:spPr>
          <a:xfrm>
            <a:off x="685800" y="2286000"/>
            <a:ext cx="5028480" cy="3733200"/>
          </a:xfrm>
          <a:prstGeom prst="rect">
            <a:avLst/>
          </a:prstGeom>
          <a:solidFill>
            <a:srgbClr val="ffffff"/>
          </a:solidFill>
          <a:ln w="0">
            <a:noFill/>
          </a:ln>
        </p:spPr>
        <p:style>
          <a:lnRef idx="0"/>
          <a:fillRef idx="0"/>
          <a:effectRef idx="0"/>
          <a:fontRef idx="minor"/>
        </p:style>
        <p:txBody>
          <a:bodyPr lIns="90000" rIns="90000" tIns="45000" bIns="45000">
            <a:noAutofit/>
          </a:bodyPr>
          <a:p>
            <a:pPr>
              <a:lnSpc>
                <a:spcPct val="100000"/>
              </a:lnSpc>
              <a:spcBef>
                <a:spcPts val="479"/>
              </a:spcBef>
            </a:pPr>
            <a:endParaRPr b="0" lang="fr-FR" sz="1800" spc="-1" strike="noStrike">
              <a:latin typeface="Arial"/>
            </a:endParaRPr>
          </a:p>
          <a:p>
            <a:pPr>
              <a:lnSpc>
                <a:spcPct val="100000"/>
              </a:lnSpc>
              <a:spcBef>
                <a:spcPts val="479"/>
              </a:spcBef>
            </a:pPr>
            <a:endParaRPr b="0" lang="fr-FR" sz="1800" spc="-1" strike="noStrike">
              <a:latin typeface="Arial"/>
            </a:endParaRPr>
          </a:p>
        </p:txBody>
      </p:sp>
      <p:grpSp>
        <p:nvGrpSpPr>
          <p:cNvPr id="312" name="Diagram 6"/>
          <p:cNvGrpSpPr/>
          <p:nvPr/>
        </p:nvGrpSpPr>
        <p:grpSpPr>
          <a:xfrm>
            <a:off x="609480" y="2302200"/>
            <a:ext cx="7772040" cy="4010040"/>
            <a:chOff x="609480" y="2302200"/>
            <a:chExt cx="7772040" cy="4010040"/>
          </a:xfrm>
        </p:grpSpPr>
        <p:sp>
          <p:nvSpPr>
            <p:cNvPr id="313" name=""/>
            <p:cNvSpPr/>
            <p:nvPr/>
          </p:nvSpPr>
          <p:spPr>
            <a:xfrm>
              <a:off x="609480" y="2302200"/>
              <a:ext cx="7771680" cy="4010040"/>
            </a:xfrm>
            <a:prstGeom prst="rect">
              <a:avLst/>
            </a:prstGeom>
            <a:noFill/>
            <a:ln w="0">
              <a:noFill/>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314" name=""/>
            <p:cNvSpPr/>
            <p:nvPr/>
          </p:nvSpPr>
          <p:spPr>
            <a:xfrm>
              <a:off x="609480" y="2302200"/>
              <a:ext cx="4010040" cy="4010040"/>
            </a:xfrm>
            <a:prstGeom prst="pie">
              <a:avLst>
                <a:gd name="adj1" fmla="val 5400000"/>
                <a:gd name="adj2" fmla="val 16200000"/>
              </a:avLst>
            </a:prstGeom>
            <a:solidFill>
              <a:schemeClr val="accent4">
                <a:hueOff val="0"/>
                <a:satOff val="0"/>
                <a:lumOff val="0"/>
                <a:alphaOff val="0"/>
              </a:schemeClr>
            </a:solidFill>
            <a:ln>
              <a:solidFill>
                <a:srgbClr val="ffffff"/>
              </a:solidFill>
              <a:round/>
            </a:ln>
          </p:spPr>
          <p:style>
            <a:lnRef idx="2"/>
            <a:fillRef idx="0"/>
            <a:effectRef idx="0"/>
            <a:fontRef idx="minor"/>
          </p:style>
        </p:sp>
        <p:sp>
          <p:nvSpPr>
            <p:cNvPr id="315" name=""/>
            <p:cNvSpPr/>
            <p:nvPr/>
          </p:nvSpPr>
          <p:spPr>
            <a:xfrm>
              <a:off x="2615040" y="2302200"/>
              <a:ext cx="5766120" cy="4010040"/>
            </a:xfrm>
            <a:prstGeom prst="rect">
              <a:avLst/>
            </a:prstGeom>
            <a:solidFill>
              <a:schemeClr val="lt1">
                <a:alpha val="90000"/>
                <a:hueOff val="0"/>
                <a:satOff val="0"/>
                <a:lumOff val="0"/>
                <a:alphaOff val="0"/>
              </a:schemeClr>
            </a:solidFill>
            <a:ln>
              <a:solidFill>
                <a:srgbClr val="6585cf"/>
              </a:solidFill>
              <a:round/>
            </a:ln>
          </p:spPr>
          <p:style>
            <a:lnRef idx="2"/>
            <a:fillRef idx="0"/>
            <a:effectRef idx="0"/>
            <a:fontRef idx="minor"/>
          </p:style>
          <p:txBody>
            <a:bodyPr lIns="148680" rIns="3032280" tIns="148680" bIns="330732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Qui</a:t>
              </a:r>
              <a:endParaRPr b="0" lang="fr-FR" sz="3900" spc="-1" strike="noStrike">
                <a:latin typeface="Arial"/>
              </a:endParaRPr>
            </a:p>
          </p:txBody>
        </p:sp>
        <p:sp>
          <p:nvSpPr>
            <p:cNvPr id="316" name=""/>
            <p:cNvSpPr/>
            <p:nvPr/>
          </p:nvSpPr>
          <p:spPr>
            <a:xfrm>
              <a:off x="1136160" y="3154320"/>
              <a:ext cx="2957040" cy="2957040"/>
            </a:xfrm>
            <a:prstGeom prst="pie">
              <a:avLst>
                <a:gd name="adj1" fmla="val 5400000"/>
                <a:gd name="adj2" fmla="val 16200000"/>
              </a:avLst>
            </a:prstGeom>
            <a:solidFill>
              <a:schemeClr val="accent4">
                <a:hueOff val="604807"/>
                <a:satOff val="-1980"/>
                <a:lumOff val="0"/>
                <a:alphaOff val="0"/>
              </a:schemeClr>
            </a:solidFill>
            <a:ln>
              <a:solidFill>
                <a:srgbClr val="ffffff"/>
              </a:solidFill>
              <a:round/>
            </a:ln>
          </p:spPr>
          <p:style>
            <a:lnRef idx="2"/>
            <a:fillRef idx="0"/>
            <a:effectRef idx="0"/>
            <a:fontRef idx="minor"/>
          </p:style>
        </p:sp>
        <p:sp>
          <p:nvSpPr>
            <p:cNvPr id="317" name=""/>
            <p:cNvSpPr/>
            <p:nvPr/>
          </p:nvSpPr>
          <p:spPr>
            <a:xfrm>
              <a:off x="2615040" y="3154320"/>
              <a:ext cx="5766120" cy="2957040"/>
            </a:xfrm>
            <a:prstGeom prst="rect">
              <a:avLst/>
            </a:prstGeom>
            <a:solidFill>
              <a:schemeClr val="lt1">
                <a:alpha val="90000"/>
                <a:hueOff val="0"/>
                <a:satOff val="0"/>
                <a:lumOff val="0"/>
                <a:alphaOff val="0"/>
              </a:schemeClr>
            </a:solidFill>
            <a:ln>
              <a:solidFill>
                <a:srgbClr val="6775cd"/>
              </a:solidFill>
              <a:round/>
            </a:ln>
          </p:spPr>
          <p:style>
            <a:lnRef idx="2"/>
            <a:fillRef idx="0"/>
            <a:effectRef idx="0"/>
            <a:fontRef idx="minor"/>
          </p:style>
          <p:txBody>
            <a:bodyPr lIns="148680" rIns="3032280" tIns="148680" bIns="225432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Quoi</a:t>
              </a:r>
              <a:endParaRPr b="0" lang="fr-FR" sz="3900" spc="-1" strike="noStrike">
                <a:latin typeface="Arial"/>
              </a:endParaRPr>
            </a:p>
          </p:txBody>
        </p:sp>
        <p:sp>
          <p:nvSpPr>
            <p:cNvPr id="318" name=""/>
            <p:cNvSpPr/>
            <p:nvPr/>
          </p:nvSpPr>
          <p:spPr>
            <a:xfrm>
              <a:off x="1662480" y="4006800"/>
              <a:ext cx="1904400" cy="1904400"/>
            </a:xfrm>
            <a:prstGeom prst="pie">
              <a:avLst>
                <a:gd name="adj1" fmla="val 5400000"/>
                <a:gd name="adj2" fmla="val 16200000"/>
              </a:avLst>
            </a:prstGeom>
            <a:solidFill>
              <a:schemeClr val="accent4">
                <a:hueOff val="1209614"/>
                <a:satOff val="-3960"/>
                <a:lumOff val="0"/>
                <a:alphaOff val="0"/>
              </a:schemeClr>
            </a:solidFill>
            <a:ln>
              <a:solidFill>
                <a:srgbClr val="ffffff"/>
              </a:solidFill>
              <a:round/>
            </a:ln>
          </p:spPr>
          <p:style>
            <a:lnRef idx="2"/>
            <a:fillRef idx="0"/>
            <a:effectRef idx="0"/>
            <a:fontRef idx="minor"/>
          </p:style>
        </p:sp>
        <p:sp>
          <p:nvSpPr>
            <p:cNvPr id="319" name=""/>
            <p:cNvSpPr/>
            <p:nvPr/>
          </p:nvSpPr>
          <p:spPr>
            <a:xfrm>
              <a:off x="2615040" y="4006800"/>
              <a:ext cx="5766120" cy="1904400"/>
            </a:xfrm>
            <a:prstGeom prst="rect">
              <a:avLst/>
            </a:prstGeom>
            <a:solidFill>
              <a:schemeClr val="lt1">
                <a:alpha val="90000"/>
                <a:hueOff val="0"/>
                <a:satOff val="0"/>
                <a:lumOff val="0"/>
                <a:alphaOff val="0"/>
              </a:schemeClr>
            </a:solidFill>
            <a:ln>
              <a:solidFill>
                <a:srgbClr val="6c69cb"/>
              </a:solidFill>
              <a:round/>
            </a:ln>
          </p:spPr>
          <p:style>
            <a:lnRef idx="2"/>
            <a:fillRef idx="0"/>
            <a:effectRef idx="0"/>
            <a:fontRef idx="minor"/>
          </p:style>
          <p:txBody>
            <a:bodyPr lIns="148680" rIns="3032280" tIns="148680" bIns="120168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Comment</a:t>
              </a:r>
              <a:endParaRPr b="0" lang="fr-FR" sz="3900" spc="-1" strike="noStrike">
                <a:latin typeface="Arial"/>
              </a:endParaRPr>
            </a:p>
          </p:txBody>
        </p:sp>
        <p:sp>
          <p:nvSpPr>
            <p:cNvPr id="320" name=""/>
            <p:cNvSpPr/>
            <p:nvPr/>
          </p:nvSpPr>
          <p:spPr>
            <a:xfrm>
              <a:off x="2188800" y="4858920"/>
              <a:ext cx="851400" cy="851400"/>
            </a:xfrm>
            <a:prstGeom prst="pie">
              <a:avLst>
                <a:gd name="adj1" fmla="val 5400000"/>
                <a:gd name="adj2" fmla="val 16200000"/>
              </a:avLst>
            </a:prstGeom>
            <a:solidFill>
              <a:schemeClr val="accent4">
                <a:hueOff val="1814420"/>
                <a:satOff val="-5940"/>
                <a:lumOff val="0"/>
                <a:alphaOff val="0"/>
              </a:schemeClr>
            </a:solidFill>
            <a:ln>
              <a:solidFill>
                <a:srgbClr val="ffffff"/>
              </a:solidFill>
              <a:round/>
            </a:ln>
          </p:spPr>
          <p:style>
            <a:lnRef idx="2"/>
            <a:fillRef idx="0"/>
            <a:effectRef idx="0"/>
            <a:fontRef idx="minor"/>
          </p:style>
        </p:sp>
        <p:sp>
          <p:nvSpPr>
            <p:cNvPr id="321" name=""/>
            <p:cNvSpPr/>
            <p:nvPr/>
          </p:nvSpPr>
          <p:spPr>
            <a:xfrm>
              <a:off x="2615040" y="4858920"/>
              <a:ext cx="5766120" cy="851400"/>
            </a:xfrm>
            <a:prstGeom prst="rect">
              <a:avLst/>
            </a:prstGeom>
            <a:solidFill>
              <a:schemeClr val="lt1">
                <a:alpha val="90000"/>
                <a:hueOff val="0"/>
                <a:satOff val="0"/>
                <a:lumOff val="0"/>
                <a:alphaOff val="0"/>
              </a:schemeClr>
            </a:solidFill>
            <a:ln>
              <a:solidFill>
                <a:srgbClr val="7e6bc9"/>
              </a:solidFill>
              <a:round/>
            </a:ln>
          </p:spPr>
          <p:style>
            <a:lnRef idx="2"/>
            <a:fillRef idx="0"/>
            <a:effectRef idx="0"/>
            <a:fontRef idx="minor"/>
          </p:style>
          <p:txBody>
            <a:bodyPr lIns="148680" rIns="3032280" tIns="148680" bIns="14868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Résultat</a:t>
              </a:r>
              <a:endParaRPr b="0" lang="fr-FR" sz="3900" spc="-1" strike="noStrike">
                <a:latin typeface="Arial"/>
              </a:endParaRPr>
            </a:p>
          </p:txBody>
        </p:sp>
        <p:sp>
          <p:nvSpPr>
            <p:cNvPr id="322" name=""/>
            <p:cNvSpPr/>
            <p:nvPr/>
          </p:nvSpPr>
          <p:spPr>
            <a:xfrm>
              <a:off x="5498640" y="2302200"/>
              <a:ext cx="2882880" cy="851400"/>
            </a:xfrm>
            <a:prstGeom prst="rect">
              <a:avLst/>
            </a:prstGeom>
            <a:noFill/>
            <a:ln>
              <a:noFill/>
            </a:ln>
          </p:spPr>
          <p:style>
            <a:lnRef idx="2"/>
            <a:fillRef idx="0"/>
            <a:effectRef idx="0"/>
            <a:fontRef idx="minor"/>
          </p:style>
          <p:txBody>
            <a:bodyPr lIns="72360" rIns="72360" tIns="72360" bIns="72360" anchor="ctr">
              <a:noAutofit/>
            </a:bodyPr>
            <a:p>
              <a:pPr lvl="1" marL="171360" indent="-170640">
                <a:lnSpc>
                  <a:spcPct val="90000"/>
                </a:lnSpc>
                <a:spcAft>
                  <a:spcPts val="269"/>
                </a:spcAft>
                <a:buClr>
                  <a:srgbClr val="404040"/>
                </a:buClr>
                <a:buFont typeface="Symbol"/>
                <a:buChar char=""/>
              </a:pPr>
              <a:r>
                <a:rPr b="0" lang="en-US" sz="1800" spc="-1" strike="noStrike">
                  <a:solidFill>
                    <a:srgbClr val="404040"/>
                  </a:solidFill>
                  <a:latin typeface="Calibri"/>
                  <a:ea typeface="DejaVu Sans"/>
                </a:rPr>
                <a:t>intervenants de première ligne</a:t>
              </a:r>
              <a:endParaRPr b="0" lang="fr-FR" sz="1800" spc="-1" strike="noStrike">
                <a:latin typeface="Arial"/>
              </a:endParaRPr>
            </a:p>
          </p:txBody>
        </p:sp>
        <p:sp>
          <p:nvSpPr>
            <p:cNvPr id="323" name=""/>
            <p:cNvSpPr/>
            <p:nvPr/>
          </p:nvSpPr>
          <p:spPr>
            <a:xfrm>
              <a:off x="5498640" y="3154320"/>
              <a:ext cx="2882880" cy="851400"/>
            </a:xfrm>
            <a:prstGeom prst="rect">
              <a:avLst/>
            </a:prstGeom>
            <a:noFill/>
            <a:ln>
              <a:noFill/>
            </a:ln>
          </p:spPr>
          <p:style>
            <a:lnRef idx="2"/>
            <a:fillRef idx="0"/>
            <a:effectRef idx="0"/>
            <a:fontRef idx="minor"/>
          </p:style>
          <p:txBody>
            <a:bodyPr lIns="72360" rIns="72360" tIns="72360" bIns="72360" anchor="ctr">
              <a:noAutofit/>
            </a:bodyPr>
            <a:p>
              <a:pPr lvl="1" marL="171360" indent="-170640">
                <a:lnSpc>
                  <a:spcPct val="90000"/>
                </a:lnSpc>
                <a:spcAft>
                  <a:spcPts val="269"/>
                </a:spcAft>
                <a:buClr>
                  <a:srgbClr val="404040"/>
                </a:buClr>
                <a:buFont typeface="Symbol"/>
                <a:buChar char=""/>
              </a:pPr>
              <a:r>
                <a:rPr b="0" lang="fr-FR" sz="1800" spc="-1" strike="noStrike">
                  <a:solidFill>
                    <a:srgbClr val="404040"/>
                  </a:solidFill>
                  <a:latin typeface="Calibri"/>
                  <a:ea typeface="DejaVu Sans"/>
                </a:rPr>
                <a:t>Encadrement de la radicalisation</a:t>
              </a:r>
              <a:endParaRPr b="0" lang="fr-FR" sz="1800" spc="-1" strike="noStrike">
                <a:latin typeface="Arial"/>
              </a:endParaRPr>
            </a:p>
            <a:p>
              <a:pPr lvl="1" marL="171360" indent="-170640">
                <a:lnSpc>
                  <a:spcPct val="90000"/>
                </a:lnSpc>
                <a:spcAft>
                  <a:spcPts val="269"/>
                </a:spcAft>
                <a:buClr>
                  <a:srgbClr val="404040"/>
                </a:buClr>
                <a:buFont typeface="Symbol"/>
                <a:buChar char=""/>
              </a:pPr>
              <a:r>
                <a:rPr b="0" lang="fr-FR" sz="1800" spc="-1" strike="noStrike">
                  <a:solidFill>
                    <a:srgbClr val="404040"/>
                  </a:solidFill>
                  <a:latin typeface="Calibri"/>
                  <a:ea typeface="DejaVu Sans"/>
                </a:rPr>
                <a:t>Exercices et simulation</a:t>
              </a:r>
              <a:r>
                <a:rPr b="0" lang="fr-FR" sz="1600" spc="-1" strike="noStrike">
                  <a:solidFill>
                    <a:srgbClr val="404040"/>
                  </a:solidFill>
                  <a:latin typeface="Calibri"/>
                  <a:ea typeface="DejaVu Sans"/>
                </a:rPr>
                <a:t>s</a:t>
              </a:r>
              <a:endParaRPr b="0" lang="fr-FR" sz="1600" spc="-1" strike="noStrike">
                <a:latin typeface="Arial"/>
              </a:endParaRPr>
            </a:p>
          </p:txBody>
        </p:sp>
        <p:sp>
          <p:nvSpPr>
            <p:cNvPr id="324" name=""/>
            <p:cNvSpPr/>
            <p:nvPr/>
          </p:nvSpPr>
          <p:spPr>
            <a:xfrm>
              <a:off x="5498640" y="4002120"/>
              <a:ext cx="2882880" cy="851400"/>
            </a:xfrm>
            <a:prstGeom prst="rect">
              <a:avLst/>
            </a:prstGeom>
            <a:noFill/>
            <a:ln>
              <a:noFill/>
            </a:ln>
          </p:spPr>
          <p:style>
            <a:lnRef idx="2"/>
            <a:fillRef idx="0"/>
            <a:effectRef idx="0"/>
            <a:fontRef idx="minor"/>
          </p:style>
          <p:txBody>
            <a:bodyPr lIns="68760" rIns="68760" tIns="68760" bIns="68760" anchor="ctr">
              <a:noAutofit/>
            </a:bodyPr>
            <a:p>
              <a:pPr lvl="1" marL="171360" indent="-170640">
                <a:lnSpc>
                  <a:spcPct val="90000"/>
                </a:lnSpc>
                <a:spcAft>
                  <a:spcPts val="269"/>
                </a:spcAft>
                <a:buClr>
                  <a:srgbClr val="404040"/>
                </a:buClr>
                <a:buFont typeface="Symbol"/>
                <a:buChar char=""/>
              </a:pPr>
              <a:r>
                <a:rPr b="0" lang="fr-FR" sz="1800" spc="-1" strike="noStrike">
                  <a:solidFill>
                    <a:srgbClr val="404040"/>
                  </a:solidFill>
                  <a:latin typeface="Calibri"/>
                  <a:ea typeface="DejaVu Sans"/>
                </a:rPr>
                <a:t>Connaissance</a:t>
              </a:r>
              <a:endParaRPr b="0" lang="fr-FR" sz="1800" spc="-1" strike="noStrike">
                <a:latin typeface="Arial"/>
              </a:endParaRPr>
            </a:p>
            <a:p>
              <a:pPr lvl="1" marL="171360" indent="-170640">
                <a:lnSpc>
                  <a:spcPct val="90000"/>
                </a:lnSpc>
                <a:spcAft>
                  <a:spcPts val="269"/>
                </a:spcAft>
                <a:buClr>
                  <a:srgbClr val="404040"/>
                </a:buClr>
                <a:buFont typeface="Symbol"/>
                <a:buChar char=""/>
              </a:pPr>
              <a:r>
                <a:rPr b="0" lang="fr-FR" sz="1800" spc="-1" strike="noStrike">
                  <a:solidFill>
                    <a:srgbClr val="404040"/>
                  </a:solidFill>
                  <a:latin typeface="Calibri"/>
                  <a:ea typeface="DejaVu Sans"/>
                </a:rPr>
                <a:t>Pratiquer les compétences</a:t>
              </a:r>
              <a:endParaRPr b="0" lang="fr-FR" sz="1800" spc="-1" strike="noStrike">
                <a:latin typeface="Arial"/>
              </a:endParaRPr>
            </a:p>
          </p:txBody>
        </p:sp>
        <p:sp>
          <p:nvSpPr>
            <p:cNvPr id="325" name=""/>
            <p:cNvSpPr/>
            <p:nvPr/>
          </p:nvSpPr>
          <p:spPr>
            <a:xfrm>
              <a:off x="5498640" y="4858920"/>
              <a:ext cx="2882880" cy="851400"/>
            </a:xfrm>
            <a:prstGeom prst="rect">
              <a:avLst/>
            </a:prstGeom>
            <a:noFill/>
            <a:ln>
              <a:noFill/>
            </a:ln>
          </p:spPr>
          <p:style>
            <a:lnRef idx="2"/>
            <a:fillRef idx="0"/>
            <a:effectRef idx="0"/>
            <a:fontRef idx="minor"/>
          </p:style>
          <p:txBody>
            <a:bodyPr lIns="68760" rIns="68760" tIns="68760" bIns="68760" anchor="ctr">
              <a:noAutofit/>
            </a:bodyPr>
            <a:p>
              <a:pPr lvl="1" marL="171360" indent="-170640">
                <a:lnSpc>
                  <a:spcPct val="90000"/>
                </a:lnSpc>
                <a:spcAft>
                  <a:spcPts val="269"/>
                </a:spcAft>
                <a:buClr>
                  <a:srgbClr val="404040"/>
                </a:buClr>
                <a:buFont typeface="Symbol"/>
                <a:buChar char=""/>
              </a:pPr>
              <a:r>
                <a:rPr b="0" lang="fr-FR" sz="1800" spc="-1" strike="noStrike">
                  <a:solidFill>
                    <a:srgbClr val="404040"/>
                  </a:solidFill>
                  <a:latin typeface="Calibri"/>
                  <a:ea typeface="DejaVu Sans"/>
                </a:rPr>
                <a:t>Reconnaître les signes</a:t>
              </a:r>
              <a:endParaRPr b="0" lang="fr-FR" sz="1800" spc="-1" strike="noStrike">
                <a:latin typeface="Arial"/>
              </a:endParaRPr>
            </a:p>
            <a:p>
              <a:pPr lvl="1" marL="171360" indent="-170640">
                <a:lnSpc>
                  <a:spcPct val="90000"/>
                </a:lnSpc>
                <a:spcAft>
                  <a:spcPts val="269"/>
                </a:spcAft>
                <a:buClr>
                  <a:srgbClr val="404040"/>
                </a:buClr>
                <a:buFont typeface="Symbol"/>
                <a:buChar char=""/>
              </a:pPr>
              <a:r>
                <a:rPr b="0" lang="fr-FR" sz="1800" spc="-1" strike="noStrike">
                  <a:solidFill>
                    <a:srgbClr val="404040"/>
                  </a:solidFill>
                  <a:latin typeface="Calibri"/>
                  <a:ea typeface="DejaVu Sans"/>
                </a:rPr>
                <a:t>Compétences de gestion de la colère</a:t>
              </a:r>
              <a:endParaRPr b="0" lang="fr-FR" sz="1800" spc="-1" strike="noStrike">
                <a:latin typeface="Arial"/>
              </a:endParaRPr>
            </a:p>
          </p:txBody>
        </p:sp>
      </p:grpSp>
      <p:sp>
        <p:nvSpPr>
          <p:cNvPr id="326" name="Заглавие 4"/>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Atelier sur la gestion de la colère</a:t>
            </a:r>
            <a:endParaRPr b="0" lang="fr-FR" sz="3200" spc="-1" strike="noStrike">
              <a:latin typeface="Arial"/>
            </a:endParaRPr>
          </a:p>
        </p:txBody>
      </p:sp>
      <p:sp>
        <p:nvSpPr>
          <p:cNvPr id="327"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8FBDB3C3-DED8-478A-959C-C47DAB3FDB97}" type="slidenum">
              <a:rPr b="0" lang="en-US" sz="1200" spc="-1" strike="noStrike">
                <a:solidFill>
                  <a:srgbClr val="0770b1"/>
                </a:solidFill>
                <a:latin typeface="Calibri"/>
              </a:rPr>
              <a:t>&lt;numéro&gt;</a:t>
            </a:fld>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Titel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Gestion de la colère : Exercice 1</a:t>
            </a:r>
            <a:endParaRPr b="0" lang="fr-FR" sz="3200" spc="-1" strike="noStrike">
              <a:latin typeface="Arial"/>
            </a:endParaRPr>
          </a:p>
        </p:txBody>
      </p:sp>
      <p:sp>
        <p:nvSpPr>
          <p:cNvPr id="329" name="Текстов контейнер 2"/>
          <p:cNvSpPr/>
          <p:nvPr/>
        </p:nvSpPr>
        <p:spPr>
          <a:xfrm>
            <a:off x="685800" y="2286000"/>
            <a:ext cx="3123360" cy="3733200"/>
          </a:xfrm>
          <a:prstGeom prst="rect">
            <a:avLst/>
          </a:prstGeom>
          <a:solidFill>
            <a:srgbClr val="ffffff"/>
          </a:solidFill>
          <a:ln w="0">
            <a:noFill/>
          </a:ln>
        </p:spPr>
        <p:style>
          <a:lnRef idx="0"/>
          <a:fillRef idx="0"/>
          <a:effectRef idx="0"/>
          <a:fontRef idx="minor"/>
        </p:style>
        <p:txBody>
          <a:bodyPr lIns="90000" rIns="90000" tIns="45000" bIns="45000">
            <a:noAutofit/>
          </a:bodyPr>
          <a:p>
            <a:pPr>
              <a:lnSpc>
                <a:spcPct val="100000"/>
              </a:lnSpc>
              <a:spcBef>
                <a:spcPts val="400"/>
              </a:spcBef>
              <a:tabLst>
                <a:tab algn="l" pos="0"/>
              </a:tabLst>
            </a:pPr>
            <a:endParaRPr b="0" lang="fr-FR" sz="1800" spc="-1" strike="noStrike">
              <a:latin typeface="Arial"/>
            </a:endParaRPr>
          </a:p>
          <a:p>
            <a:pPr>
              <a:lnSpc>
                <a:spcPct val="100000"/>
              </a:lnSpc>
              <a:spcBef>
                <a:spcPts val="400"/>
              </a:spcBef>
              <a:tabLst>
                <a:tab algn="l" pos="0"/>
              </a:tabLst>
            </a:pPr>
            <a:r>
              <a:rPr b="1" lang="en-GB" sz="2000" spc="-1" strike="noStrike">
                <a:solidFill>
                  <a:srgbClr val="404040"/>
                </a:solidFill>
                <a:latin typeface="Calibri"/>
              </a:rPr>
              <a:t>Roue des émotions</a:t>
            </a:r>
            <a:endParaRPr b="0" lang="fr-FR" sz="2000" spc="-1" strike="noStrike">
              <a:latin typeface="Arial"/>
            </a:endParaRPr>
          </a:p>
          <a:p>
            <a:pPr>
              <a:lnSpc>
                <a:spcPct val="100000"/>
              </a:lnSpc>
              <a:spcBef>
                <a:spcPts val="210"/>
              </a:spcBef>
              <a:tabLst>
                <a:tab algn="l" pos="0"/>
              </a:tabLst>
            </a:pPr>
            <a:r>
              <a:rPr b="0" lang="en-GB" sz="1050" spc="-1" strike="noStrike">
                <a:solidFill>
                  <a:srgbClr val="404040"/>
                </a:solidFill>
                <a:latin typeface="Calibri"/>
              </a:rPr>
              <a:t>(Robert Plutchik, 1980)</a:t>
            </a:r>
            <a:endParaRPr b="0" lang="fr-FR" sz="1050" spc="-1" strike="noStrike">
              <a:latin typeface="Arial"/>
            </a:endParaRPr>
          </a:p>
          <a:p>
            <a:pPr>
              <a:lnSpc>
                <a:spcPct val="100000"/>
              </a:lnSpc>
              <a:spcBef>
                <a:spcPts val="210"/>
              </a:spcBef>
              <a:tabLst>
                <a:tab algn="l" pos="0"/>
              </a:tabLst>
            </a:pPr>
            <a:endParaRPr b="0" lang="fr-FR" sz="1050" spc="-1" strike="noStrike">
              <a:latin typeface="Arial"/>
            </a:endParaRPr>
          </a:p>
          <a:p>
            <a:pPr>
              <a:lnSpc>
                <a:spcPct val="100000"/>
              </a:lnSpc>
              <a:spcBef>
                <a:spcPts val="400"/>
              </a:spcBef>
              <a:tabLst>
                <a:tab algn="l" pos="0"/>
              </a:tabLst>
            </a:pPr>
            <a:r>
              <a:rPr b="0" lang="en-GB" sz="2000" spc="-1" strike="noStrike">
                <a:solidFill>
                  <a:srgbClr val="404040"/>
                </a:solidFill>
                <a:latin typeface="Calibri"/>
              </a:rPr>
              <a:t>Indices :</a:t>
            </a:r>
            <a:endParaRPr b="0" lang="fr-FR" sz="2000" spc="-1" strike="noStrike">
              <a:latin typeface="Arial"/>
            </a:endParaRPr>
          </a:p>
          <a:p>
            <a:pPr marL="285840" indent="-285120">
              <a:lnSpc>
                <a:spcPct val="100000"/>
              </a:lnSpc>
              <a:spcBef>
                <a:spcPts val="400"/>
              </a:spcBef>
              <a:buClr>
                <a:srgbClr val="404040"/>
              </a:buClr>
              <a:buFont typeface="Arial"/>
              <a:buChar char="•"/>
              <a:tabLst>
                <a:tab algn="l" pos="0"/>
              </a:tabLst>
            </a:pPr>
            <a:r>
              <a:rPr b="0" lang="en-GB" sz="2000" spc="-1" strike="noStrike">
                <a:solidFill>
                  <a:srgbClr val="404040"/>
                </a:solidFill>
                <a:latin typeface="Calibri"/>
              </a:rPr>
              <a:t>Choisir une é</a:t>
            </a:r>
            <a:r>
              <a:rPr b="0" lang="en-GB" sz="2000" spc="-1" strike="noStrike">
                <a:solidFill>
                  <a:srgbClr val="404040"/>
                </a:solidFill>
                <a:latin typeface="Calibri"/>
              </a:rPr>
              <a:t>motion de la roue</a:t>
            </a:r>
            <a:endParaRPr b="0" lang="fr-FR" sz="2000" spc="-1" strike="noStrike">
              <a:latin typeface="Arial"/>
            </a:endParaRPr>
          </a:p>
          <a:p>
            <a:pPr marL="285840" indent="-285120">
              <a:lnSpc>
                <a:spcPct val="100000"/>
              </a:lnSpc>
              <a:spcBef>
                <a:spcPts val="400"/>
              </a:spcBef>
              <a:buClr>
                <a:srgbClr val="404040"/>
              </a:buClr>
              <a:buFont typeface="Arial"/>
              <a:buChar char="•"/>
              <a:tabLst>
                <a:tab algn="l" pos="0"/>
              </a:tabLst>
            </a:pPr>
            <a:r>
              <a:rPr b="0" lang="en-GB" sz="2000" spc="-1" strike="noStrike">
                <a:solidFill>
                  <a:srgbClr val="404040"/>
                </a:solidFill>
                <a:latin typeface="Calibri"/>
              </a:rPr>
              <a:t>Exprimer l'émotion de manière non verbale pour que les autres puissent la reconnaître</a:t>
            </a:r>
            <a:endParaRPr b="0" lang="fr-FR" sz="2000" spc="-1" strike="noStrike">
              <a:latin typeface="Arial"/>
            </a:endParaRPr>
          </a:p>
        </p:txBody>
      </p:sp>
      <p:sp>
        <p:nvSpPr>
          <p:cNvPr id="330"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EC277F38-3192-4B35-96A9-8491C7DD95C1}" type="slidenum">
              <a:rPr b="0" lang="en-US" sz="1200" spc="-1" strike="noStrike">
                <a:solidFill>
                  <a:srgbClr val="0770b1"/>
                </a:solidFill>
                <a:latin typeface="Calibri"/>
              </a:rPr>
              <a:t>12</a:t>
            </a:fld>
            <a:endParaRPr b="0" lang="fr-FR" sz="1200" spc="-1" strike="noStrike">
              <a:latin typeface="Arial"/>
            </a:endParaRPr>
          </a:p>
        </p:txBody>
      </p:sp>
      <p:pic>
        <p:nvPicPr>
          <p:cNvPr id="331" name="Picture 8" descr="Chart, sunburst chart&#10;&#10;Description automatically generated"/>
          <p:cNvPicPr/>
          <p:nvPr/>
        </p:nvPicPr>
        <p:blipFill>
          <a:blip r:embed="rId1"/>
          <a:srcRect l="4388" t="0" r="0" b="0"/>
          <a:stretch/>
        </p:blipFill>
        <p:spPr>
          <a:xfrm>
            <a:off x="4408560" y="2180160"/>
            <a:ext cx="4288320" cy="4639320"/>
          </a:xfrm>
          <a:prstGeom prst="rect">
            <a:avLst/>
          </a:prstGeom>
          <a:ln w="0">
            <a:noFill/>
          </a:ln>
        </p:spPr>
      </p:pic>
    </p:spTree>
  </p:cSld>
  <mc:AlternateContent>
    <mc:Choice Requires="p14">
      <p:transition spd="slow" p14:dur="2000"/>
    </mc:Choice>
    <mc:Fallback>
      <p:transition spd="slow"/>
    </mc:Fallback>
  </mc:AlternateContent>
  <p:timing>
    <p:tnLst>
      <p:par>
        <p:cTn id="184" dur="indefinite" restart="never" nodeType="tmRoot">
          <p:childTnLst>
            <p:seq>
              <p:cTn id="185" dur="indefinite" nodeType="mainSeq">
                <p:childTnLst>
                  <p:par>
                    <p:cTn id="186" fill="hold">
                      <p:stCondLst>
                        <p:cond delay="indefinite"/>
                      </p:stCondLst>
                      <p:childTnLst>
                        <p:par>
                          <p:cTn id="187" fill="hold">
                            <p:stCondLst>
                              <p:cond delay="0"/>
                            </p:stCondLst>
                            <p:childTnLst>
                              <p:par>
                                <p:cTn id="188" nodeType="clickEffect" fill="hold" presetClass="entr" presetID="1">
                                  <p:stCondLst>
                                    <p:cond delay="0"/>
                                  </p:stCondLst>
                                  <p:childTnLst>
                                    <p:set>
                                      <p:cBhvr>
                                        <p:cTn id="189" dur="1" fill="hold">
                                          <p:stCondLst>
                                            <p:cond delay="0"/>
                                          </p:stCondLst>
                                        </p:cTn>
                                        <p:tgtEl>
                                          <p:spTgt spid="329">
                                            <p:txEl>
                                              <p:pRg st="4" end="4"/>
                                            </p:txEl>
                                          </p:spTgt>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1">
                                  <p:stCondLst>
                                    <p:cond delay="0"/>
                                  </p:stCondLst>
                                  <p:childTnLst>
                                    <p:set>
                                      <p:cBhvr>
                                        <p:cTn id="193" dur="1" fill="hold">
                                          <p:stCondLst>
                                            <p:cond delay="0"/>
                                          </p:stCondLst>
                                        </p:cTn>
                                        <p:tgtEl>
                                          <p:spTgt spid="329">
                                            <p:txEl>
                                              <p:pRg st="5" end="5"/>
                                            </p:txEl>
                                          </p:spTgt>
                                        </p:tgtEl>
                                        <p:attrNameLst>
                                          <p:attrName>style.visibility</p:attrName>
                                        </p:attrNameLst>
                                      </p:cBhvr>
                                      <p:to>
                                        <p:strVal val="visible"/>
                                      </p:to>
                                    </p:set>
                                  </p:childTnLst>
                                </p:cTn>
                              </p:par>
                              <p:par>
                                <p:cTn id="194" nodeType="withEffect" fill="hold" presetClass="entr" presetID="1">
                                  <p:stCondLst>
                                    <p:cond delay="0"/>
                                  </p:stCondLst>
                                  <p:childTnLst>
                                    <p:set>
                                      <p:cBhvr>
                                        <p:cTn id="195" dur="1" fill="hold">
                                          <p:stCondLst>
                                            <p:cond delay="0"/>
                                          </p:stCondLst>
                                        </p:cTn>
                                        <p:tgtEl>
                                          <p:spTgt spid="32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Titel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Gestion de la colère : Exercice 1</a:t>
            </a:r>
            <a:endParaRPr b="0" lang="fr-FR" sz="3200" spc="-1" strike="noStrike">
              <a:latin typeface="Arial"/>
            </a:endParaRPr>
          </a:p>
        </p:txBody>
      </p:sp>
      <p:sp>
        <p:nvSpPr>
          <p:cNvPr id="333"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915221F5-3B57-4263-AFF5-40135F4DE27B}" type="slidenum">
              <a:rPr b="0" lang="en-US" sz="1200" spc="-1" strike="noStrike">
                <a:solidFill>
                  <a:srgbClr val="0770b1"/>
                </a:solidFill>
                <a:latin typeface="Calibri"/>
              </a:rPr>
              <a:t>13</a:t>
            </a:fld>
            <a:endParaRPr b="0" lang="fr-FR" sz="1200" spc="-1" strike="noStrike">
              <a:latin typeface="Arial"/>
            </a:endParaRPr>
          </a:p>
        </p:txBody>
      </p:sp>
      <p:sp>
        <p:nvSpPr>
          <p:cNvPr id="334" name="Google Shape;18;p1"/>
          <p:cNvSpPr/>
          <p:nvPr/>
        </p:nvSpPr>
        <p:spPr>
          <a:xfrm>
            <a:off x="1776240" y="5024880"/>
            <a:ext cx="901080" cy="273960"/>
          </a:xfrm>
          <a:prstGeom prst="rect">
            <a:avLst/>
          </a:prstGeom>
          <a:noFill/>
          <a:ln w="12700">
            <a:noFill/>
          </a:ln>
        </p:spPr>
        <p:style>
          <a:lnRef idx="2"/>
          <a:fillRef idx="0"/>
          <a:effectRef idx="0"/>
          <a:fontRef idx="minor"/>
        </p:style>
        <p:txBody>
          <a:bodyPr lIns="34200" rIns="34200" tIns="34200" bIns="34200">
            <a:spAutoFit/>
          </a:bodyPr>
          <a:p>
            <a:pPr>
              <a:lnSpc>
                <a:spcPct val="100000"/>
              </a:lnSpc>
            </a:pPr>
            <a:r>
              <a:rPr b="0" lang="en-US" sz="1350" spc="-1" strike="noStrike">
                <a:solidFill>
                  <a:srgbClr val="535353"/>
                </a:solidFill>
                <a:latin typeface="Avenir Roman"/>
                <a:ea typeface="Avenir Roman"/>
              </a:rPr>
              <a:t>    </a:t>
            </a:r>
            <a:endParaRPr b="0" lang="fr-FR" sz="1350" spc="-1" strike="noStrike">
              <a:latin typeface="Arial"/>
            </a:endParaRPr>
          </a:p>
        </p:txBody>
      </p:sp>
      <p:sp>
        <p:nvSpPr>
          <p:cNvPr id="335" name="Google Shape;25;p1"/>
          <p:cNvSpPr/>
          <p:nvPr/>
        </p:nvSpPr>
        <p:spPr>
          <a:xfrm rot="3660600">
            <a:off x="6266880" y="4478040"/>
            <a:ext cx="166320" cy="636480"/>
          </a:xfrm>
          <a:custGeom>
            <a:avLst/>
            <a:gdLst/>
            <a:ahLst/>
            <a:rect l="l" t="t" r="r" b="b"/>
            <a:pathLst>
              <a:path w="21600" h="21600">
                <a:moveTo>
                  <a:pt x="0" y="0"/>
                </a:moveTo>
                <a:cubicBezTo>
                  <a:pt x="2399" y="1686"/>
                  <a:pt x="4620" y="3404"/>
                  <a:pt x="6659" y="5150"/>
                </a:cubicBezTo>
                <a:cubicBezTo>
                  <a:pt x="12876" y="10475"/>
                  <a:pt x="17365" y="16030"/>
                  <a:pt x="21600" y="21600"/>
                </a:cubicBezTo>
              </a:path>
            </a:pathLst>
          </a:custGeom>
          <a:noFill/>
          <a:ln w="38100">
            <a:solidFill>
              <a:srgbClr val="7030a0"/>
            </a:solidFill>
            <a:miter/>
          </a:ln>
        </p:spPr>
        <p:style>
          <a:lnRef idx="0"/>
          <a:fillRef idx="0"/>
          <a:effectRef idx="0"/>
          <a:fontRef idx="minor"/>
        </p:style>
      </p:sp>
      <p:sp>
        <p:nvSpPr>
          <p:cNvPr id="336" name="Google Shape;26;p1"/>
          <p:cNvSpPr/>
          <p:nvPr/>
        </p:nvSpPr>
        <p:spPr>
          <a:xfrm rot="6244800">
            <a:off x="5650920" y="4931640"/>
            <a:ext cx="392400" cy="447120"/>
          </a:xfrm>
          <a:custGeom>
            <a:avLst/>
            <a:gdLst/>
            <a:ahLst/>
            <a:rect l="l" t="t" r="r" b="b"/>
            <a:pathLst>
              <a:path w="21600" h="21600">
                <a:moveTo>
                  <a:pt x="0" y="0"/>
                </a:moveTo>
                <a:cubicBezTo>
                  <a:pt x="8182" y="6395"/>
                  <a:pt x="15437" y="13650"/>
                  <a:pt x="21600" y="21600"/>
                </a:cubicBezTo>
              </a:path>
            </a:pathLst>
          </a:custGeom>
          <a:noFill/>
          <a:ln w="38100">
            <a:solidFill>
              <a:srgbClr val="7030a0"/>
            </a:solidFill>
            <a:miter/>
          </a:ln>
        </p:spPr>
        <p:style>
          <a:lnRef idx="0"/>
          <a:fillRef idx="0"/>
          <a:effectRef idx="0"/>
          <a:fontRef idx="minor"/>
        </p:style>
      </p:sp>
      <p:sp>
        <p:nvSpPr>
          <p:cNvPr id="337" name="Google Shape;28;p1"/>
          <p:cNvSpPr/>
          <p:nvPr/>
        </p:nvSpPr>
        <p:spPr>
          <a:xfrm>
            <a:off x="6400800" y="3567240"/>
            <a:ext cx="1912320" cy="1156320"/>
          </a:xfrm>
          <a:prstGeom prst="ellipse">
            <a:avLst/>
          </a:prstGeom>
          <a:solidFill>
            <a:schemeClr val="accent4">
              <a:lumMod val="75000"/>
            </a:schemeClr>
          </a:solidFill>
          <a:ln w="12700">
            <a:noFill/>
          </a:ln>
        </p:spPr>
        <p:style>
          <a:lnRef idx="0"/>
          <a:fillRef idx="0"/>
          <a:effectRef idx="0"/>
          <a:fontRef idx="minor"/>
        </p:style>
      </p:sp>
      <p:sp>
        <p:nvSpPr>
          <p:cNvPr id="338" name="Google Shape;29;p1"/>
          <p:cNvSpPr/>
          <p:nvPr/>
        </p:nvSpPr>
        <p:spPr>
          <a:xfrm>
            <a:off x="6467760" y="3657240"/>
            <a:ext cx="1748520" cy="946800"/>
          </a:xfrm>
          <a:prstGeom prst="ellipse">
            <a:avLst/>
          </a:prstGeom>
          <a:gradFill rotWithShape="0">
            <a:gsLst>
              <a:gs pos="0">
                <a:srgbClr val="e6eaeb"/>
              </a:gs>
              <a:gs pos="100000">
                <a:srgbClr val="ffffff"/>
              </a:gs>
            </a:gsLst>
            <a:lin ang="2088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instructions</a:t>
            </a:r>
            <a:endParaRPr b="0" lang="fr-FR" sz="1800" spc="-1" strike="noStrike">
              <a:latin typeface="Arial"/>
            </a:endParaRPr>
          </a:p>
        </p:txBody>
      </p:sp>
      <p:sp>
        <p:nvSpPr>
          <p:cNvPr id="339" name="Google Shape;32;p1"/>
          <p:cNvSpPr/>
          <p:nvPr/>
        </p:nvSpPr>
        <p:spPr>
          <a:xfrm flipH="1" rot="18009600">
            <a:off x="4326480" y="4981680"/>
            <a:ext cx="463320" cy="772200"/>
          </a:xfrm>
          <a:custGeom>
            <a:avLst/>
            <a:gdLst/>
            <a:ahLst/>
            <a:rect l="l" t="t" r="r" b="b"/>
            <a:pathLst>
              <a:path w="21600" h="21600">
                <a:moveTo>
                  <a:pt x="21600" y="0"/>
                </a:moveTo>
                <a:cubicBezTo>
                  <a:pt x="17845" y="5186"/>
                  <a:pt x="13381" y="10093"/>
                  <a:pt x="8272" y="14650"/>
                </a:cubicBezTo>
                <a:cubicBezTo>
                  <a:pt x="5611" y="17024"/>
                  <a:pt x="2780" y="19297"/>
                  <a:pt x="0" y="21600"/>
                </a:cubicBezTo>
              </a:path>
            </a:pathLst>
          </a:custGeom>
          <a:noFill/>
          <a:ln w="38100">
            <a:solidFill>
              <a:srgbClr val="ff0000"/>
            </a:solidFill>
            <a:miter/>
          </a:ln>
        </p:spPr>
        <p:style>
          <a:lnRef idx="0"/>
          <a:fillRef idx="0"/>
          <a:effectRef idx="0"/>
          <a:fontRef idx="minor"/>
        </p:style>
      </p:sp>
      <p:sp>
        <p:nvSpPr>
          <p:cNvPr id="340" name="Google Shape;33;p1"/>
          <p:cNvSpPr/>
          <p:nvPr/>
        </p:nvSpPr>
        <p:spPr>
          <a:xfrm flipH="1" rot="16866600">
            <a:off x="2415960" y="4382280"/>
            <a:ext cx="366480" cy="773640"/>
          </a:xfrm>
          <a:custGeom>
            <a:avLst/>
            <a:gdLst/>
            <a:ahLst/>
            <a:rect l="l" t="t" r="r" b="b"/>
            <a:pathLst>
              <a:path w="21600" h="21600">
                <a:moveTo>
                  <a:pt x="0" y="0"/>
                </a:moveTo>
                <a:cubicBezTo>
                  <a:pt x="8182" y="6395"/>
                  <a:pt x="15437" y="13650"/>
                  <a:pt x="21600" y="21600"/>
                </a:cubicBezTo>
              </a:path>
            </a:pathLst>
          </a:custGeom>
          <a:noFill/>
          <a:ln w="38100">
            <a:solidFill>
              <a:srgbClr val="ff8a00"/>
            </a:solidFill>
            <a:miter/>
          </a:ln>
        </p:spPr>
        <p:style>
          <a:lnRef idx="0"/>
          <a:fillRef idx="0"/>
          <a:effectRef idx="0"/>
          <a:fontRef idx="minor"/>
        </p:style>
      </p:sp>
      <p:sp>
        <p:nvSpPr>
          <p:cNvPr id="341" name="Google Shape;34;p1"/>
          <p:cNvSpPr/>
          <p:nvPr/>
        </p:nvSpPr>
        <p:spPr>
          <a:xfrm flipH="1">
            <a:off x="828360" y="3522960"/>
            <a:ext cx="1994040" cy="1156320"/>
          </a:xfrm>
          <a:prstGeom prst="ellipse">
            <a:avLst/>
          </a:prstGeom>
          <a:solidFill>
            <a:srgbClr val="ff6600"/>
          </a:solidFill>
          <a:ln w="12700">
            <a:noFill/>
          </a:ln>
        </p:spPr>
        <p:style>
          <a:lnRef idx="0"/>
          <a:fillRef idx="0"/>
          <a:effectRef idx="0"/>
          <a:fontRef idx="minor"/>
        </p:style>
      </p:sp>
      <p:sp>
        <p:nvSpPr>
          <p:cNvPr id="342" name="Google Shape;35;p1"/>
          <p:cNvSpPr/>
          <p:nvPr/>
        </p:nvSpPr>
        <p:spPr>
          <a:xfrm flipH="1">
            <a:off x="937440" y="36194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objectif</a:t>
            </a:r>
            <a:endParaRPr b="0" lang="fr-FR" sz="1800" spc="-1" strike="noStrike">
              <a:latin typeface="Arial"/>
            </a:endParaRPr>
          </a:p>
        </p:txBody>
      </p:sp>
      <p:sp>
        <p:nvSpPr>
          <p:cNvPr id="343" name="Google Shape;37;p1"/>
          <p:cNvSpPr/>
          <p:nvPr/>
        </p:nvSpPr>
        <p:spPr>
          <a:xfrm flipH="1">
            <a:off x="2363760" y="4647960"/>
            <a:ext cx="1994040" cy="1156320"/>
          </a:xfrm>
          <a:prstGeom prst="ellipse">
            <a:avLst/>
          </a:prstGeom>
          <a:solidFill>
            <a:srgbClr val="cc0099"/>
          </a:solidFill>
          <a:ln w="12700">
            <a:noFill/>
          </a:ln>
        </p:spPr>
        <p:style>
          <a:lnRef idx="0"/>
          <a:fillRef idx="0"/>
          <a:effectRef idx="0"/>
          <a:fontRef idx="minor"/>
        </p:style>
      </p:sp>
      <p:sp>
        <p:nvSpPr>
          <p:cNvPr id="344" name="Google Shape;38;p1"/>
          <p:cNvSpPr/>
          <p:nvPr/>
        </p:nvSpPr>
        <p:spPr>
          <a:xfrm flipH="1">
            <a:off x="2486520" y="474012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public cible</a:t>
            </a:r>
            <a:endParaRPr b="0" lang="fr-FR" sz="1800" spc="-1" strike="noStrike">
              <a:latin typeface="Arial"/>
            </a:endParaRPr>
          </a:p>
        </p:txBody>
      </p:sp>
      <p:sp>
        <p:nvSpPr>
          <p:cNvPr id="345" name="Google Shape;40;p1"/>
          <p:cNvSpPr/>
          <p:nvPr/>
        </p:nvSpPr>
        <p:spPr>
          <a:xfrm flipH="1">
            <a:off x="4584240" y="4699440"/>
            <a:ext cx="1994040" cy="1156320"/>
          </a:xfrm>
          <a:prstGeom prst="ellipse">
            <a:avLst/>
          </a:prstGeom>
          <a:solidFill>
            <a:srgbClr val="92d050"/>
          </a:solidFill>
          <a:ln w="12700">
            <a:noFill/>
          </a:ln>
        </p:spPr>
        <p:style>
          <a:lnRef idx="0"/>
          <a:fillRef idx="0"/>
          <a:effectRef idx="0"/>
          <a:fontRef idx="minor"/>
        </p:style>
      </p:sp>
      <p:sp>
        <p:nvSpPr>
          <p:cNvPr id="346" name="Google Shape;41;p1"/>
          <p:cNvSpPr/>
          <p:nvPr/>
        </p:nvSpPr>
        <p:spPr>
          <a:xfrm flipH="1">
            <a:off x="4714200" y="48128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durée</a:t>
            </a:r>
            <a:endParaRPr b="0" lang="fr-FR" sz="1800" spc="-1" strike="noStrike">
              <a:latin typeface="Arial"/>
            </a:endParaRPr>
          </a:p>
        </p:txBody>
      </p:sp>
      <p:sp>
        <p:nvSpPr>
          <p:cNvPr id="347" name="Tekstvak 86"/>
          <p:cNvSpPr/>
          <p:nvPr/>
        </p:nvSpPr>
        <p:spPr>
          <a:xfrm>
            <a:off x="2364480" y="2864520"/>
            <a:ext cx="4454280" cy="510120"/>
          </a:xfrm>
          <a:prstGeom prst="rect">
            <a:avLst/>
          </a:prstGeom>
          <a:noFill/>
          <a:ln w="0">
            <a:noFill/>
          </a:ln>
        </p:spPr>
        <p:style>
          <a:lnRef idx="0"/>
          <a:fillRef idx="0"/>
          <a:effectRef idx="0"/>
          <a:fontRef idx="minor"/>
        </p:style>
        <p:txBody>
          <a:bodyPr lIns="90000" rIns="90000" tIns="45000" bIns="45000">
            <a:spAutoFit/>
          </a:bodyPr>
          <a:p>
            <a:pPr algn="ctr">
              <a:lnSpc>
                <a:spcPct val="115000"/>
              </a:lnSpc>
              <a:spcAft>
                <a:spcPts val="601"/>
              </a:spcAft>
              <a:tabLst>
                <a:tab algn="l" pos="0"/>
              </a:tabLst>
            </a:pPr>
            <a:r>
              <a:rPr b="0" lang="fr-CA" sz="2400" spc="-1" strike="noStrike">
                <a:solidFill>
                  <a:srgbClr val="0770b1"/>
                </a:solidFill>
                <a:latin typeface="Calibri"/>
                <a:ea typeface="DejaVu Sans"/>
              </a:rPr>
              <a:t>La r</a:t>
            </a:r>
            <a:r>
              <a:rPr b="0" lang="en-US" sz="2400" spc="-1" strike="noStrike">
                <a:solidFill>
                  <a:srgbClr val="0770b1"/>
                </a:solidFill>
                <a:latin typeface="Calibri"/>
                <a:ea typeface="DejaVu Sans"/>
              </a:rPr>
              <a:t>oue d</a:t>
            </a:r>
            <a:r>
              <a:rPr b="0" lang="fr-CA" sz="2400" spc="-1" strike="noStrike">
                <a:solidFill>
                  <a:srgbClr val="0770b1"/>
                </a:solidFill>
                <a:latin typeface="Calibri"/>
                <a:ea typeface="DejaVu Sans"/>
              </a:rPr>
              <a:t>es </a:t>
            </a:r>
            <a:r>
              <a:rPr b="0" lang="en-US" sz="2400" spc="-1" strike="noStrike">
                <a:solidFill>
                  <a:srgbClr val="0770b1"/>
                </a:solidFill>
                <a:latin typeface="Calibri"/>
                <a:ea typeface="DejaVu Sans"/>
              </a:rPr>
              <a:t>émotions - indices</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itel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Gestion de la colère : Exercice 2</a:t>
            </a:r>
            <a:endParaRPr b="0" lang="fr-FR" sz="3200" spc="-1" strike="noStrike">
              <a:latin typeface="Arial"/>
            </a:endParaRPr>
          </a:p>
        </p:txBody>
      </p:sp>
      <p:sp>
        <p:nvSpPr>
          <p:cNvPr id="349"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D8EA446A-E299-45BF-BF2D-121AE6DB0274}" type="slidenum">
              <a:rPr b="0" lang="en-US" sz="1200" spc="-1" strike="noStrike">
                <a:solidFill>
                  <a:srgbClr val="0770b1"/>
                </a:solidFill>
                <a:latin typeface="Calibri"/>
              </a:rPr>
              <a:t>14</a:t>
            </a:fld>
            <a:endParaRPr b="0" lang="fr-FR" sz="1200" spc="-1" strike="noStrike">
              <a:latin typeface="Arial"/>
            </a:endParaRPr>
          </a:p>
        </p:txBody>
      </p:sp>
      <p:sp>
        <p:nvSpPr>
          <p:cNvPr id="350" name="Hexagon 72"/>
          <p:cNvSpPr/>
          <p:nvPr/>
        </p:nvSpPr>
        <p:spPr>
          <a:xfrm>
            <a:off x="1253880" y="3086280"/>
            <a:ext cx="2615040" cy="2264760"/>
          </a:xfrm>
          <a:custGeom>
            <a:avLst/>
            <a:gdLst/>
            <a:ahLst/>
            <a:rect l="l" t="t" r="r" b="b"/>
            <a:pathLst>
              <a:path w="21600" h="21600">
                <a:moveTo>
                  <a:pt x="0" y="10800"/>
                </a:moveTo>
                <a:lnTo>
                  <a:pt x="5054" y="0"/>
                </a:lnTo>
                <a:lnTo>
                  <a:pt x="16546" y="0"/>
                </a:lnTo>
                <a:lnTo>
                  <a:pt x="21600" y="10800"/>
                </a:lnTo>
                <a:lnTo>
                  <a:pt x="16546" y="21600"/>
                </a:lnTo>
                <a:lnTo>
                  <a:pt x="5054" y="21600"/>
                </a:lnTo>
                <a:close/>
              </a:path>
            </a:pathLst>
          </a:custGeom>
          <a:gradFill rotWithShape="0">
            <a:gsLst>
              <a:gs pos="0">
                <a:srgbClr val="ffffff"/>
              </a:gs>
              <a:gs pos="100000">
                <a:srgbClr val="e6eaeb"/>
              </a:gs>
            </a:gsLst>
            <a:lin ang="2088000"/>
          </a:gradFill>
          <a:ln w="12700">
            <a:noFill/>
          </a:ln>
          <a:effectLst>
            <a:outerShdw blurRad="50760" dir="2319588" dist="34576" rotWithShape="0">
              <a:srgbClr val="000000">
                <a:alpha val="38000"/>
              </a:srgbClr>
            </a:outerShdw>
          </a:effectLst>
        </p:spPr>
        <p:style>
          <a:lnRef idx="0"/>
          <a:fillRef idx="0"/>
          <a:effectRef idx="0"/>
          <a:fontRef idx="minor"/>
        </p:style>
      </p:sp>
      <p:sp>
        <p:nvSpPr>
          <p:cNvPr id="351" name="Freeform 13"/>
          <p:cNvSpPr/>
          <p:nvPr/>
        </p:nvSpPr>
        <p:spPr>
          <a:xfrm>
            <a:off x="5942520" y="3001320"/>
            <a:ext cx="291960" cy="414720"/>
          </a:xfrm>
          <a:custGeom>
            <a:avLst/>
            <a:gdLst/>
            <a:ahLst/>
            <a:rect l="l" t="t" r="r" b="b"/>
            <a:pathLst>
              <a:path w="21600" h="2160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noFill/>
          <a:ln w="6350">
            <a:solidFill>
              <a:srgbClr val="ffffff"/>
            </a:solidFill>
            <a:miter/>
          </a:ln>
        </p:spPr>
        <p:style>
          <a:lnRef idx="0"/>
          <a:fillRef idx="0"/>
          <a:effectRef idx="0"/>
          <a:fontRef idx="minor"/>
        </p:style>
      </p:sp>
      <p:sp>
        <p:nvSpPr>
          <p:cNvPr id="352" name="Hexagon 76"/>
          <p:cNvSpPr/>
          <p:nvPr/>
        </p:nvSpPr>
        <p:spPr>
          <a:xfrm>
            <a:off x="3374280" y="3069720"/>
            <a:ext cx="2615040" cy="2264760"/>
          </a:xfrm>
          <a:custGeom>
            <a:avLst/>
            <a:gdLst/>
            <a:ahLst/>
            <a:rect l="l" t="t" r="r" b="b"/>
            <a:pathLst>
              <a:path w="21600" h="21600">
                <a:moveTo>
                  <a:pt x="0" y="10800"/>
                </a:moveTo>
                <a:lnTo>
                  <a:pt x="5054" y="0"/>
                </a:lnTo>
                <a:lnTo>
                  <a:pt x="16546" y="0"/>
                </a:lnTo>
                <a:lnTo>
                  <a:pt x="21600" y="10800"/>
                </a:lnTo>
                <a:lnTo>
                  <a:pt x="16546" y="21600"/>
                </a:lnTo>
                <a:lnTo>
                  <a:pt x="5054" y="21600"/>
                </a:lnTo>
                <a:close/>
              </a:path>
            </a:pathLst>
          </a:custGeom>
          <a:gradFill rotWithShape="0">
            <a:gsLst>
              <a:gs pos="0">
                <a:srgbClr val="ffffff"/>
              </a:gs>
              <a:gs pos="100000">
                <a:srgbClr val="e6eaeb"/>
              </a:gs>
            </a:gsLst>
            <a:lin ang="2088000"/>
          </a:gradFill>
          <a:ln w="12700">
            <a:noFill/>
          </a:ln>
          <a:effectLst>
            <a:outerShdw blurRad="50760" dir="2319588" dist="34576" rotWithShape="0">
              <a:srgbClr val="000000">
                <a:alpha val="38000"/>
              </a:srgbClr>
            </a:outerShdw>
          </a:effectLst>
        </p:spPr>
        <p:style>
          <a:lnRef idx="0"/>
          <a:fillRef idx="0"/>
          <a:effectRef idx="0"/>
          <a:fontRef idx="minor"/>
        </p:style>
      </p:sp>
      <p:sp>
        <p:nvSpPr>
          <p:cNvPr id="353" name="Freeform 89"/>
          <p:cNvSpPr/>
          <p:nvPr/>
        </p:nvSpPr>
        <p:spPr>
          <a:xfrm>
            <a:off x="2730600" y="3067200"/>
            <a:ext cx="1793520" cy="2284200"/>
          </a:xfrm>
          <a:custGeom>
            <a:avLst/>
            <a:gdLst/>
            <a:ahLst/>
            <a:rect l="l" t="t" r="r" b="b"/>
            <a:pathLst>
              <a:path w="21600" h="21600">
                <a:moveTo>
                  <a:pt x="14970" y="0"/>
                </a:moveTo>
                <a:lnTo>
                  <a:pt x="21600" y="25"/>
                </a:lnTo>
                <a:lnTo>
                  <a:pt x="10797" y="15615"/>
                </a:lnTo>
                <a:lnTo>
                  <a:pt x="10788" y="15603"/>
                </a:lnTo>
                <a:lnTo>
                  <a:pt x="6691" y="21600"/>
                </a:lnTo>
                <a:lnTo>
                  <a:pt x="0" y="21588"/>
                </a:lnTo>
                <a:lnTo>
                  <a:pt x="10888" y="6167"/>
                </a:lnTo>
                <a:lnTo>
                  <a:pt x="10897" y="6179"/>
                </a:lnTo>
                <a:lnTo>
                  <a:pt x="14970" y="0"/>
                </a:lnTo>
                <a:close/>
              </a:path>
            </a:pathLst>
          </a:custGeom>
          <a:gradFill rotWithShape="0">
            <a:gsLst>
              <a:gs pos="0">
                <a:srgbClr val="e6eaeb"/>
              </a:gs>
              <a:gs pos="100000">
                <a:srgbClr val="ffffff"/>
              </a:gs>
            </a:gsLst>
            <a:lin ang="2088000"/>
          </a:gradFill>
          <a:ln w="12700">
            <a:noFill/>
          </a:ln>
        </p:spPr>
        <p:style>
          <a:lnRef idx="0"/>
          <a:fillRef idx="0"/>
          <a:effectRef idx="0"/>
          <a:fontRef idx="minor"/>
        </p:style>
      </p:sp>
      <p:sp>
        <p:nvSpPr>
          <p:cNvPr id="354" name="Hexagon 162"/>
          <p:cNvSpPr/>
          <p:nvPr/>
        </p:nvSpPr>
        <p:spPr>
          <a:xfrm>
            <a:off x="5486400" y="3069720"/>
            <a:ext cx="2615040" cy="2264760"/>
          </a:xfrm>
          <a:custGeom>
            <a:avLst/>
            <a:gdLst/>
            <a:ahLst/>
            <a:rect l="l" t="t" r="r" b="b"/>
            <a:pathLst>
              <a:path w="21600" h="21600">
                <a:moveTo>
                  <a:pt x="0" y="10800"/>
                </a:moveTo>
                <a:lnTo>
                  <a:pt x="5054" y="0"/>
                </a:lnTo>
                <a:lnTo>
                  <a:pt x="16546" y="0"/>
                </a:lnTo>
                <a:lnTo>
                  <a:pt x="21600" y="10800"/>
                </a:lnTo>
                <a:lnTo>
                  <a:pt x="16546" y="21600"/>
                </a:lnTo>
                <a:lnTo>
                  <a:pt x="5054" y="21600"/>
                </a:lnTo>
                <a:close/>
              </a:path>
            </a:pathLst>
          </a:custGeom>
          <a:gradFill rotWithShape="0">
            <a:gsLst>
              <a:gs pos="0">
                <a:srgbClr val="ffffff"/>
              </a:gs>
              <a:gs pos="100000">
                <a:srgbClr val="e6eaeb"/>
              </a:gs>
            </a:gsLst>
            <a:lin ang="2088000"/>
          </a:gradFill>
          <a:ln w="12700">
            <a:noFill/>
          </a:ln>
          <a:effectLst>
            <a:outerShdw blurRad="50760" dir="2319588" dist="34576" rotWithShape="0">
              <a:srgbClr val="000000">
                <a:alpha val="38000"/>
              </a:srgbClr>
            </a:outerShdw>
          </a:effectLst>
        </p:spPr>
        <p:style>
          <a:lnRef idx="0"/>
          <a:fillRef idx="0"/>
          <a:effectRef idx="0"/>
          <a:fontRef idx="minor"/>
        </p:style>
      </p:sp>
      <p:sp>
        <p:nvSpPr>
          <p:cNvPr id="355" name="Hexagon 1"/>
          <p:cNvSpPr/>
          <p:nvPr/>
        </p:nvSpPr>
        <p:spPr>
          <a:xfrm>
            <a:off x="1778400" y="3544920"/>
            <a:ext cx="1566720" cy="1356840"/>
          </a:xfrm>
          <a:custGeom>
            <a:avLst/>
            <a:gdLst/>
            <a:ahLst/>
            <a:rect l="l" t="t" r="r" b="b"/>
            <a:pathLst>
              <a:path w="21600" h="21600">
                <a:moveTo>
                  <a:pt x="0" y="10800"/>
                </a:moveTo>
                <a:lnTo>
                  <a:pt x="5054" y="0"/>
                </a:lnTo>
                <a:lnTo>
                  <a:pt x="16546" y="0"/>
                </a:lnTo>
                <a:lnTo>
                  <a:pt x="21600" y="10800"/>
                </a:lnTo>
                <a:lnTo>
                  <a:pt x="16546" y="21600"/>
                </a:lnTo>
                <a:lnTo>
                  <a:pt x="5054" y="21600"/>
                </a:lnTo>
                <a:close/>
              </a:path>
            </a:pathLst>
          </a:custGeom>
          <a:solidFill>
            <a:srgbClr val="92d050"/>
          </a:solidFill>
          <a:ln w="12700">
            <a:solidFill>
              <a:srgbClr val="92d050"/>
            </a:solidFill>
            <a:miter/>
          </a:ln>
        </p:spPr>
        <p:style>
          <a:lnRef idx="0"/>
          <a:fillRef idx="0"/>
          <a:effectRef idx="0"/>
          <a:fontRef idx="minor"/>
        </p:style>
        <p:txBody>
          <a:bodyPr lIns="45720" rIns="45720" tIns="45000" bIns="45000" anchor="ctr">
            <a:noAutofit/>
          </a:bodyPr>
          <a:p>
            <a:pPr algn="ctr">
              <a:lnSpc>
                <a:spcPct val="100000"/>
              </a:lnSpc>
            </a:pPr>
            <a:r>
              <a:rPr b="0" lang="en-US" sz="1800" spc="-1" strike="noStrike">
                <a:solidFill>
                  <a:srgbClr val="ffffff"/>
                </a:solidFill>
                <a:latin typeface="Calibri"/>
                <a:ea typeface="DejaVu Sans"/>
              </a:rPr>
              <a:t>Lire le texte</a:t>
            </a:r>
            <a:endParaRPr b="0" lang="fr-FR" sz="1800" spc="-1" strike="noStrike">
              <a:latin typeface="Arial"/>
            </a:endParaRPr>
          </a:p>
        </p:txBody>
      </p:sp>
      <p:sp>
        <p:nvSpPr>
          <p:cNvPr id="356" name="Hexagon 77"/>
          <p:cNvSpPr/>
          <p:nvPr/>
        </p:nvSpPr>
        <p:spPr>
          <a:xfrm>
            <a:off x="3898440" y="3544920"/>
            <a:ext cx="1566720" cy="1356840"/>
          </a:xfrm>
          <a:custGeom>
            <a:avLst/>
            <a:gdLst/>
            <a:ahLst/>
            <a:rect l="l" t="t" r="r" b="b"/>
            <a:pathLst>
              <a:path w="21600" h="21600">
                <a:moveTo>
                  <a:pt x="0" y="10800"/>
                </a:moveTo>
                <a:lnTo>
                  <a:pt x="5054" y="0"/>
                </a:lnTo>
                <a:lnTo>
                  <a:pt x="16546" y="0"/>
                </a:lnTo>
                <a:lnTo>
                  <a:pt x="21600" y="10800"/>
                </a:lnTo>
                <a:lnTo>
                  <a:pt x="16546" y="21600"/>
                </a:lnTo>
                <a:lnTo>
                  <a:pt x="5054" y="21600"/>
                </a:lnTo>
                <a:close/>
              </a:path>
            </a:pathLst>
          </a:custGeom>
          <a:solidFill>
            <a:srgbClr val="0ba7df"/>
          </a:solidFill>
          <a:ln w="12700">
            <a:solidFill>
              <a:srgbClr val="0ba7df"/>
            </a:solidFill>
            <a:miter/>
          </a:ln>
        </p:spPr>
        <p:style>
          <a:lnRef idx="0"/>
          <a:fillRef idx="0"/>
          <a:effectRef idx="0"/>
          <a:fontRef idx="minor"/>
        </p:style>
        <p:txBody>
          <a:bodyPr lIns="45720" rIns="45720" tIns="45000" bIns="45000" anchor="ctr">
            <a:noAutofit/>
          </a:bodyPr>
          <a:p>
            <a:pPr algn="ctr">
              <a:lnSpc>
                <a:spcPct val="100000"/>
              </a:lnSpc>
            </a:pPr>
            <a:r>
              <a:rPr b="0" lang="en-US" sz="1800" spc="-1" strike="noStrike">
                <a:solidFill>
                  <a:srgbClr val="ffffff"/>
                </a:solidFill>
                <a:latin typeface="Calibri"/>
                <a:ea typeface="DejaVu Sans"/>
              </a:rPr>
              <a:t>Choisir 1 conseil par phase</a:t>
            </a:r>
            <a:endParaRPr b="0" lang="fr-FR" sz="1800" spc="-1" strike="noStrike">
              <a:latin typeface="Arial"/>
            </a:endParaRPr>
          </a:p>
        </p:txBody>
      </p:sp>
      <p:sp>
        <p:nvSpPr>
          <p:cNvPr id="357" name="Hexagon 166"/>
          <p:cNvSpPr/>
          <p:nvPr/>
        </p:nvSpPr>
        <p:spPr>
          <a:xfrm>
            <a:off x="6010560" y="3544920"/>
            <a:ext cx="1566720" cy="1356840"/>
          </a:xfrm>
          <a:custGeom>
            <a:avLst/>
            <a:gdLst/>
            <a:ahLst/>
            <a:rect l="l" t="t" r="r" b="b"/>
            <a:pathLst>
              <a:path w="21600" h="21600">
                <a:moveTo>
                  <a:pt x="0" y="10800"/>
                </a:moveTo>
                <a:lnTo>
                  <a:pt x="5054" y="0"/>
                </a:lnTo>
                <a:lnTo>
                  <a:pt x="16546" y="0"/>
                </a:lnTo>
                <a:lnTo>
                  <a:pt x="21600" y="10800"/>
                </a:lnTo>
                <a:lnTo>
                  <a:pt x="16546" y="21600"/>
                </a:lnTo>
                <a:lnTo>
                  <a:pt x="5054" y="21600"/>
                </a:lnTo>
                <a:close/>
              </a:path>
            </a:pathLst>
          </a:custGeom>
          <a:solidFill>
            <a:srgbClr val="cc3399"/>
          </a:solidFill>
          <a:ln w="12700">
            <a:solidFill>
              <a:srgbClr val="cc3399"/>
            </a:solidFill>
            <a:miter/>
          </a:ln>
        </p:spPr>
        <p:style>
          <a:lnRef idx="0"/>
          <a:fillRef idx="0"/>
          <a:effectRef idx="0"/>
          <a:fontRef idx="minor"/>
        </p:style>
        <p:txBody>
          <a:bodyPr lIns="45720" rIns="45720" tIns="45000" bIns="45000" anchor="ctr">
            <a:noAutofit/>
          </a:bodyPr>
          <a:p>
            <a:pPr algn="ctr">
              <a:lnSpc>
                <a:spcPct val="100000"/>
              </a:lnSpc>
            </a:pPr>
            <a:r>
              <a:rPr b="0" lang="en-US" sz="1800" spc="-1" strike="noStrike">
                <a:solidFill>
                  <a:srgbClr val="ffffff"/>
                </a:solidFill>
                <a:latin typeface="Calibri"/>
                <a:ea typeface="DejaVu Sans"/>
              </a:rPr>
              <a:t>Expliquer pourquoi.</a:t>
            </a:r>
            <a:endParaRPr b="0" lang="fr-FR" sz="1800" spc="-1" strike="noStrike">
              <a:latin typeface="Arial"/>
            </a:endParaRPr>
          </a:p>
        </p:txBody>
      </p:sp>
      <p:sp>
        <p:nvSpPr>
          <p:cNvPr id="358" name="Freeform 165"/>
          <p:cNvSpPr/>
          <p:nvPr/>
        </p:nvSpPr>
        <p:spPr>
          <a:xfrm>
            <a:off x="4851000" y="3069720"/>
            <a:ext cx="1778400" cy="2265480"/>
          </a:xfrm>
          <a:custGeom>
            <a:avLst/>
            <a:gdLst/>
            <a:ahLst/>
            <a:rect l="l" t="t" r="r" b="b"/>
            <a:pathLst>
              <a:path w="21600" h="21600">
                <a:moveTo>
                  <a:pt x="14764" y="0"/>
                </a:moveTo>
                <a:lnTo>
                  <a:pt x="21600" y="11"/>
                </a:lnTo>
                <a:lnTo>
                  <a:pt x="10642" y="15599"/>
                </a:lnTo>
                <a:lnTo>
                  <a:pt x="10633" y="15587"/>
                </a:lnTo>
                <a:lnTo>
                  <a:pt x="6502" y="21588"/>
                </a:lnTo>
                <a:lnTo>
                  <a:pt x="0" y="21600"/>
                </a:lnTo>
                <a:lnTo>
                  <a:pt x="10734" y="6144"/>
                </a:lnTo>
                <a:lnTo>
                  <a:pt x="10743" y="6156"/>
                </a:lnTo>
                <a:lnTo>
                  <a:pt x="14764" y="0"/>
                </a:lnTo>
                <a:close/>
              </a:path>
            </a:pathLst>
          </a:custGeom>
          <a:gradFill rotWithShape="0">
            <a:gsLst>
              <a:gs pos="0">
                <a:srgbClr val="e6eaeb"/>
              </a:gs>
              <a:gs pos="100000">
                <a:srgbClr val="ffffff"/>
              </a:gs>
            </a:gsLst>
            <a:lin ang="2088000"/>
          </a:gradFill>
          <a:ln w="12700">
            <a:noFill/>
          </a:ln>
        </p:spPr>
        <p:style>
          <a:lnRef idx="0"/>
          <a:fillRef idx="0"/>
          <a:effectRef idx="0"/>
          <a:fontRef idx="minor"/>
        </p:style>
      </p:sp>
    </p:spTree>
  </p:cSld>
  <mc:AlternateContent>
    <mc:Choice Requires="p14">
      <p:transition spd="slow" p14:dur="2000"/>
    </mc:Choice>
    <mc:Fallback>
      <p:transition spd="slow"/>
    </mc:Fallback>
  </mc:AlternateContent>
  <p:timing>
    <p:tnLst>
      <p:par>
        <p:cTn id="196" dur="indefinite" restart="never" nodeType="tmRoot">
          <p:childTnLst>
            <p:seq>
              <p:cTn id="197" dur="indefinite" nodeType="mainSeq">
                <p:childTnLst>
                  <p:par>
                    <p:cTn id="198" fill="hold">
                      <p:stCondLst>
                        <p:cond delay="indefinite"/>
                      </p:stCondLst>
                      <p:childTnLst>
                        <p:par>
                          <p:cTn id="199" fill="hold">
                            <p:stCondLst>
                              <p:cond delay="0"/>
                            </p:stCondLst>
                            <p:childTnLst>
                              <p:par>
                                <p:cTn id="200" nodeType="clickEffect" fill="hold" presetClass="entr" presetID="4" presetSubtype="32">
                                  <p:stCondLst>
                                    <p:cond delay="0"/>
                                  </p:stCondLst>
                                  <p:iterate type="el">
                                    <p:tmAbs val="0"/>
                                  </p:iterate>
                                  <p:childTnLst>
                                    <p:set>
                                      <p:cBhvr>
                                        <p:cTn id="201" fill="hold"/>
                                        <p:tgtEl>
                                          <p:spTgt spid="350"/>
                                        </p:tgtEl>
                                        <p:attrNameLst>
                                          <p:attrName>style.visibility</p:attrName>
                                        </p:attrNameLst>
                                      </p:cBhvr>
                                      <p:to>
                                        <p:strVal val="visible"/>
                                      </p:to>
                                    </p:set>
                                    <p:animEffect filter="box(out)" transition="in">
                                      <p:cBhvr additive="repl">
                                        <p:cTn id="202" dur="600"/>
                                        <p:tgtEl>
                                          <p:spTgt spid="350"/>
                                        </p:tgtEl>
                                      </p:cBhvr>
                                    </p:animEffect>
                                  </p:childTnLst>
                                </p:cTn>
                              </p:par>
                            </p:childTnLst>
                          </p:cTn>
                        </p:par>
                        <p:par>
                          <p:cTn id="203" fill="hold">
                            <p:stCondLst>
                              <p:cond delay="600"/>
                            </p:stCondLst>
                            <p:childTnLst>
                              <p:par>
                                <p:cTn id="204" nodeType="afterEffect" fill="hold" presetClass="entr" presetID="4" presetSubtype="32">
                                  <p:stCondLst>
                                    <p:cond delay="0"/>
                                  </p:stCondLst>
                                  <p:iterate type="el">
                                    <p:tmAbs val="0"/>
                                  </p:iterate>
                                  <p:childTnLst>
                                    <p:set>
                                      <p:cBhvr>
                                        <p:cTn id="205" fill="hold"/>
                                        <p:tgtEl>
                                          <p:spTgt spid="355"/>
                                        </p:tgtEl>
                                        <p:attrNameLst>
                                          <p:attrName>style.visibility</p:attrName>
                                        </p:attrNameLst>
                                      </p:cBhvr>
                                      <p:to>
                                        <p:strVal val="visible"/>
                                      </p:to>
                                    </p:set>
                                    <p:animEffect filter="box(out)" transition="in">
                                      <p:cBhvr additive="repl">
                                        <p:cTn id="206" dur="600"/>
                                        <p:tgtEl>
                                          <p:spTgt spid="355"/>
                                        </p:tgtEl>
                                      </p:cBhvr>
                                    </p:animEffect>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4" presetSubtype="32">
                                  <p:stCondLst>
                                    <p:cond delay="0"/>
                                  </p:stCondLst>
                                  <p:iterate type="el">
                                    <p:tmAbs val="0"/>
                                  </p:iterate>
                                  <p:childTnLst>
                                    <p:set>
                                      <p:cBhvr>
                                        <p:cTn id="210" fill="hold"/>
                                        <p:tgtEl>
                                          <p:spTgt spid="352"/>
                                        </p:tgtEl>
                                        <p:attrNameLst>
                                          <p:attrName>style.visibility</p:attrName>
                                        </p:attrNameLst>
                                      </p:cBhvr>
                                      <p:to>
                                        <p:strVal val="visible"/>
                                      </p:to>
                                    </p:set>
                                    <p:animEffect filter="box(out)" transition="in">
                                      <p:cBhvr additive="repl">
                                        <p:cTn id="211" dur="600"/>
                                        <p:tgtEl>
                                          <p:spTgt spid="352"/>
                                        </p:tgtEl>
                                      </p:cBhvr>
                                    </p:animEffect>
                                  </p:childTnLst>
                                </p:cTn>
                              </p:par>
                            </p:childTnLst>
                          </p:cTn>
                        </p:par>
                        <p:par>
                          <p:cTn id="212" fill="hold">
                            <p:stCondLst>
                              <p:cond delay="600"/>
                            </p:stCondLst>
                            <p:childTnLst>
                              <p:par>
                                <p:cTn id="213" nodeType="afterEffect" fill="hold" presetClass="entr" presetID="4" presetSubtype="32">
                                  <p:stCondLst>
                                    <p:cond delay="0"/>
                                  </p:stCondLst>
                                  <p:iterate type="el">
                                    <p:tmAbs val="0"/>
                                  </p:iterate>
                                  <p:childTnLst>
                                    <p:set>
                                      <p:cBhvr>
                                        <p:cTn id="214" fill="hold"/>
                                        <p:tgtEl>
                                          <p:spTgt spid="356"/>
                                        </p:tgtEl>
                                        <p:attrNameLst>
                                          <p:attrName>style.visibility</p:attrName>
                                        </p:attrNameLst>
                                      </p:cBhvr>
                                      <p:to>
                                        <p:strVal val="visible"/>
                                      </p:to>
                                    </p:set>
                                    <p:animEffect filter="box(out)" transition="in">
                                      <p:cBhvr additive="repl">
                                        <p:cTn id="215" dur="600"/>
                                        <p:tgtEl>
                                          <p:spTgt spid="356"/>
                                        </p:tgtEl>
                                      </p:cBhvr>
                                    </p:animEffect>
                                  </p:childTnLst>
                                </p:cTn>
                              </p:par>
                              <p:par>
                                <p:cTn id="216" nodeType="withEffect" fill="hold" presetClass="entr" presetID="4" presetSubtype="32">
                                  <p:stCondLst>
                                    <p:cond delay="0"/>
                                  </p:stCondLst>
                                  <p:iterate type="el">
                                    <p:tmAbs val="0"/>
                                  </p:iterate>
                                  <p:childTnLst>
                                    <p:set>
                                      <p:cBhvr>
                                        <p:cTn id="217" fill="hold"/>
                                        <p:tgtEl>
                                          <p:spTgt spid="353"/>
                                        </p:tgtEl>
                                        <p:attrNameLst>
                                          <p:attrName>style.visibility</p:attrName>
                                        </p:attrNameLst>
                                      </p:cBhvr>
                                      <p:to>
                                        <p:strVal val="visible"/>
                                      </p:to>
                                    </p:set>
                                    <p:animEffect filter="box(out)" transition="in">
                                      <p:cBhvr additive="repl">
                                        <p:cTn id="218" dur="600"/>
                                        <p:tgtEl>
                                          <p:spTgt spid="353"/>
                                        </p:tgtEl>
                                      </p:cBhvr>
                                    </p:animEffect>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4" presetSubtype="32">
                                  <p:stCondLst>
                                    <p:cond delay="0"/>
                                  </p:stCondLst>
                                  <p:iterate type="el">
                                    <p:tmAbs val="0"/>
                                  </p:iterate>
                                  <p:childTnLst>
                                    <p:set>
                                      <p:cBhvr>
                                        <p:cTn id="222" fill="hold"/>
                                        <p:tgtEl>
                                          <p:spTgt spid="354"/>
                                        </p:tgtEl>
                                        <p:attrNameLst>
                                          <p:attrName>style.visibility</p:attrName>
                                        </p:attrNameLst>
                                      </p:cBhvr>
                                      <p:to>
                                        <p:strVal val="visible"/>
                                      </p:to>
                                    </p:set>
                                    <p:animEffect filter="box(out)" transition="in">
                                      <p:cBhvr additive="repl">
                                        <p:cTn id="223" dur="600"/>
                                        <p:tgtEl>
                                          <p:spTgt spid="354"/>
                                        </p:tgtEl>
                                      </p:cBhvr>
                                    </p:animEffect>
                                  </p:childTnLst>
                                </p:cTn>
                              </p:par>
                            </p:childTnLst>
                          </p:cTn>
                        </p:par>
                        <p:par>
                          <p:cTn id="224" fill="hold">
                            <p:stCondLst>
                              <p:cond delay="600"/>
                            </p:stCondLst>
                            <p:childTnLst>
                              <p:par>
                                <p:cTn id="225" nodeType="afterEffect" fill="hold" presetClass="entr" presetID="4" presetSubtype="32">
                                  <p:stCondLst>
                                    <p:cond delay="0"/>
                                  </p:stCondLst>
                                  <p:iterate type="el">
                                    <p:tmAbs val="0"/>
                                  </p:iterate>
                                  <p:childTnLst>
                                    <p:set>
                                      <p:cBhvr>
                                        <p:cTn id="226" fill="hold"/>
                                        <p:tgtEl>
                                          <p:spTgt spid="357"/>
                                        </p:tgtEl>
                                        <p:attrNameLst>
                                          <p:attrName>style.visibility</p:attrName>
                                        </p:attrNameLst>
                                      </p:cBhvr>
                                      <p:to>
                                        <p:strVal val="visible"/>
                                      </p:to>
                                    </p:set>
                                    <p:animEffect filter="box(out)" transition="in">
                                      <p:cBhvr additive="repl">
                                        <p:cTn id="227" dur="600"/>
                                        <p:tgtEl>
                                          <p:spTgt spid="357"/>
                                        </p:tgtEl>
                                      </p:cBhvr>
                                    </p:animEffect>
                                  </p:childTnLst>
                                </p:cTn>
                              </p:par>
                            </p:childTnLst>
                          </p:cTn>
                        </p:par>
                        <p:par>
                          <p:cTn id="228" fill="hold">
                            <p:stCondLst>
                              <p:cond delay="1200"/>
                            </p:stCondLst>
                            <p:childTnLst>
                              <p:par>
                                <p:cTn id="229" nodeType="afterEffect" fill="hold" presetClass="entr" presetID="4" presetSubtype="32">
                                  <p:stCondLst>
                                    <p:cond delay="0"/>
                                  </p:stCondLst>
                                  <p:iterate type="el">
                                    <p:tmAbs val="0"/>
                                  </p:iterate>
                                  <p:childTnLst>
                                    <p:set>
                                      <p:cBhvr>
                                        <p:cTn id="230" fill="hold"/>
                                        <p:tgtEl>
                                          <p:spTgt spid="358"/>
                                        </p:tgtEl>
                                        <p:attrNameLst>
                                          <p:attrName>style.visibility</p:attrName>
                                        </p:attrNameLst>
                                      </p:cBhvr>
                                      <p:to>
                                        <p:strVal val="visible"/>
                                      </p:to>
                                    </p:set>
                                    <p:animEffect filter="box(out)" transition="in">
                                      <p:cBhvr additive="repl">
                                        <p:cTn id="231" dur="6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Titel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Gestion de la colère : Exercice 2</a:t>
            </a:r>
            <a:endParaRPr b="0" lang="fr-FR" sz="3200" spc="-1" strike="noStrike">
              <a:latin typeface="Arial"/>
            </a:endParaRPr>
          </a:p>
        </p:txBody>
      </p:sp>
      <p:sp>
        <p:nvSpPr>
          <p:cNvPr id="360"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93384FC9-B665-43B7-B711-4236121274E5}" type="slidenum">
              <a:rPr b="0" lang="en-US" sz="1200" spc="-1" strike="noStrike">
                <a:solidFill>
                  <a:srgbClr val="0770b1"/>
                </a:solidFill>
                <a:latin typeface="Calibri"/>
              </a:rPr>
              <a:t>15</a:t>
            </a:fld>
            <a:endParaRPr b="0" lang="fr-FR" sz="1200" spc="-1" strike="noStrike">
              <a:latin typeface="Arial"/>
            </a:endParaRPr>
          </a:p>
        </p:txBody>
      </p:sp>
      <p:sp>
        <p:nvSpPr>
          <p:cNvPr id="361" name="Google Shape;18;p1"/>
          <p:cNvSpPr/>
          <p:nvPr/>
        </p:nvSpPr>
        <p:spPr>
          <a:xfrm>
            <a:off x="1776240" y="5024880"/>
            <a:ext cx="901080" cy="27396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350" spc="-1" strike="noStrike">
                <a:solidFill>
                  <a:srgbClr val="535353"/>
                </a:solidFill>
                <a:latin typeface="Avenir Roman"/>
                <a:ea typeface="Avenir Roman"/>
              </a:rPr>
              <a:t>    </a:t>
            </a:r>
            <a:endParaRPr b="0" lang="fr-FR" sz="1350" spc="-1" strike="noStrike">
              <a:latin typeface="Arial"/>
            </a:endParaRPr>
          </a:p>
        </p:txBody>
      </p:sp>
      <p:sp>
        <p:nvSpPr>
          <p:cNvPr id="362" name="Google Shape;25;p1"/>
          <p:cNvSpPr/>
          <p:nvPr/>
        </p:nvSpPr>
        <p:spPr>
          <a:xfrm rot="3660600">
            <a:off x="6266880" y="4478040"/>
            <a:ext cx="166320" cy="636480"/>
          </a:xfrm>
          <a:custGeom>
            <a:avLst/>
            <a:gdLst/>
            <a:ahLst/>
            <a:rect l="l" t="t" r="r" b="b"/>
            <a:pathLst>
              <a:path w="21600" h="21600">
                <a:moveTo>
                  <a:pt x="0" y="0"/>
                </a:moveTo>
                <a:cubicBezTo>
                  <a:pt x="2399" y="1686"/>
                  <a:pt x="4620" y="3404"/>
                  <a:pt x="6659" y="5150"/>
                </a:cubicBezTo>
                <a:cubicBezTo>
                  <a:pt x="12876" y="10475"/>
                  <a:pt x="17365" y="16030"/>
                  <a:pt x="21600" y="21600"/>
                </a:cubicBezTo>
              </a:path>
            </a:pathLst>
          </a:custGeom>
          <a:noFill/>
          <a:ln w="38100">
            <a:solidFill>
              <a:srgbClr val="7030a0"/>
            </a:solidFill>
            <a:miter/>
          </a:ln>
        </p:spPr>
        <p:style>
          <a:lnRef idx="0"/>
          <a:fillRef idx="0"/>
          <a:effectRef idx="0"/>
          <a:fontRef idx="minor"/>
        </p:style>
      </p:sp>
      <p:sp>
        <p:nvSpPr>
          <p:cNvPr id="363" name="Google Shape;26;p1"/>
          <p:cNvSpPr/>
          <p:nvPr/>
        </p:nvSpPr>
        <p:spPr>
          <a:xfrm rot="6244800">
            <a:off x="5650920" y="4931640"/>
            <a:ext cx="392400" cy="447120"/>
          </a:xfrm>
          <a:custGeom>
            <a:avLst/>
            <a:gdLst/>
            <a:ahLst/>
            <a:rect l="l" t="t" r="r" b="b"/>
            <a:pathLst>
              <a:path w="21600" h="21600">
                <a:moveTo>
                  <a:pt x="0" y="0"/>
                </a:moveTo>
                <a:cubicBezTo>
                  <a:pt x="8182" y="6395"/>
                  <a:pt x="15437" y="13650"/>
                  <a:pt x="21600" y="21600"/>
                </a:cubicBezTo>
              </a:path>
            </a:pathLst>
          </a:custGeom>
          <a:noFill/>
          <a:ln w="38100">
            <a:solidFill>
              <a:srgbClr val="7030a0"/>
            </a:solidFill>
            <a:miter/>
          </a:ln>
        </p:spPr>
        <p:style>
          <a:lnRef idx="0"/>
          <a:fillRef idx="0"/>
          <a:effectRef idx="0"/>
          <a:fontRef idx="minor"/>
        </p:style>
      </p:sp>
      <p:sp>
        <p:nvSpPr>
          <p:cNvPr id="364" name="Google Shape;28;p1"/>
          <p:cNvSpPr/>
          <p:nvPr/>
        </p:nvSpPr>
        <p:spPr>
          <a:xfrm>
            <a:off x="6400800" y="3567240"/>
            <a:ext cx="1912320" cy="1156320"/>
          </a:xfrm>
          <a:prstGeom prst="ellipse">
            <a:avLst/>
          </a:prstGeom>
          <a:solidFill>
            <a:schemeClr val="accent4">
              <a:lumMod val="75000"/>
            </a:schemeClr>
          </a:solidFill>
          <a:ln w="12700">
            <a:noFill/>
          </a:ln>
        </p:spPr>
        <p:style>
          <a:lnRef idx="0"/>
          <a:fillRef idx="0"/>
          <a:effectRef idx="0"/>
          <a:fontRef idx="minor"/>
        </p:style>
      </p:sp>
      <p:sp>
        <p:nvSpPr>
          <p:cNvPr id="365" name="Google Shape;29;p1"/>
          <p:cNvSpPr/>
          <p:nvPr/>
        </p:nvSpPr>
        <p:spPr>
          <a:xfrm>
            <a:off x="6467760" y="3657240"/>
            <a:ext cx="1748520" cy="946800"/>
          </a:xfrm>
          <a:prstGeom prst="ellipse">
            <a:avLst/>
          </a:prstGeom>
          <a:gradFill rotWithShape="0">
            <a:gsLst>
              <a:gs pos="0">
                <a:srgbClr val="e6eaeb"/>
              </a:gs>
              <a:gs pos="100000">
                <a:srgbClr val="ffffff"/>
              </a:gs>
            </a:gsLst>
            <a:lin ang="2088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instructions</a:t>
            </a:r>
            <a:endParaRPr b="0" lang="fr-FR" sz="1800" spc="-1" strike="noStrike">
              <a:latin typeface="Arial"/>
            </a:endParaRPr>
          </a:p>
        </p:txBody>
      </p:sp>
      <p:sp>
        <p:nvSpPr>
          <p:cNvPr id="366" name="Google Shape;32;p1"/>
          <p:cNvSpPr/>
          <p:nvPr/>
        </p:nvSpPr>
        <p:spPr>
          <a:xfrm flipH="1" rot="18009600">
            <a:off x="4326480" y="4981680"/>
            <a:ext cx="463320" cy="772200"/>
          </a:xfrm>
          <a:custGeom>
            <a:avLst/>
            <a:gdLst/>
            <a:ahLst/>
            <a:rect l="l" t="t" r="r" b="b"/>
            <a:pathLst>
              <a:path w="21600" h="21600">
                <a:moveTo>
                  <a:pt x="21600" y="0"/>
                </a:moveTo>
                <a:cubicBezTo>
                  <a:pt x="17845" y="5186"/>
                  <a:pt x="13381" y="10093"/>
                  <a:pt x="8272" y="14650"/>
                </a:cubicBezTo>
                <a:cubicBezTo>
                  <a:pt x="5611" y="17024"/>
                  <a:pt x="2780" y="19297"/>
                  <a:pt x="0" y="21600"/>
                </a:cubicBezTo>
              </a:path>
            </a:pathLst>
          </a:custGeom>
          <a:noFill/>
          <a:ln w="38100">
            <a:solidFill>
              <a:srgbClr val="ff0000"/>
            </a:solidFill>
            <a:miter/>
          </a:ln>
        </p:spPr>
        <p:style>
          <a:lnRef idx="0"/>
          <a:fillRef idx="0"/>
          <a:effectRef idx="0"/>
          <a:fontRef idx="minor"/>
        </p:style>
      </p:sp>
      <p:sp>
        <p:nvSpPr>
          <p:cNvPr id="367" name="Google Shape;33;p1"/>
          <p:cNvSpPr/>
          <p:nvPr/>
        </p:nvSpPr>
        <p:spPr>
          <a:xfrm flipH="1" rot="16866600">
            <a:off x="2415960" y="4382280"/>
            <a:ext cx="366480" cy="773640"/>
          </a:xfrm>
          <a:custGeom>
            <a:avLst/>
            <a:gdLst/>
            <a:ahLst/>
            <a:rect l="l" t="t" r="r" b="b"/>
            <a:pathLst>
              <a:path w="21600" h="21600">
                <a:moveTo>
                  <a:pt x="0" y="0"/>
                </a:moveTo>
                <a:cubicBezTo>
                  <a:pt x="8182" y="6395"/>
                  <a:pt x="15437" y="13650"/>
                  <a:pt x="21600" y="21600"/>
                </a:cubicBezTo>
              </a:path>
            </a:pathLst>
          </a:custGeom>
          <a:noFill/>
          <a:ln w="38100">
            <a:solidFill>
              <a:srgbClr val="ff8a00"/>
            </a:solidFill>
            <a:miter/>
          </a:ln>
        </p:spPr>
        <p:style>
          <a:lnRef idx="0"/>
          <a:fillRef idx="0"/>
          <a:effectRef idx="0"/>
          <a:fontRef idx="minor"/>
        </p:style>
      </p:sp>
      <p:sp>
        <p:nvSpPr>
          <p:cNvPr id="368" name="Google Shape;34;p1"/>
          <p:cNvSpPr/>
          <p:nvPr/>
        </p:nvSpPr>
        <p:spPr>
          <a:xfrm flipH="1">
            <a:off x="828360" y="3522960"/>
            <a:ext cx="1994040" cy="1156320"/>
          </a:xfrm>
          <a:prstGeom prst="ellipse">
            <a:avLst/>
          </a:prstGeom>
          <a:solidFill>
            <a:srgbClr val="ff6600"/>
          </a:solidFill>
          <a:ln w="12700">
            <a:noFill/>
          </a:ln>
        </p:spPr>
        <p:style>
          <a:lnRef idx="0"/>
          <a:fillRef idx="0"/>
          <a:effectRef idx="0"/>
          <a:fontRef idx="minor"/>
        </p:style>
      </p:sp>
      <p:sp>
        <p:nvSpPr>
          <p:cNvPr id="369" name="Google Shape;35;p1"/>
          <p:cNvSpPr/>
          <p:nvPr/>
        </p:nvSpPr>
        <p:spPr>
          <a:xfrm flipH="1">
            <a:off x="937440" y="36194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objectif</a:t>
            </a:r>
            <a:endParaRPr b="0" lang="fr-FR" sz="1800" spc="-1" strike="noStrike">
              <a:latin typeface="Arial"/>
            </a:endParaRPr>
          </a:p>
        </p:txBody>
      </p:sp>
      <p:sp>
        <p:nvSpPr>
          <p:cNvPr id="370" name="Google Shape;37;p1"/>
          <p:cNvSpPr/>
          <p:nvPr/>
        </p:nvSpPr>
        <p:spPr>
          <a:xfrm flipH="1">
            <a:off x="2363760" y="4647960"/>
            <a:ext cx="1994040" cy="1156320"/>
          </a:xfrm>
          <a:prstGeom prst="ellipse">
            <a:avLst/>
          </a:prstGeom>
          <a:solidFill>
            <a:srgbClr val="cc0099"/>
          </a:solidFill>
          <a:ln w="12700">
            <a:noFill/>
          </a:ln>
        </p:spPr>
        <p:style>
          <a:lnRef idx="0"/>
          <a:fillRef idx="0"/>
          <a:effectRef idx="0"/>
          <a:fontRef idx="minor"/>
        </p:style>
      </p:sp>
      <p:sp>
        <p:nvSpPr>
          <p:cNvPr id="371" name="Google Shape;38;p1"/>
          <p:cNvSpPr/>
          <p:nvPr/>
        </p:nvSpPr>
        <p:spPr>
          <a:xfrm flipH="1">
            <a:off x="2486520" y="474012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public cible</a:t>
            </a:r>
            <a:endParaRPr b="0" lang="fr-FR" sz="1800" spc="-1" strike="noStrike">
              <a:latin typeface="Arial"/>
            </a:endParaRPr>
          </a:p>
        </p:txBody>
      </p:sp>
      <p:sp>
        <p:nvSpPr>
          <p:cNvPr id="372" name="Google Shape;40;p1"/>
          <p:cNvSpPr/>
          <p:nvPr/>
        </p:nvSpPr>
        <p:spPr>
          <a:xfrm flipH="1">
            <a:off x="4584240" y="4699440"/>
            <a:ext cx="1994040" cy="1156320"/>
          </a:xfrm>
          <a:prstGeom prst="ellipse">
            <a:avLst/>
          </a:prstGeom>
          <a:solidFill>
            <a:srgbClr val="92d050"/>
          </a:solidFill>
          <a:ln w="12700">
            <a:noFill/>
          </a:ln>
        </p:spPr>
        <p:style>
          <a:lnRef idx="0"/>
          <a:fillRef idx="0"/>
          <a:effectRef idx="0"/>
          <a:fontRef idx="minor"/>
        </p:style>
      </p:sp>
      <p:sp>
        <p:nvSpPr>
          <p:cNvPr id="373" name="Google Shape;41;p1"/>
          <p:cNvSpPr/>
          <p:nvPr/>
        </p:nvSpPr>
        <p:spPr>
          <a:xfrm flipH="1">
            <a:off x="4714200" y="48128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durée</a:t>
            </a:r>
            <a:endParaRPr b="0" lang="fr-FR" sz="1800" spc="-1" strike="noStrike">
              <a:latin typeface="Arial"/>
            </a:endParaRPr>
          </a:p>
        </p:txBody>
      </p:sp>
      <p:sp>
        <p:nvSpPr>
          <p:cNvPr id="374" name="Tekstvak 86"/>
          <p:cNvSpPr/>
          <p:nvPr/>
        </p:nvSpPr>
        <p:spPr>
          <a:xfrm>
            <a:off x="2364480" y="2864520"/>
            <a:ext cx="4454280" cy="510120"/>
          </a:xfrm>
          <a:prstGeom prst="rect">
            <a:avLst/>
          </a:prstGeom>
          <a:noFill/>
          <a:ln w="0">
            <a:noFill/>
          </a:ln>
        </p:spPr>
        <p:style>
          <a:lnRef idx="0"/>
          <a:fillRef idx="0"/>
          <a:effectRef idx="0"/>
          <a:fontRef idx="minor"/>
        </p:style>
        <p:txBody>
          <a:bodyPr lIns="90000" rIns="90000" tIns="45000" bIns="45000">
            <a:spAutoFit/>
          </a:bodyPr>
          <a:p>
            <a:pPr algn="ctr">
              <a:lnSpc>
                <a:spcPct val="115000"/>
              </a:lnSpc>
              <a:spcAft>
                <a:spcPts val="601"/>
              </a:spcAft>
              <a:tabLst>
                <a:tab algn="l" pos="0"/>
              </a:tabLst>
            </a:pPr>
            <a:r>
              <a:rPr b="0" lang="en-US" sz="2400" spc="-1" strike="noStrike">
                <a:solidFill>
                  <a:srgbClr val="0770b1"/>
                </a:solidFill>
                <a:latin typeface="Calibri"/>
                <a:ea typeface="DejaVu Sans"/>
              </a:rPr>
              <a:t>Faire un plan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F804BB4A-1BA4-4811-8475-805175D9165F}" type="slidenum">
              <a:rPr b="0" lang="en-US" sz="1200" spc="-1" strike="noStrike">
                <a:solidFill>
                  <a:srgbClr val="0770b1"/>
                </a:solidFill>
                <a:latin typeface="Calibri"/>
              </a:rPr>
              <a:t>&lt;numéro&gt;</a:t>
            </a:fld>
            <a:endParaRPr b="0" lang="fr-FR" sz="1200" spc="-1" strike="noStrike">
              <a:latin typeface="Arial"/>
            </a:endParaRPr>
          </a:p>
        </p:txBody>
      </p:sp>
      <p:pic>
        <p:nvPicPr>
          <p:cNvPr id="376" name="Картина 33" descr=""/>
          <p:cNvPicPr/>
          <p:nvPr/>
        </p:nvPicPr>
        <p:blipFill>
          <a:blip r:embed="rId1"/>
          <a:stretch/>
        </p:blipFill>
        <p:spPr>
          <a:xfrm>
            <a:off x="4408920" y="3764880"/>
            <a:ext cx="2806560" cy="1184400"/>
          </a:xfrm>
          <a:prstGeom prst="rect">
            <a:avLst/>
          </a:prstGeom>
          <a:ln w="0">
            <a:noFill/>
          </a:ln>
        </p:spPr>
      </p:pic>
      <p:pic>
        <p:nvPicPr>
          <p:cNvPr id="377" name="Картина 35" descr="Картина, която съдържа текст, визитка, екранна снимка  Описанието е генерирано автоматично"/>
          <p:cNvPicPr/>
          <p:nvPr/>
        </p:nvPicPr>
        <p:blipFill>
          <a:blip r:embed="rId2"/>
          <a:stretch/>
        </p:blipFill>
        <p:spPr>
          <a:xfrm>
            <a:off x="4100040" y="4964040"/>
            <a:ext cx="3897000" cy="1835280"/>
          </a:xfrm>
          <a:prstGeom prst="rect">
            <a:avLst/>
          </a:prstGeom>
          <a:ln w="0">
            <a:noFill/>
          </a:ln>
        </p:spPr>
      </p:pic>
      <p:pic>
        <p:nvPicPr>
          <p:cNvPr id="378" name="Картина 43" descr=""/>
          <p:cNvPicPr/>
          <p:nvPr/>
        </p:nvPicPr>
        <p:blipFill>
          <a:blip r:embed="rId3"/>
          <a:stretch/>
        </p:blipFill>
        <p:spPr>
          <a:xfrm>
            <a:off x="3642480" y="1325880"/>
            <a:ext cx="456840" cy="5394960"/>
          </a:xfrm>
          <a:prstGeom prst="rect">
            <a:avLst/>
          </a:prstGeom>
          <a:ln w="0">
            <a:noFill/>
          </a:ln>
        </p:spPr>
      </p:pic>
      <p:grpSp>
        <p:nvGrpSpPr>
          <p:cNvPr id="379" name="Групиране 63"/>
          <p:cNvGrpSpPr/>
          <p:nvPr/>
        </p:nvGrpSpPr>
        <p:grpSpPr>
          <a:xfrm>
            <a:off x="7446960" y="1242720"/>
            <a:ext cx="1620000" cy="1429200"/>
            <a:chOff x="7446960" y="1242720"/>
            <a:chExt cx="1620000" cy="1429200"/>
          </a:xfrm>
        </p:grpSpPr>
        <p:sp>
          <p:nvSpPr>
            <p:cNvPr id="380" name="Текстово поле 45"/>
            <p:cNvSpPr/>
            <p:nvPr/>
          </p:nvSpPr>
          <p:spPr>
            <a:xfrm>
              <a:off x="7601040" y="1242720"/>
              <a:ext cx="1465920" cy="1429200"/>
            </a:xfrm>
            <a:prstGeom prst="rect">
              <a:avLst/>
            </a:prstGeom>
            <a:solidFill>
              <a:schemeClr val="bg1">
                <a:lumMod val="95000"/>
              </a:schemeClr>
            </a:solidFill>
            <a:ln w="0">
              <a:solidFill>
                <a:srgbClr val="bfbfbf"/>
              </a:solidFill>
            </a:ln>
          </p:spPr>
          <p:style>
            <a:lnRef idx="0"/>
            <a:fillRef idx="0"/>
            <a:effectRef idx="0"/>
            <a:fontRef idx="minor"/>
          </p:style>
          <p:txBody>
            <a:bodyPr lIns="90000" rIns="90000" tIns="45000" bIns="45000">
              <a:spAutoFit/>
            </a:bodyPr>
            <a:p>
              <a:pPr marL="174600" indent="-173880">
                <a:lnSpc>
                  <a:spcPct val="100000"/>
                </a:lnSpc>
                <a:buClr>
                  <a:srgbClr val="000000"/>
                </a:buClr>
                <a:buFont typeface="Arial"/>
                <a:buChar char="•"/>
              </a:pPr>
              <a:r>
                <a:rPr b="0" lang="en-US" sz="1100" spc="-1" strike="noStrike">
                  <a:solidFill>
                    <a:srgbClr val="000000"/>
                  </a:solidFill>
                  <a:latin typeface="Calibri"/>
                  <a:ea typeface="DejaVu Sans"/>
                </a:rPr>
                <a:t>Expérience personnelle en </a:t>
              </a:r>
              <a:r>
                <a:rPr b="0" lang="en-US" sz="1050" spc="-1" strike="noStrike">
                  <a:solidFill>
                    <a:srgbClr val="000000"/>
                  </a:solidFill>
                  <a:latin typeface="Calibri"/>
                  <a:ea typeface="DejaVu Sans"/>
                </a:rPr>
                <a:t>matière</a:t>
              </a:r>
              <a:r>
                <a:rPr b="0" lang="en-US" sz="1100" spc="-1" strike="noStrike">
                  <a:solidFill>
                    <a:srgbClr val="000000"/>
                  </a:solidFill>
                  <a:latin typeface="Calibri"/>
                  <a:ea typeface="DejaVu Sans"/>
                </a:rPr>
                <a:t> de discrimination </a:t>
              </a:r>
              <a:endParaRPr b="0" lang="fr-FR" sz="1100" spc="-1" strike="noStrike">
                <a:latin typeface="Arial"/>
              </a:endParaRPr>
            </a:p>
            <a:p>
              <a:pPr marL="174600" indent="-173880">
                <a:lnSpc>
                  <a:spcPct val="100000"/>
                </a:lnSpc>
                <a:buClr>
                  <a:srgbClr val="000000"/>
                </a:buClr>
                <a:buFont typeface="Arial"/>
                <a:buChar char="•"/>
              </a:pPr>
              <a:r>
                <a:rPr b="0" lang="en-US" sz="1100" spc="-1" strike="noStrike">
                  <a:solidFill>
                    <a:srgbClr val="000000"/>
                  </a:solidFill>
                  <a:latin typeface="Calibri"/>
                  <a:ea typeface="DejaVu Sans"/>
                </a:rPr>
                <a:t>Problèmes familiaux</a:t>
              </a:r>
              <a:endParaRPr b="0" lang="fr-FR" sz="1100" spc="-1" strike="noStrike">
                <a:latin typeface="Arial"/>
              </a:endParaRPr>
            </a:p>
            <a:p>
              <a:pPr marL="174600" indent="-173880">
                <a:lnSpc>
                  <a:spcPct val="100000"/>
                </a:lnSpc>
                <a:buClr>
                  <a:srgbClr val="000000"/>
                </a:buClr>
                <a:buFont typeface="Arial"/>
                <a:buChar char="•"/>
              </a:pPr>
              <a:r>
                <a:rPr b="0" lang="en-US" sz="1100" spc="-1" strike="noStrike">
                  <a:solidFill>
                    <a:srgbClr val="000000"/>
                  </a:solidFill>
                  <a:latin typeface="Calibri"/>
                  <a:ea typeface="DejaVu Sans"/>
                </a:rPr>
                <a:t>Confrontation avec la mort</a:t>
              </a:r>
              <a:endParaRPr b="0" lang="fr-FR" sz="1100" spc="-1" strike="noStrike">
                <a:latin typeface="Arial"/>
              </a:endParaRPr>
            </a:p>
          </p:txBody>
        </p:sp>
        <p:sp>
          <p:nvSpPr>
            <p:cNvPr id="381" name="Съединител: извита линия 53"/>
            <p:cNvSpPr/>
            <p:nvPr/>
          </p:nvSpPr>
          <p:spPr>
            <a:xfrm flipH="1" flipV="1" rot="5400000">
              <a:off x="7363800" y="2048040"/>
              <a:ext cx="319320" cy="153720"/>
            </a:xfrm>
            <a:prstGeom prst="curvedConnector2">
              <a:avLst/>
            </a:prstGeom>
            <a:noFill/>
            <a:ln>
              <a:solidFill>
                <a:srgbClr val="66aec6"/>
              </a:solidFill>
              <a:round/>
              <a:tailEnd len="med" type="triangle" w="med"/>
            </a:ln>
          </p:spPr>
          <p:style>
            <a:lnRef idx="1">
              <a:schemeClr val="accent3"/>
            </a:lnRef>
            <a:fillRef idx="0">
              <a:schemeClr val="accent3"/>
            </a:fillRef>
            <a:effectRef idx="0">
              <a:schemeClr val="accent3"/>
            </a:effectRef>
            <a:fontRef idx="minor"/>
          </p:style>
        </p:sp>
      </p:grpSp>
      <p:grpSp>
        <p:nvGrpSpPr>
          <p:cNvPr id="382" name="Групиране 64"/>
          <p:cNvGrpSpPr/>
          <p:nvPr/>
        </p:nvGrpSpPr>
        <p:grpSpPr>
          <a:xfrm>
            <a:off x="7446960" y="2786760"/>
            <a:ext cx="1620000" cy="1367640"/>
            <a:chOff x="7446960" y="2786760"/>
            <a:chExt cx="1620000" cy="1367640"/>
          </a:xfrm>
        </p:grpSpPr>
        <p:sp>
          <p:nvSpPr>
            <p:cNvPr id="383" name="Текстово поле 48"/>
            <p:cNvSpPr/>
            <p:nvPr/>
          </p:nvSpPr>
          <p:spPr>
            <a:xfrm>
              <a:off x="7601040" y="2786760"/>
              <a:ext cx="1465920" cy="1367640"/>
            </a:xfrm>
            <a:prstGeom prst="rect">
              <a:avLst/>
            </a:prstGeom>
            <a:solidFill>
              <a:schemeClr val="bg1">
                <a:lumMod val="95000"/>
              </a:schemeClr>
            </a:solidFill>
            <a:ln w="0">
              <a:solidFill>
                <a:srgbClr val="bfbfbf"/>
              </a:solidFill>
            </a:ln>
          </p:spPr>
          <p:style>
            <a:lnRef idx="0"/>
            <a:fillRef idx="0"/>
            <a:effectRef idx="0"/>
            <a:fontRef idx="minor"/>
          </p:style>
          <p:txBody>
            <a:bodyPr lIns="90000" rIns="90000" tIns="45000" bIns="45000">
              <a:spAutoFit/>
            </a:bodyPr>
            <a:p>
              <a:pPr marL="174600" indent="-173880">
                <a:lnSpc>
                  <a:spcPct val="100000"/>
                </a:lnSpc>
                <a:buClr>
                  <a:srgbClr val="000000"/>
                </a:buClr>
                <a:buFont typeface="Arial"/>
                <a:buChar char="•"/>
              </a:pPr>
              <a:r>
                <a:rPr b="0" lang="en-US" sz="1200" spc="-1" strike="noStrike">
                  <a:solidFill>
                    <a:srgbClr val="000000"/>
                  </a:solidFill>
                  <a:latin typeface="Calibri"/>
                  <a:ea typeface="DejaVu Sans"/>
                </a:rPr>
                <a:t>Confrontation avec la propagande</a:t>
              </a:r>
              <a:endParaRPr b="0" lang="fr-FR" sz="1200" spc="-1" strike="noStrike">
                <a:latin typeface="Arial"/>
              </a:endParaRPr>
            </a:p>
            <a:p>
              <a:pPr marL="174600" indent="-173880">
                <a:lnSpc>
                  <a:spcPct val="100000"/>
                </a:lnSpc>
                <a:buClr>
                  <a:srgbClr val="000000"/>
                </a:buClr>
                <a:buFont typeface="Arial"/>
                <a:buChar char="•"/>
              </a:pPr>
              <a:r>
                <a:rPr b="0" lang="en-US" sz="1200" spc="-1" strike="noStrike">
                  <a:solidFill>
                    <a:srgbClr val="000000"/>
                  </a:solidFill>
                  <a:latin typeface="Calibri"/>
                  <a:ea typeface="DejaVu Sans"/>
                </a:rPr>
                <a:t>Appartenance à un groupe radical</a:t>
              </a:r>
              <a:endParaRPr b="0" lang="fr-FR" sz="1200" spc="-1" strike="noStrike">
                <a:latin typeface="Arial"/>
              </a:endParaRPr>
            </a:p>
            <a:p>
              <a:pPr marL="174600" indent="-173880">
                <a:lnSpc>
                  <a:spcPct val="100000"/>
                </a:lnSpc>
                <a:buClr>
                  <a:srgbClr val="000000"/>
                </a:buClr>
                <a:buFont typeface="Arial"/>
                <a:buChar char="•"/>
              </a:pPr>
              <a:r>
                <a:rPr b="0" lang="en-US" sz="1200" spc="-1" strike="noStrike">
                  <a:solidFill>
                    <a:srgbClr val="000000"/>
                  </a:solidFill>
                  <a:latin typeface="Calibri"/>
                  <a:ea typeface="DejaVu Sans"/>
                </a:rPr>
                <a:t>Injustice contre le groupe</a:t>
              </a:r>
              <a:endParaRPr b="0" lang="fr-FR" sz="1200" spc="-1" strike="noStrike">
                <a:latin typeface="Arial"/>
              </a:endParaRPr>
            </a:p>
          </p:txBody>
        </p:sp>
        <p:sp>
          <p:nvSpPr>
            <p:cNvPr id="384" name="Съединител: извита линия 56"/>
            <p:cNvSpPr/>
            <p:nvPr/>
          </p:nvSpPr>
          <p:spPr>
            <a:xfrm flipH="1" rot="16200000">
              <a:off x="7232040" y="3125880"/>
              <a:ext cx="582840" cy="153720"/>
            </a:xfrm>
            <a:prstGeom prst="curvedConnector2">
              <a:avLst/>
            </a:prstGeom>
            <a:noFill/>
            <a:ln>
              <a:solidFill>
                <a:srgbClr val="66aec6"/>
              </a:solidFill>
              <a:round/>
              <a:tailEnd len="med" type="triangle" w="med"/>
            </a:ln>
          </p:spPr>
          <p:style>
            <a:lnRef idx="1">
              <a:schemeClr val="accent3"/>
            </a:lnRef>
            <a:fillRef idx="0">
              <a:schemeClr val="accent3"/>
            </a:fillRef>
            <a:effectRef idx="0">
              <a:schemeClr val="accent3"/>
            </a:effectRef>
            <a:fontRef idx="minor"/>
          </p:style>
        </p:sp>
      </p:grpSp>
      <p:grpSp>
        <p:nvGrpSpPr>
          <p:cNvPr id="385" name="Групиране 65"/>
          <p:cNvGrpSpPr/>
          <p:nvPr/>
        </p:nvGrpSpPr>
        <p:grpSpPr>
          <a:xfrm>
            <a:off x="7446960" y="3468240"/>
            <a:ext cx="1620000" cy="1861200"/>
            <a:chOff x="7446960" y="3468240"/>
            <a:chExt cx="1620000" cy="1861200"/>
          </a:xfrm>
        </p:grpSpPr>
        <p:sp>
          <p:nvSpPr>
            <p:cNvPr id="386" name="Текстово поле 50"/>
            <p:cNvSpPr/>
            <p:nvPr/>
          </p:nvSpPr>
          <p:spPr>
            <a:xfrm>
              <a:off x="7601040" y="4326840"/>
              <a:ext cx="1465920" cy="1002600"/>
            </a:xfrm>
            <a:prstGeom prst="rect">
              <a:avLst/>
            </a:prstGeom>
            <a:solidFill>
              <a:schemeClr val="bg1">
                <a:lumMod val="95000"/>
              </a:schemeClr>
            </a:solidFill>
            <a:ln w="0">
              <a:solidFill>
                <a:srgbClr val="bfbfbf"/>
              </a:solidFill>
            </a:ln>
          </p:spPr>
          <p:style>
            <a:lnRef idx="0"/>
            <a:fillRef idx="0"/>
            <a:effectRef idx="0"/>
            <a:fontRef idx="minor"/>
          </p:style>
          <p:txBody>
            <a:bodyPr lIns="90000" rIns="90000" tIns="45000" bIns="45000">
              <a:spAutoFit/>
            </a:bodyPr>
            <a:p>
              <a:pPr marL="174600" indent="-173880">
                <a:lnSpc>
                  <a:spcPct val="100000"/>
                </a:lnSpc>
                <a:buClr>
                  <a:srgbClr val="000000"/>
                </a:buClr>
                <a:buFont typeface="Arial"/>
                <a:buChar char="•"/>
              </a:pPr>
              <a:r>
                <a:rPr b="0" lang="en-US" sz="1200" spc="-1" strike="noStrike">
                  <a:solidFill>
                    <a:srgbClr val="000000"/>
                  </a:solidFill>
                  <a:latin typeface="Calibri"/>
                  <a:ea typeface="DejaVu Sans"/>
                </a:rPr>
                <a:t>Appels à l’action</a:t>
              </a:r>
              <a:endParaRPr b="0" lang="fr-FR" sz="1200" spc="-1" strike="noStrike">
                <a:latin typeface="Arial"/>
              </a:endParaRPr>
            </a:p>
            <a:p>
              <a:pPr marL="174600" indent="-173880">
                <a:lnSpc>
                  <a:spcPct val="100000"/>
                </a:lnSpc>
                <a:buClr>
                  <a:srgbClr val="000000"/>
                </a:buClr>
                <a:buFont typeface="Arial"/>
                <a:buChar char="•"/>
              </a:pPr>
              <a:r>
                <a:rPr b="0" lang="en-US" sz="1200" spc="-1" strike="noStrike">
                  <a:solidFill>
                    <a:srgbClr val="000000"/>
                  </a:solidFill>
                  <a:latin typeface="Calibri"/>
                  <a:ea typeface="DejaVu Sans"/>
                </a:rPr>
                <a:t>Politique gouvernementale </a:t>
              </a:r>
              <a:endParaRPr b="0" lang="fr-FR" sz="1200" spc="-1" strike="noStrike">
                <a:latin typeface="Arial"/>
              </a:endParaRPr>
            </a:p>
            <a:p>
              <a:pPr marL="174600" indent="-173880">
                <a:lnSpc>
                  <a:spcPct val="100000"/>
                </a:lnSpc>
                <a:buClr>
                  <a:srgbClr val="000000"/>
                </a:buClr>
                <a:buFont typeface="Arial"/>
                <a:buChar char="•"/>
              </a:pPr>
              <a:r>
                <a:rPr b="0" lang="en-US" sz="1200" spc="-1" strike="noStrike">
                  <a:solidFill>
                    <a:srgbClr val="000000"/>
                  </a:solidFill>
                  <a:latin typeface="Calibri"/>
                  <a:ea typeface="DejaVu Sans"/>
                </a:rPr>
                <a:t>Guerre contre le groupe </a:t>
              </a:r>
              <a:endParaRPr b="0" lang="fr-FR" sz="1200" spc="-1" strike="noStrike">
                <a:latin typeface="Arial"/>
              </a:endParaRPr>
            </a:p>
          </p:txBody>
        </p:sp>
        <p:sp>
          <p:nvSpPr>
            <p:cNvPr id="387" name="Съединител: извита линия 59"/>
            <p:cNvSpPr/>
            <p:nvPr/>
          </p:nvSpPr>
          <p:spPr>
            <a:xfrm flipH="1" rot="16200000">
              <a:off x="6832800" y="4082040"/>
              <a:ext cx="1381320" cy="153720"/>
            </a:xfrm>
            <a:prstGeom prst="curvedConnector2">
              <a:avLst/>
            </a:prstGeom>
            <a:noFill/>
            <a:ln>
              <a:solidFill>
                <a:srgbClr val="66aec6"/>
              </a:solidFill>
              <a:round/>
              <a:tailEnd len="med" type="triangle" w="med"/>
            </a:ln>
          </p:spPr>
          <p:style>
            <a:lnRef idx="1">
              <a:schemeClr val="accent3"/>
            </a:lnRef>
            <a:fillRef idx="0">
              <a:schemeClr val="accent3"/>
            </a:fillRef>
            <a:effectRef idx="0">
              <a:schemeClr val="accent3"/>
            </a:effectRef>
            <a:fontRef idx="minor"/>
          </p:style>
        </p:sp>
      </p:grpSp>
      <p:sp>
        <p:nvSpPr>
          <p:cNvPr id="388" name="Овал 66"/>
          <p:cNvSpPr/>
          <p:nvPr/>
        </p:nvSpPr>
        <p:spPr>
          <a:xfrm>
            <a:off x="7446960" y="1097280"/>
            <a:ext cx="1696320" cy="1706760"/>
          </a:xfrm>
          <a:prstGeom prst="ellipse">
            <a:avLst/>
          </a:prstGeom>
          <a:noFill/>
          <a:ln>
            <a:solidFill>
              <a:srgbClr val="3e8ea9"/>
            </a:solidFill>
            <a:round/>
          </a:ln>
        </p:spPr>
        <p:style>
          <a:lnRef idx="2">
            <a:schemeClr val="accent1">
              <a:shade val="50000"/>
            </a:schemeClr>
          </a:lnRef>
          <a:fillRef idx="1">
            <a:schemeClr val="accent1"/>
          </a:fillRef>
          <a:effectRef idx="0">
            <a:schemeClr val="accent1"/>
          </a:effectRef>
          <a:fontRef idx="minor"/>
        </p:style>
      </p:sp>
      <p:sp>
        <p:nvSpPr>
          <p:cNvPr id="389" name="Овал 67"/>
          <p:cNvSpPr/>
          <p:nvPr/>
        </p:nvSpPr>
        <p:spPr>
          <a:xfrm>
            <a:off x="7467480" y="2652120"/>
            <a:ext cx="1696320" cy="1706760"/>
          </a:xfrm>
          <a:prstGeom prst="ellipse">
            <a:avLst/>
          </a:prstGeom>
          <a:noFill/>
          <a:ln>
            <a:solidFill>
              <a:srgbClr val="3e8ea9"/>
            </a:solidFill>
            <a:round/>
          </a:ln>
        </p:spPr>
        <p:style>
          <a:lnRef idx="2">
            <a:schemeClr val="accent1">
              <a:shade val="50000"/>
            </a:schemeClr>
          </a:lnRef>
          <a:fillRef idx="1">
            <a:schemeClr val="accent1"/>
          </a:fillRef>
          <a:effectRef idx="0">
            <a:schemeClr val="accent1"/>
          </a:effectRef>
          <a:fontRef idx="minor"/>
        </p:style>
      </p:sp>
      <p:sp>
        <p:nvSpPr>
          <p:cNvPr id="390" name="Овал 72"/>
          <p:cNvSpPr/>
          <p:nvPr/>
        </p:nvSpPr>
        <p:spPr>
          <a:xfrm>
            <a:off x="1278360" y="5524560"/>
            <a:ext cx="1429920" cy="565560"/>
          </a:xfrm>
          <a:prstGeom prst="ellipse">
            <a:avLst/>
          </a:prstGeom>
          <a:noFill/>
          <a:ln>
            <a:solidFill>
              <a:srgbClr val="6bb1c9"/>
            </a:solidFill>
            <a:round/>
          </a:ln>
        </p:spPr>
        <p:style>
          <a:lnRef idx="2">
            <a:schemeClr val="accent3"/>
          </a:lnRef>
          <a:fillRef idx="1">
            <a:schemeClr val="lt1"/>
          </a:fillRef>
          <a:effectRef idx="0">
            <a:schemeClr val="accent3"/>
          </a:effectRef>
          <a:fontRef idx="minor"/>
        </p:style>
      </p:sp>
      <p:sp>
        <p:nvSpPr>
          <p:cNvPr id="391" name="Овал 67"/>
          <p:cNvSpPr/>
          <p:nvPr/>
        </p:nvSpPr>
        <p:spPr>
          <a:xfrm>
            <a:off x="7503840" y="4100040"/>
            <a:ext cx="1696320" cy="1706760"/>
          </a:xfrm>
          <a:prstGeom prst="ellipse">
            <a:avLst/>
          </a:prstGeom>
          <a:noFill/>
          <a:ln>
            <a:solidFill>
              <a:srgbClr val="3e8ea9"/>
            </a:solidFill>
            <a:round/>
          </a:ln>
        </p:spPr>
        <p:style>
          <a:lnRef idx="2">
            <a:schemeClr val="accent1">
              <a:shade val="50000"/>
            </a:schemeClr>
          </a:lnRef>
          <a:fillRef idx="1">
            <a:schemeClr val="accent1"/>
          </a:fillRef>
          <a:effectRef idx="0">
            <a:schemeClr val="accent1"/>
          </a:effectRef>
          <a:fontRef idx="minor"/>
        </p:style>
      </p:sp>
      <p:pic>
        <p:nvPicPr>
          <p:cNvPr id="392" name="Content Placeholder 4" descr="Graphical user interface, text&#10;&#10;Description automatically generated"/>
          <p:cNvPicPr/>
          <p:nvPr/>
        </p:nvPicPr>
        <p:blipFill>
          <a:blip r:embed="rId4"/>
          <a:srcRect l="47624" t="75148" r="21925" b="1411"/>
          <a:stretch/>
        </p:blipFill>
        <p:spPr>
          <a:xfrm>
            <a:off x="4296600" y="5173200"/>
            <a:ext cx="3700800" cy="1495800"/>
          </a:xfrm>
          <a:prstGeom prst="rect">
            <a:avLst/>
          </a:prstGeom>
          <a:ln w="0">
            <a:noFill/>
          </a:ln>
        </p:spPr>
      </p:pic>
      <p:pic>
        <p:nvPicPr>
          <p:cNvPr id="393" name="Content Placeholder 4" descr="Graphical user interface, text&#10;&#10;Description automatically generated"/>
          <p:cNvPicPr/>
          <p:nvPr/>
        </p:nvPicPr>
        <p:blipFill>
          <a:blip r:embed="rId5"/>
          <a:srcRect l="47264" t="21867" r="26834" b="46752"/>
          <a:stretch/>
        </p:blipFill>
        <p:spPr>
          <a:xfrm>
            <a:off x="3962520" y="1491480"/>
            <a:ext cx="3252960" cy="2287080"/>
          </a:xfrm>
          <a:prstGeom prst="rect">
            <a:avLst/>
          </a:prstGeom>
          <a:ln w="0">
            <a:noFill/>
          </a:ln>
        </p:spPr>
      </p:pic>
      <p:pic>
        <p:nvPicPr>
          <p:cNvPr id="394" name="Content Placeholder 4" descr="Graphical user interface, text&#10;&#10;Description automatically generated"/>
          <p:cNvPicPr/>
          <p:nvPr/>
        </p:nvPicPr>
        <p:blipFill>
          <a:blip r:embed="rId6"/>
          <a:srcRect l="15733" t="20784" r="57747" b="3510"/>
          <a:stretch/>
        </p:blipFill>
        <p:spPr>
          <a:xfrm>
            <a:off x="838800" y="1447920"/>
            <a:ext cx="3056040" cy="5021280"/>
          </a:xfrm>
          <a:prstGeom prst="rect">
            <a:avLst/>
          </a:prstGeom>
          <a:ln w="0">
            <a:noFill/>
          </a:ln>
        </p:spPr>
      </p:pic>
      <p:pic>
        <p:nvPicPr>
          <p:cNvPr id="395" name="Content Placeholder 4" descr="Graphical user interface, text&#10;&#10;Description automatically generated"/>
          <p:cNvPicPr/>
          <p:nvPr/>
        </p:nvPicPr>
        <p:blipFill>
          <a:blip r:embed="rId7"/>
          <a:srcRect l="26133" t="6480" r="36754" b="83547"/>
          <a:stretch/>
        </p:blipFill>
        <p:spPr>
          <a:xfrm>
            <a:off x="2305440" y="388080"/>
            <a:ext cx="4016880" cy="605880"/>
          </a:xfrm>
          <a:prstGeom prst="rect">
            <a:avLst/>
          </a:prstGeom>
          <a:ln w="0">
            <a:noFill/>
          </a:ln>
        </p:spPr>
      </p:pic>
    </p:spTree>
  </p:cSld>
  <mc:AlternateContent>
    <mc:Choice Requires="p14">
      <p:transition spd="slow" p14:dur="2000"/>
    </mc:Choice>
    <mc:Fallback>
      <p:transition spd="slow"/>
    </mc:Fallback>
  </mc:AlternateContent>
  <p:timing>
    <p:tnLst>
      <p:par>
        <p:cTn id="232" dur="indefinite" restart="never" nodeType="tmRoot">
          <p:childTnLst>
            <p:seq>
              <p:cTn id="233" dur="indefinite" nodeType="mainSeq">
                <p:childTnLst>
                  <p:par>
                    <p:cTn id="234" fill="hold">
                      <p:stCondLst>
                        <p:cond delay="indefinite"/>
                      </p:stCondLst>
                      <p:childTnLst>
                        <p:par>
                          <p:cTn id="235" fill="hold">
                            <p:stCondLst>
                              <p:cond delay="0"/>
                            </p:stCondLst>
                            <p:childTnLst>
                              <p:par>
                                <p:cTn id="236" nodeType="clickEffect" fill="hold" presetClass="entr" presetID="1">
                                  <p:stCondLst>
                                    <p:cond delay="0"/>
                                  </p:stCondLst>
                                  <p:childTnLst>
                                    <p:set>
                                      <p:cBhvr>
                                        <p:cTn id="237" dur="1" fill="hold">
                                          <p:stCondLst>
                                            <p:cond delay="0"/>
                                          </p:stCondLst>
                                        </p:cTn>
                                        <p:tgtEl>
                                          <p:spTgt spid="390"/>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nodeType="clickEffect" fill="hold" presetClass="entr" presetID="1">
                                  <p:stCondLst>
                                    <p:cond delay="0"/>
                                  </p:stCondLst>
                                  <p:childTnLst>
                                    <p:set>
                                      <p:cBhvr>
                                        <p:cTn id="241" dur="1" fill="hold">
                                          <p:stCondLst>
                                            <p:cond delay="0"/>
                                          </p:stCondLst>
                                        </p:cTn>
                                        <p:tgtEl>
                                          <p:spTgt spid="388"/>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nodeType="clickEffect" fill="hold" presetClass="entr" presetID="1">
                                  <p:stCondLst>
                                    <p:cond delay="0"/>
                                  </p:stCondLst>
                                  <p:childTnLst>
                                    <p:set>
                                      <p:cBhvr>
                                        <p:cTn id="245" dur="1" fill="hold">
                                          <p:stCondLst>
                                            <p:cond delay="0"/>
                                          </p:stCondLst>
                                        </p:cTn>
                                        <p:tgtEl>
                                          <p:spTgt spid="389"/>
                                        </p:tgtEl>
                                        <p:attrNameLst>
                                          <p:attrName>style.visibility</p:attrName>
                                        </p:attrNameLst>
                                      </p:cBhvr>
                                      <p:to>
                                        <p:strVal val="visible"/>
                                      </p:to>
                                    </p:set>
                                  </p:childTnLst>
                                </p:cTn>
                              </p:par>
                            </p:childTnLst>
                          </p:cTn>
                        </p:par>
                      </p:childTnLst>
                    </p:cTn>
                  </p:par>
                  <p:par>
                    <p:cTn id="246" fill="hold">
                      <p:stCondLst>
                        <p:cond delay="indefinite"/>
                      </p:stCondLst>
                      <p:childTnLst>
                        <p:par>
                          <p:cTn id="247" fill="hold">
                            <p:stCondLst>
                              <p:cond delay="0"/>
                            </p:stCondLst>
                            <p:childTnLst>
                              <p:par>
                                <p:cTn id="248" nodeType="clickEffect" fill="hold" presetClass="entr" presetID="1">
                                  <p:stCondLst>
                                    <p:cond delay="0"/>
                                  </p:stCondLst>
                                  <p:childTnLst>
                                    <p:set>
                                      <p:cBhvr>
                                        <p:cTn id="249"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6" name="Picture 4" descr="Candy zonnebril - Grijs"/>
          <p:cNvPicPr/>
          <p:nvPr/>
        </p:nvPicPr>
        <p:blipFill>
          <a:blip r:embed="rId1"/>
          <a:srcRect l="0" t="22519" r="0" b="24416"/>
          <a:stretch/>
        </p:blipFill>
        <p:spPr>
          <a:xfrm>
            <a:off x="5943600" y="4114800"/>
            <a:ext cx="1866240" cy="990000"/>
          </a:xfrm>
          <a:prstGeom prst="rect">
            <a:avLst/>
          </a:prstGeom>
          <a:ln w="0">
            <a:noFill/>
          </a:ln>
        </p:spPr>
      </p:pic>
      <p:pic>
        <p:nvPicPr>
          <p:cNvPr id="397" name="Picture 2" descr=""/>
          <p:cNvPicPr/>
          <p:nvPr/>
        </p:nvPicPr>
        <p:blipFill>
          <a:blip r:embed="rId2"/>
          <a:srcRect l="0" t="16332" r="0" b="26533"/>
          <a:stretch/>
        </p:blipFill>
        <p:spPr>
          <a:xfrm>
            <a:off x="5913000" y="2349360"/>
            <a:ext cx="1866240" cy="1065960"/>
          </a:xfrm>
          <a:prstGeom prst="rect">
            <a:avLst/>
          </a:prstGeom>
          <a:ln w="0">
            <a:noFill/>
          </a:ln>
        </p:spPr>
      </p:pic>
      <p:sp>
        <p:nvSpPr>
          <p:cNvPr id="398" name="Titel 1"/>
          <p:cNvSpPr/>
          <p:nvPr/>
        </p:nvSpPr>
        <p:spPr>
          <a:xfrm>
            <a:off x="685800" y="1447920"/>
            <a:ext cx="3199680" cy="10659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2800" spc="-1" strike="noStrike">
                <a:solidFill>
                  <a:srgbClr val="0770b1"/>
                </a:solidFill>
                <a:latin typeface="Calibri"/>
              </a:rPr>
              <a:t>Discours et identité</a:t>
            </a:r>
            <a:endParaRPr b="0" lang="fr-FR" sz="2800" spc="-1" strike="noStrike">
              <a:latin typeface="Arial"/>
            </a:endParaRPr>
          </a:p>
        </p:txBody>
      </p:sp>
      <p:sp>
        <p:nvSpPr>
          <p:cNvPr id="399" name="Текстов контейнер 5"/>
          <p:cNvSpPr/>
          <p:nvPr/>
        </p:nvSpPr>
        <p:spPr>
          <a:xfrm>
            <a:off x="685800" y="2666880"/>
            <a:ext cx="4494960" cy="3753360"/>
          </a:xfrm>
          <a:prstGeom prst="rect">
            <a:avLst/>
          </a:prstGeom>
          <a:solidFill>
            <a:srgbClr val="ffffff">
              <a:alpha val="90000"/>
            </a:srgbClr>
          </a:solidFill>
          <a:ln w="0">
            <a:noFill/>
          </a:ln>
        </p:spPr>
        <p:style>
          <a:lnRef idx="0"/>
          <a:fillRef idx="0"/>
          <a:effectRef idx="0"/>
          <a:fontRef idx="minor"/>
        </p:style>
        <p:txBody>
          <a:bodyPr lIns="90000" rIns="90000" tIns="45000" bIns="45000">
            <a:normAutofit/>
          </a:bodyPr>
          <a:p>
            <a:pPr algn="ctr">
              <a:lnSpc>
                <a:spcPct val="100000"/>
              </a:lnSpc>
              <a:spcBef>
                <a:spcPts val="320"/>
              </a:spcBef>
              <a:tabLst>
                <a:tab algn="l" pos="0"/>
              </a:tabLst>
            </a:pPr>
            <a:endParaRPr b="0" lang="fr-FR" sz="1800" spc="-1" strike="noStrike">
              <a:latin typeface="Arial"/>
            </a:endParaRPr>
          </a:p>
          <a:p>
            <a:pPr>
              <a:lnSpc>
                <a:spcPct val="100000"/>
              </a:lnSpc>
              <a:spcBef>
                <a:spcPts val="400"/>
              </a:spcBef>
              <a:tabLst>
                <a:tab algn="l" pos="0"/>
              </a:tabLst>
            </a:pPr>
            <a:r>
              <a:rPr b="1" lang="en-GB" sz="2000" spc="-1" strike="noStrike">
                <a:solidFill>
                  <a:srgbClr val="262626"/>
                </a:solidFill>
                <a:latin typeface="Calibri"/>
              </a:rPr>
              <a:t>Identité</a:t>
            </a:r>
            <a:endParaRPr b="0" lang="fr-FR" sz="2000" spc="-1" strike="noStrike">
              <a:latin typeface="Arial"/>
            </a:endParaRPr>
          </a:p>
          <a:p>
            <a:pPr marL="343080" indent="-342360">
              <a:lnSpc>
                <a:spcPct val="100000"/>
              </a:lnSpc>
              <a:spcBef>
                <a:spcPts val="400"/>
              </a:spcBef>
              <a:buClr>
                <a:srgbClr val="262626"/>
              </a:buClr>
              <a:buFont typeface="Arial"/>
              <a:buChar char="•"/>
              <a:tabLst>
                <a:tab algn="l" pos="0"/>
              </a:tabLst>
            </a:pPr>
            <a:r>
              <a:rPr b="0" lang="en-GB" sz="2000" spc="-1" strike="noStrike">
                <a:solidFill>
                  <a:srgbClr val="262626"/>
                </a:solidFill>
                <a:latin typeface="Calibri"/>
              </a:rPr>
              <a:t>Comment je me perçois ?</a:t>
            </a:r>
            <a:endParaRPr b="0" lang="fr-FR" sz="2000" spc="-1" strike="noStrike">
              <a:latin typeface="Arial"/>
            </a:endParaRPr>
          </a:p>
          <a:p>
            <a:pPr marL="343080" indent="-342360">
              <a:lnSpc>
                <a:spcPct val="100000"/>
              </a:lnSpc>
              <a:spcBef>
                <a:spcPts val="400"/>
              </a:spcBef>
              <a:buClr>
                <a:srgbClr val="262626"/>
              </a:buClr>
              <a:buFont typeface="Arial"/>
              <a:buChar char="•"/>
              <a:tabLst>
                <a:tab algn="l" pos="0"/>
              </a:tabLst>
            </a:pPr>
            <a:r>
              <a:rPr b="0" lang="en-GB" sz="2000" spc="-1" strike="noStrike">
                <a:solidFill>
                  <a:srgbClr val="262626"/>
                </a:solidFill>
                <a:latin typeface="Calibri"/>
              </a:rPr>
              <a:t>Qui suis-je pour les autres ?</a:t>
            </a:r>
            <a:endParaRPr b="0" lang="fr-FR" sz="2000" spc="-1" strike="noStrike">
              <a:latin typeface="Arial"/>
            </a:endParaRPr>
          </a:p>
          <a:p>
            <a:pPr marL="343080" indent="-342360">
              <a:lnSpc>
                <a:spcPct val="100000"/>
              </a:lnSpc>
              <a:spcBef>
                <a:spcPts val="400"/>
              </a:spcBef>
              <a:buClr>
                <a:srgbClr val="262626"/>
              </a:buClr>
              <a:buFont typeface="Arial"/>
              <a:buChar char="•"/>
              <a:tabLst>
                <a:tab algn="l" pos="0"/>
              </a:tabLst>
            </a:pPr>
            <a:r>
              <a:rPr b="0" lang="en-GB" sz="2000" spc="-1" strike="noStrike">
                <a:solidFill>
                  <a:srgbClr val="262626"/>
                </a:solidFill>
                <a:latin typeface="Calibri"/>
              </a:rPr>
              <a:t>Qui suis-je ? Qu'est-ce que je veux dans la vie ?</a:t>
            </a:r>
            <a:endParaRPr b="0" lang="fr-FR" sz="2000" spc="-1" strike="noStrike">
              <a:latin typeface="Arial"/>
            </a:endParaRPr>
          </a:p>
          <a:p>
            <a:pPr>
              <a:lnSpc>
                <a:spcPct val="100000"/>
              </a:lnSpc>
              <a:spcBef>
                <a:spcPts val="400"/>
              </a:spcBef>
              <a:tabLst>
                <a:tab algn="l" pos="0"/>
              </a:tabLst>
            </a:pPr>
            <a:endParaRPr b="0" lang="fr-FR" sz="2000" spc="-1" strike="noStrike">
              <a:latin typeface="Arial"/>
            </a:endParaRPr>
          </a:p>
          <a:p>
            <a:pPr marL="343080" indent="-342360">
              <a:lnSpc>
                <a:spcPct val="100000"/>
              </a:lnSpc>
              <a:spcBef>
                <a:spcPts val="400"/>
              </a:spcBef>
              <a:buClr>
                <a:srgbClr val="262626"/>
              </a:buClr>
              <a:buFont typeface="Arial"/>
              <a:buChar char="•"/>
              <a:tabLst>
                <a:tab algn="l" pos="0"/>
              </a:tabLst>
            </a:pPr>
            <a:r>
              <a:rPr b="0" lang="nl-NL" sz="2000" spc="-1" strike="noStrike">
                <a:solidFill>
                  <a:srgbClr val="262626"/>
                </a:solidFill>
                <a:latin typeface="Calibri"/>
              </a:rPr>
              <a:t>Interaction continue entre la </a:t>
            </a:r>
            <a:br/>
            <a:r>
              <a:rPr b="0" lang="en-GB" sz="2000" spc="-1" strike="noStrike">
                <a:solidFill>
                  <a:srgbClr val="262626"/>
                </a:solidFill>
                <a:latin typeface="Calibri"/>
              </a:rPr>
              <a:t>disposition et les expériences</a:t>
            </a:r>
            <a:endParaRPr b="0" lang="fr-FR" sz="2000" spc="-1" strike="noStrike">
              <a:latin typeface="Arial"/>
            </a:endParaRPr>
          </a:p>
        </p:txBody>
      </p:sp>
      <p:sp>
        <p:nvSpPr>
          <p:cNvPr id="400"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28748DA9-92C9-464D-A648-5697CF249342}" type="slidenum">
              <a:rPr b="0" lang="en-US" sz="1200" spc="-1" strike="noStrike">
                <a:solidFill>
                  <a:srgbClr val="0770b1"/>
                </a:solidFill>
                <a:latin typeface="Calibri"/>
              </a:rPr>
              <a:t>17</a:t>
            </a:fld>
            <a:endParaRPr b="0" lang="fr-FR" sz="1200" spc="-1" strike="noStrike">
              <a:latin typeface="Arial"/>
            </a:endParaRPr>
          </a:p>
        </p:txBody>
      </p:sp>
      <p:sp>
        <p:nvSpPr>
          <p:cNvPr id="401" name="Tekstvak 8"/>
          <p:cNvSpPr/>
          <p:nvPr/>
        </p:nvSpPr>
        <p:spPr>
          <a:xfrm>
            <a:off x="6200280" y="3654360"/>
            <a:ext cx="2296440" cy="295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350" spc="-1" strike="noStrike">
                <a:solidFill>
                  <a:srgbClr val="000000"/>
                </a:solidFill>
                <a:latin typeface="Calibri"/>
                <a:ea typeface="DejaVu Sans"/>
              </a:rPr>
              <a:t>Cadre de la réalité</a:t>
            </a:r>
            <a:endParaRPr b="0" lang="fr-FR" sz="1350" spc="-1" strike="noStrike">
              <a:latin typeface="Arial"/>
            </a:endParaRPr>
          </a:p>
        </p:txBody>
      </p:sp>
      <p:sp>
        <p:nvSpPr>
          <p:cNvPr id="402" name="Tekstvak 9"/>
          <p:cNvSpPr/>
          <p:nvPr/>
        </p:nvSpPr>
        <p:spPr>
          <a:xfrm>
            <a:off x="7518600" y="1693440"/>
            <a:ext cx="1878480" cy="181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600" spc="-1" strike="noStrike">
                <a:solidFill>
                  <a:srgbClr val="a6a6a6"/>
                </a:solidFill>
                <a:latin typeface="Calibri"/>
                <a:ea typeface="DejaVu Sans"/>
              </a:rPr>
              <a:t>Source de l'image : www.partyzonnebrillen.nl</a:t>
            </a:r>
            <a:endParaRPr b="0" lang="fr-FR" sz="600" spc="-1" strike="noStrike">
              <a:latin typeface="Arial"/>
            </a:endParaRPr>
          </a:p>
        </p:txBody>
      </p:sp>
    </p:spTree>
  </p:cSld>
  <mc:AlternateContent>
    <mc:Choice Requires="p14">
      <p:transition spd="slow" p14:dur="2000"/>
    </mc:Choice>
    <mc:Fallback>
      <p:transition spd="slow"/>
    </mc:Fallback>
  </mc:AlternateContent>
  <p:timing>
    <p:tnLst>
      <p:par>
        <p:cTn id="250" dur="indefinite" restart="never" nodeType="tmRoot">
          <p:childTnLst>
            <p:seq>
              <p:cTn id="251" dur="indefinite" nodeType="mainSeq">
                <p:childTnLst>
                  <p:par>
                    <p:cTn id="252" fill="hold">
                      <p:stCondLst>
                        <p:cond delay="indefinite"/>
                      </p:stCondLst>
                      <p:childTnLst>
                        <p:par>
                          <p:cTn id="253" fill="hold">
                            <p:stCondLst>
                              <p:cond delay="0"/>
                            </p:stCondLst>
                            <p:childTnLst>
                              <p:par>
                                <p:cTn id="254" nodeType="clickEffect" fill="hold" presetClass="entr" presetID="1">
                                  <p:stCondLst>
                                    <p:cond delay="0"/>
                                  </p:stCondLst>
                                  <p:childTnLst>
                                    <p:set>
                                      <p:cBhvr>
                                        <p:cTn id="255" dur="1" fill="hold">
                                          <p:stCondLst>
                                            <p:cond delay="0"/>
                                          </p:stCondLst>
                                        </p:cTn>
                                        <p:tgtEl>
                                          <p:spTgt spid="399">
                                            <p:txEl>
                                              <p:pRg st="2" end="2"/>
                                            </p:txEl>
                                          </p:spTgt>
                                        </p:tgtEl>
                                        <p:attrNameLst>
                                          <p:attrName>style.visibility</p:attrName>
                                        </p:attrNameLst>
                                      </p:cBhvr>
                                      <p:to>
                                        <p:strVal val="visible"/>
                                      </p:to>
                                    </p:set>
                                  </p:childTnLst>
                                </p:cTn>
                              </p:par>
                            </p:childTnLst>
                          </p:cTn>
                        </p:par>
                      </p:childTnLst>
                    </p:cTn>
                  </p:par>
                  <p:par>
                    <p:cTn id="256" fill="hold">
                      <p:stCondLst>
                        <p:cond delay="indefinite"/>
                      </p:stCondLst>
                      <p:childTnLst>
                        <p:par>
                          <p:cTn id="257" fill="hold">
                            <p:stCondLst>
                              <p:cond delay="0"/>
                            </p:stCondLst>
                            <p:childTnLst>
                              <p:par>
                                <p:cTn id="258" nodeType="clickEffect" fill="hold" presetClass="entr" presetID="1">
                                  <p:stCondLst>
                                    <p:cond delay="0"/>
                                  </p:stCondLst>
                                  <p:childTnLst>
                                    <p:set>
                                      <p:cBhvr>
                                        <p:cTn id="259" dur="1" fill="hold">
                                          <p:stCondLst>
                                            <p:cond delay="0"/>
                                          </p:stCondLst>
                                        </p:cTn>
                                        <p:tgtEl>
                                          <p:spTgt spid="399">
                                            <p:txEl>
                                              <p:pRg st="3" end="3"/>
                                            </p:txEl>
                                          </p:spTgt>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nodeType="clickEffect" fill="hold" presetClass="entr" presetID="1">
                                  <p:stCondLst>
                                    <p:cond delay="0"/>
                                  </p:stCondLst>
                                  <p:childTnLst>
                                    <p:set>
                                      <p:cBhvr>
                                        <p:cTn id="263" dur="1" fill="hold">
                                          <p:stCondLst>
                                            <p:cond delay="0"/>
                                          </p:stCondLst>
                                        </p:cTn>
                                        <p:tgtEl>
                                          <p:spTgt spid="399">
                                            <p:txEl>
                                              <p:pRg st="4" end="4"/>
                                            </p:txEl>
                                          </p:spTgt>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nodeType="clickEffect" fill="hold" presetClass="entr" presetID="1">
                                  <p:stCondLst>
                                    <p:cond delay="0"/>
                                  </p:stCondLst>
                                  <p:childTnLst>
                                    <p:set>
                                      <p:cBhvr>
                                        <p:cTn id="267" dur="1" fill="hold">
                                          <p:stCondLst>
                                            <p:cond delay="0"/>
                                          </p:stCondLst>
                                        </p:cTn>
                                        <p:tgtEl>
                                          <p:spTgt spid="399">
                                            <p:txEl>
                                              <p:pRg st="6" end="6"/>
                                            </p:txEl>
                                          </p:spTgt>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nodeType="clickEffect" fill="hold" presetClass="entr" presetID="1">
                                  <p:stCondLst>
                                    <p:cond delay="0"/>
                                  </p:stCondLst>
                                  <p:childTnLst>
                                    <p:set>
                                      <p:cBhvr>
                                        <p:cTn id="271" dur="1" fill="hold">
                                          <p:stCondLst>
                                            <p:cond delay="0"/>
                                          </p:stCondLst>
                                        </p:cTn>
                                        <p:tgtEl>
                                          <p:spTgt spid="4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Tijdelijke aanduiding voor inhoud 2"/>
          <p:cNvSpPr/>
          <p:nvPr/>
        </p:nvSpPr>
        <p:spPr>
          <a:xfrm>
            <a:off x="685800" y="2286000"/>
            <a:ext cx="7923960" cy="4069800"/>
          </a:xfrm>
          <a:prstGeom prst="rect">
            <a:avLst/>
          </a:prstGeom>
          <a:solidFill>
            <a:srgbClr val="ffffff"/>
          </a:solidFill>
          <a:ln w="0">
            <a:noFill/>
          </a:ln>
        </p:spPr>
        <p:style>
          <a:lnRef idx="0"/>
          <a:fillRef idx="0"/>
          <a:effectRef idx="0"/>
          <a:fontRef idx="minor"/>
        </p:style>
        <p:txBody>
          <a:bodyPr lIns="90000" rIns="90000" tIns="45000" bIns="45000">
            <a:normAutofit/>
          </a:bodyPr>
          <a:p>
            <a:pPr>
              <a:lnSpc>
                <a:spcPct val="100000"/>
              </a:lnSpc>
              <a:spcBef>
                <a:spcPts val="439"/>
              </a:spcBef>
              <a:tabLst>
                <a:tab algn="l" pos="0"/>
              </a:tabLst>
            </a:pPr>
            <a:r>
              <a:rPr b="1" lang="en-US" sz="2200" spc="-1" strike="noStrike">
                <a:solidFill>
                  <a:srgbClr val="404040"/>
                </a:solidFill>
                <a:latin typeface="Calibri"/>
              </a:rPr>
              <a:t>Qu'est-ce qu'un discours ?</a:t>
            </a:r>
            <a:endParaRPr b="0" lang="fr-FR" sz="2200" spc="-1" strike="noStrike">
              <a:latin typeface="Arial"/>
            </a:endParaRPr>
          </a:p>
          <a:p>
            <a:pPr>
              <a:lnSpc>
                <a:spcPct val="100000"/>
              </a:lnSpc>
              <a:spcBef>
                <a:spcPts val="439"/>
              </a:spcBef>
              <a:tabLst>
                <a:tab algn="l" pos="0"/>
              </a:tabLst>
            </a:pPr>
            <a:r>
              <a:rPr b="0" lang="en-US" sz="2200" spc="-1" strike="noStrike">
                <a:solidFill>
                  <a:srgbClr val="404040"/>
                </a:solidFill>
                <a:latin typeface="Calibri"/>
              </a:rPr>
              <a:t>Les discours que nous nous racontons et que l'on raconte aux autres</a:t>
            </a:r>
            <a:endParaRPr b="0" lang="fr-FR" sz="2200" spc="-1" strike="noStrike">
              <a:latin typeface="Arial"/>
            </a:endParaRPr>
          </a:p>
        </p:txBody>
      </p:sp>
      <p:sp>
        <p:nvSpPr>
          <p:cNvPr id="404"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71728CFA-D626-4B42-A632-7F7DEA64FE01}" type="slidenum">
              <a:rPr b="0" lang="en-US" sz="1200" spc="-1" strike="noStrike">
                <a:solidFill>
                  <a:srgbClr val="0770b1"/>
                </a:solidFill>
                <a:latin typeface="Calibri"/>
              </a:rPr>
              <a:t>18</a:t>
            </a:fld>
            <a:endParaRPr b="0" lang="fr-FR" sz="1200" spc="-1" strike="noStrike">
              <a:latin typeface="Arial"/>
            </a:endParaRPr>
          </a:p>
        </p:txBody>
      </p:sp>
      <p:sp>
        <p:nvSpPr>
          <p:cNvPr id="405" name="Tekstvak 7"/>
          <p:cNvSpPr/>
          <p:nvPr/>
        </p:nvSpPr>
        <p:spPr>
          <a:xfrm>
            <a:off x="685800" y="3282120"/>
            <a:ext cx="3656880" cy="2010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DejaVu Sans"/>
              </a:rPr>
              <a:t>En 1948, une nation émerge des cendres de l'Holocauste. Les rivages sablonneux, le sol fertile et la beauté montagneuse de leur patrie d'origine les ont de nouveau accueillis. Pour eux, </a:t>
            </a:r>
            <a:r>
              <a:rPr b="0" lang="fr-CA" sz="1800" spc="-1" strike="noStrike">
                <a:solidFill>
                  <a:srgbClr val="000000"/>
                </a:solidFill>
                <a:latin typeface="Calibri"/>
                <a:ea typeface="DejaVu Sans"/>
              </a:rPr>
              <a:t>c’est l’aube qui marque la </a:t>
            </a:r>
            <a:r>
              <a:rPr b="0" lang="en-US" sz="1800" spc="-1" strike="noStrike">
                <a:solidFill>
                  <a:srgbClr val="000000"/>
                </a:solidFill>
                <a:latin typeface="Calibri"/>
                <a:ea typeface="DejaVu Sans"/>
              </a:rPr>
              <a:t>fin de la nuit la plus sombre. </a:t>
            </a:r>
            <a:endParaRPr b="0" lang="fr-FR" sz="1800" spc="-1" strike="noStrike">
              <a:latin typeface="Arial"/>
            </a:endParaRPr>
          </a:p>
        </p:txBody>
      </p:sp>
      <p:sp>
        <p:nvSpPr>
          <p:cNvPr id="406" name="Tekstvak 9"/>
          <p:cNvSpPr/>
          <p:nvPr/>
        </p:nvSpPr>
        <p:spPr>
          <a:xfrm>
            <a:off x="4572000" y="3282120"/>
            <a:ext cx="3752280" cy="3107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DejaVu Sans"/>
              </a:rPr>
              <a:t>En 1948, un peuple pacifique a connu une tragédie prolifique </a:t>
            </a:r>
            <a:r>
              <a:rPr b="0" lang="fr-CA" sz="1800" spc="-1" strike="noStrike">
                <a:solidFill>
                  <a:srgbClr val="000000"/>
                </a:solidFill>
                <a:latin typeface="Calibri"/>
                <a:ea typeface="DejaVu Sans"/>
              </a:rPr>
              <a:t>qui a résulté en</a:t>
            </a:r>
            <a:r>
              <a:rPr b="0" lang="en-US" sz="1800" spc="-1" strike="noStrike">
                <a:solidFill>
                  <a:srgbClr val="000000"/>
                </a:solidFill>
                <a:latin typeface="Calibri"/>
                <a:ea typeface="DejaVu Sans"/>
              </a:rPr>
              <a:t> la rupture </a:t>
            </a:r>
            <a:r>
              <a:rPr b="0" lang="fr-CA" sz="1800" spc="-1" strike="noStrike">
                <a:solidFill>
                  <a:srgbClr val="000000"/>
                </a:solidFill>
                <a:latin typeface="Calibri"/>
                <a:ea typeface="DejaVu Sans"/>
              </a:rPr>
              <a:t>avec</a:t>
            </a:r>
            <a:r>
              <a:rPr b="0" lang="en-US" sz="1800" spc="-1" strike="noStrike">
                <a:solidFill>
                  <a:srgbClr val="000000"/>
                </a:solidFill>
                <a:latin typeface="Calibri"/>
                <a:ea typeface="DejaVu Sans"/>
              </a:rPr>
              <a:t> sa patrie. Après avoir accueilli à bras ouverts les victimes d'une terrible tragédie dans un pays lointain dans un lieu où des personnes de confessions multiples vivaient dans l'harmonie sociale, elles ont partagé leurs terres et leur nourriture, pour</a:t>
            </a:r>
            <a:r>
              <a:rPr b="0" lang="fr-CA" sz="1800" spc="-1" strike="noStrike">
                <a:solidFill>
                  <a:srgbClr val="000000"/>
                </a:solidFill>
                <a:latin typeface="Calibri"/>
                <a:ea typeface="DejaVu Sans"/>
              </a:rPr>
              <a:t> ensuite </a:t>
            </a:r>
            <a:r>
              <a:rPr b="0" lang="en-US" sz="1800" spc="-1" strike="noStrike">
                <a:solidFill>
                  <a:srgbClr val="000000"/>
                </a:solidFill>
                <a:latin typeface="Calibri"/>
                <a:ea typeface="DejaVu Sans"/>
              </a:rPr>
              <a:t> être agressées lors d'une attaque violente. </a:t>
            </a:r>
            <a:endParaRPr b="0" lang="fr-FR" sz="1800" spc="-1" strike="noStrike">
              <a:latin typeface="Arial"/>
            </a:endParaRPr>
          </a:p>
        </p:txBody>
      </p:sp>
      <p:sp>
        <p:nvSpPr>
          <p:cNvPr id="407" name="Tekstvak 10"/>
          <p:cNvSpPr/>
          <p:nvPr/>
        </p:nvSpPr>
        <p:spPr>
          <a:xfrm>
            <a:off x="4572000" y="5941800"/>
            <a:ext cx="1523160" cy="211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800" spc="-1" strike="noStrike">
                <a:solidFill>
                  <a:srgbClr val="a6a6a6"/>
                </a:solidFill>
                <a:latin typeface="Calibri"/>
                <a:ea typeface="DejaVu Sans"/>
              </a:rPr>
              <a:t>Source : Hammack, 2014</a:t>
            </a:r>
            <a:endParaRPr b="0" lang="fr-FR" sz="800" spc="-1" strike="noStrike">
              <a:latin typeface="Arial"/>
            </a:endParaRPr>
          </a:p>
        </p:txBody>
      </p:sp>
      <p:sp>
        <p:nvSpPr>
          <p:cNvPr id="408" name="Заглавие 8"/>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Discours et identité</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272" dur="indefinite" restart="never" nodeType="tmRoot">
          <p:childTnLst>
            <p:seq>
              <p:cTn id="273" dur="indefinite" nodeType="mainSeq">
                <p:childTnLst>
                  <p:par>
                    <p:cTn id="274" fill="hold">
                      <p:stCondLst>
                        <p:cond delay="indefinite"/>
                      </p:stCondLst>
                      <p:childTnLst>
                        <p:par>
                          <p:cTn id="275" fill="hold">
                            <p:stCondLst>
                              <p:cond delay="0"/>
                            </p:stCondLst>
                            <p:childTnLst>
                              <p:par>
                                <p:cTn id="276" nodeType="clickEffect" fill="hold" presetClass="entr" presetID="1">
                                  <p:stCondLst>
                                    <p:cond delay="0"/>
                                  </p:stCondLst>
                                  <p:childTnLst>
                                    <p:set>
                                      <p:cBhvr>
                                        <p:cTn id="277" dur="1" fill="hold">
                                          <p:stCondLst>
                                            <p:cond delay="0"/>
                                          </p:stCondLst>
                                        </p:cTn>
                                        <p:tgtEl>
                                          <p:spTgt spid="403">
                                            <p:txEl>
                                              <p:pRg st="1" end="1"/>
                                            </p:txEl>
                                          </p:spTgt>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nodeType="clickEffect" fill="hold" presetClass="entr" presetID="1">
                                  <p:stCondLst>
                                    <p:cond delay="0"/>
                                  </p:stCondLst>
                                  <p:childTnLst>
                                    <p:set>
                                      <p:cBhvr>
                                        <p:cTn id="281" dur="1" fill="hold">
                                          <p:stCondLst>
                                            <p:cond delay="0"/>
                                          </p:stCondLst>
                                        </p:cTn>
                                        <p:tgtEl>
                                          <p:spTgt spid="405"/>
                                        </p:tgtEl>
                                        <p:attrNameLst>
                                          <p:attrName>style.visibility</p:attrName>
                                        </p:attrNameLst>
                                      </p:cBhvr>
                                      <p:to>
                                        <p:strVal val="visible"/>
                                      </p:to>
                                    </p:set>
                                  </p:childTnLst>
                                </p:cTn>
                              </p:par>
                            </p:childTnLst>
                          </p:cTn>
                        </p:par>
                      </p:childTnLst>
                    </p:cTn>
                  </p:par>
                  <p:par>
                    <p:cTn id="282" fill="hold">
                      <p:stCondLst>
                        <p:cond delay="indefinite"/>
                      </p:stCondLst>
                      <p:childTnLst>
                        <p:par>
                          <p:cTn id="283" fill="hold">
                            <p:stCondLst>
                              <p:cond delay="0"/>
                            </p:stCondLst>
                            <p:childTnLst>
                              <p:par>
                                <p:cTn id="284" nodeType="clickEffect" fill="hold" presetClass="entr" presetID="1">
                                  <p:stCondLst>
                                    <p:cond delay="0"/>
                                  </p:stCondLst>
                                  <p:childTnLst>
                                    <p:set>
                                      <p:cBhvr>
                                        <p:cTn id="285" dur="1" fill="hold">
                                          <p:stCondLst>
                                            <p:cond delay="0"/>
                                          </p:stCondLst>
                                        </p:cTn>
                                        <p:tgtEl>
                                          <p:spTgt spid="406"/>
                                        </p:tgtEl>
                                        <p:attrNameLst>
                                          <p:attrName>style.visibility</p:attrName>
                                        </p:attrNameLst>
                                      </p:cBhvr>
                                      <p:to>
                                        <p:strVal val="visible"/>
                                      </p:to>
                                    </p:set>
                                  </p:childTnLst>
                                </p:cTn>
                              </p:par>
                              <p:par>
                                <p:cTn id="286" nodeType="withEffect" fill="hold" presetClass="entr" presetID="1">
                                  <p:stCondLst>
                                    <p:cond delay="0"/>
                                  </p:stCondLst>
                                  <p:childTnLst>
                                    <p:set>
                                      <p:cBhvr>
                                        <p:cTn id="287"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Tekstvak 7"/>
          <p:cNvSpPr/>
          <p:nvPr/>
        </p:nvSpPr>
        <p:spPr>
          <a:xfrm>
            <a:off x="685800" y="1992600"/>
            <a:ext cx="7875720" cy="6184440"/>
          </a:xfrm>
          <a:prstGeom prst="rect">
            <a:avLst/>
          </a:prstGeom>
          <a:noFill/>
          <a:ln w="0">
            <a:noFill/>
          </a:ln>
          <a:scene3d>
            <a:camera prst="orthographicFront">
              <a:rot lat="0" lon="0" rev="0"/>
            </a:camera>
            <a:lightRig dir="t" rig="threePt"/>
          </a:scene3d>
        </p:spPr>
        <p:style>
          <a:lnRef idx="0"/>
          <a:fillRef idx="0"/>
          <a:effectRef idx="0"/>
          <a:fontRef idx="minor"/>
        </p:style>
        <p:txBody>
          <a:bodyPr lIns="90000" rIns="90000" tIns="45000" bIns="45000">
            <a:spAutoFit/>
            <a:scene3d>
              <a:camera prst="orthographicFront">
                <a:rot lat="0" lon="0" rev="0"/>
              </a:camera>
              <a:lightRig dir="t" rig="threePt"/>
            </a:scene3d>
          </a:bodyPr>
          <a:p>
            <a:pPr algn="ctr">
              <a:lnSpc>
                <a:spcPct val="100000"/>
              </a:lnSpc>
            </a:pPr>
            <a:r>
              <a:rPr b="0" lang="en-US" sz="8000" spc="-1" strike="noStrike">
                <a:solidFill>
                  <a:srgbClr val="0070c0"/>
                </a:solidFill>
                <a:latin typeface="Calibri"/>
                <a:ea typeface="DejaVu Sans"/>
              </a:rPr>
              <a:t>Culture et</a:t>
            </a:r>
            <a:endParaRPr b="0" lang="fr-FR" sz="8000" spc="-1" strike="noStrike">
              <a:latin typeface="Arial"/>
            </a:endParaRPr>
          </a:p>
          <a:p>
            <a:pPr algn="ctr">
              <a:lnSpc>
                <a:spcPct val="100000"/>
              </a:lnSpc>
            </a:pPr>
            <a:endParaRPr b="0" lang="fr-FR" sz="8000" spc="-1" strike="noStrike">
              <a:latin typeface="Arial"/>
            </a:endParaRPr>
          </a:p>
          <a:p>
            <a:pPr algn="ctr">
              <a:lnSpc>
                <a:spcPct val="100000"/>
              </a:lnSpc>
            </a:pPr>
            <a:endParaRPr b="0" lang="fr-FR" sz="8000" spc="-1" strike="noStrike">
              <a:latin typeface="Arial"/>
            </a:endParaRPr>
          </a:p>
          <a:p>
            <a:pPr algn="ctr">
              <a:lnSpc>
                <a:spcPct val="100000"/>
              </a:lnSpc>
            </a:pPr>
            <a:endParaRPr b="0" lang="fr-FR" sz="8000" spc="-1" strike="noStrike">
              <a:latin typeface="Arial"/>
            </a:endParaRPr>
          </a:p>
          <a:p>
            <a:pPr algn="ctr">
              <a:lnSpc>
                <a:spcPct val="100000"/>
              </a:lnSpc>
            </a:pPr>
            <a:r>
              <a:rPr b="0" lang="en-US" sz="8000" spc="-1" strike="noStrike">
                <a:solidFill>
                  <a:srgbClr val="0070c0"/>
                </a:solidFill>
                <a:latin typeface="Calibri"/>
                <a:ea typeface="DejaVu Sans"/>
              </a:rPr>
              <a:t>contexte élargi</a:t>
            </a:r>
            <a:endParaRPr b="0" lang="fr-FR" sz="8000" spc="-1" strike="noStrike">
              <a:latin typeface="Arial"/>
            </a:endParaRPr>
          </a:p>
        </p:txBody>
      </p:sp>
      <p:graphicFrame>
        <p:nvGraphicFramePr>
          <p:cNvPr id="5" name="Diagram5"/>
          <p:cNvGraphicFramePr/>
          <p:nvPr>
            <p:extLst>
              <p:ext uri="{D42A27DB-BD31-4B8C-83A1-F6EECF244321}">
                <p14:modId xmlns:p14="http://schemas.microsoft.com/office/powerpoint/2010/main" val="1105045116"/>
              </p:ext>
            </p:extLst>
          </p:nvPr>
        </p:nvGraphicFramePr>
        <p:xfrm>
          <a:off x="2686320" y="3048120"/>
          <a:ext cx="4179600" cy="28299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0" name="Tijdelijke aanduiding voor dianummer 5"/>
          <p:cNvSpPr/>
          <p:nvPr/>
        </p:nvSpPr>
        <p:spPr>
          <a:xfrm>
            <a:off x="6553080" y="6356520"/>
            <a:ext cx="1904400" cy="364320"/>
          </a:xfrm>
          <a:prstGeom prst="rect">
            <a:avLst/>
          </a:prstGeom>
          <a:noFill/>
          <a:ln w="6480">
            <a:noFill/>
          </a:ln>
          <a:scene3d>
            <a:camera prst="orthographicFront">
              <a:rot lat="0" lon="0" rev="0"/>
            </a:camera>
            <a:lightRig dir="t" rig="contrasting">
              <a:rot lat="0" lon="0" rev="1200000"/>
            </a:lightRig>
          </a:scene3d>
          <a:sp3d contourW="12700" prstMaterial="clear">
            <a:bevelT w="177800" h="254000"/>
            <a:bevelB w="152400"/>
          </a:sp3d>
        </p:spPr>
        <p:style>
          <a:lnRef idx="0"/>
          <a:fillRef idx="0"/>
          <a:effectRef idx="0"/>
          <a:fontRef idx="minor"/>
        </p:style>
        <p:txBody>
          <a:bodyPr lIns="90000" rIns="90000" tIns="45000" bIns="45000" anchor="ctr">
            <a:noAutofit/>
            <a:scene3d>
              <a:camera prst="orthographicFront">
                <a:rot lat="0" lon="0" rev="0"/>
              </a:camera>
              <a:lightRig dir="t" rig="contrasting">
                <a:rot lat="0" lon="0" rev="1200000"/>
              </a:lightRig>
            </a:scene3d>
            <a:sp3d contourW="12700" prstMaterial="clear">
              <a:bevelT w="177800" h="254000"/>
              <a:bevelB w="152400"/>
            </a:sp3d>
          </a:bodyPr>
          <a:p>
            <a:pPr algn="r">
              <a:lnSpc>
                <a:spcPct val="100000"/>
              </a:lnSpc>
            </a:pPr>
            <a:fld id="{A99DE825-3157-40CD-ADEB-08779C9F7784}" type="slidenum">
              <a:rPr b="0" lang="en-US" sz="1200" spc="-1" strike="noStrike">
                <a:solidFill>
                  <a:srgbClr val="0770b1"/>
                </a:solidFill>
                <a:latin typeface="Calibri"/>
              </a:rPr>
              <a:t>18</a:t>
            </a:fld>
            <a:endParaRPr b="0" lang="fr-FR" sz="1200" spc="-1" strike="noStrike">
              <a:latin typeface="Arial"/>
            </a:endParaRPr>
          </a:p>
        </p:txBody>
      </p:sp>
      <p:sp>
        <p:nvSpPr>
          <p:cNvPr id="411" name="Pijl: links/rechts 2"/>
          <p:cNvSpPr/>
          <p:nvPr/>
        </p:nvSpPr>
        <p:spPr>
          <a:xfrm>
            <a:off x="2505600" y="4381200"/>
            <a:ext cx="532800" cy="192600"/>
          </a:xfrm>
          <a:prstGeom prst="leftRightArrow">
            <a:avLst>
              <a:gd name="adj1" fmla="val 50000"/>
              <a:gd name="adj2" fmla="val 50000"/>
            </a:avLst>
          </a:prstGeom>
          <a:solidFill>
            <a:schemeClr val="accent4">
              <a:alpha val="50000"/>
              <a:hueOff val="0"/>
              <a:satOff val="0"/>
              <a:lumOff val="0"/>
              <a:alphaOff val="0"/>
            </a:schemeClr>
          </a:solidFill>
          <a:ln w="3175">
            <a:solidFill>
              <a:srgbClr val="f9a307"/>
            </a:solidFill>
            <a:round/>
          </a:ln>
          <a:scene3d>
            <a:camera prst="orthographicFront">
              <a:rot lat="0" lon="0" rev="0"/>
            </a:camera>
            <a:lightRig dir="t" rig="contrasting">
              <a:rot lat="0" lon="0" rev="1200000"/>
            </a:lightRig>
          </a:scene3d>
          <a:sp3d contourW="12700" prstMaterial="clear">
            <a:bevelT w="177800" h="254000"/>
            <a:bevelB w="152400"/>
          </a:sp3d>
        </p:spPr>
        <p:style>
          <a:lnRef idx="2">
            <a:schemeClr val="accent3">
              <a:shade val="50000"/>
            </a:schemeClr>
          </a:lnRef>
          <a:fillRef idx="1">
            <a:schemeClr val="accent3"/>
          </a:fillRef>
          <a:effectRef idx="0">
            <a:schemeClr val="accent3"/>
          </a:effectRef>
          <a:fontRef idx="minor"/>
        </p:style>
      </p:sp>
      <p:sp>
        <p:nvSpPr>
          <p:cNvPr id="412" name="Pijl: links/rechts 3"/>
          <p:cNvSpPr/>
          <p:nvPr/>
        </p:nvSpPr>
        <p:spPr>
          <a:xfrm rot="4557600">
            <a:off x="5054400" y="3164040"/>
            <a:ext cx="581040" cy="189720"/>
          </a:xfrm>
          <a:prstGeom prst="leftRightArrow">
            <a:avLst>
              <a:gd name="adj1" fmla="val 50000"/>
              <a:gd name="adj2" fmla="val 50000"/>
            </a:avLst>
          </a:prstGeom>
          <a:solidFill>
            <a:srgbClr val="ffc000"/>
          </a:solidFill>
          <a:ln w="3175">
            <a:solidFill>
              <a:srgbClr val="f9a307"/>
            </a:solidFill>
            <a:round/>
          </a:ln>
        </p:spPr>
        <p:style>
          <a:lnRef idx="2">
            <a:schemeClr val="accent3">
              <a:shade val="50000"/>
            </a:schemeClr>
          </a:lnRef>
          <a:fillRef idx="1">
            <a:schemeClr val="accent3"/>
          </a:fillRef>
          <a:effectRef idx="0">
            <a:schemeClr val="accent3"/>
          </a:effectRef>
          <a:fontRef idx="minor"/>
        </p:style>
      </p:sp>
      <p:sp>
        <p:nvSpPr>
          <p:cNvPr id="413" name="Pijl: links/rechts 4"/>
          <p:cNvSpPr/>
          <p:nvPr/>
        </p:nvSpPr>
        <p:spPr>
          <a:xfrm>
            <a:off x="3682800" y="5151960"/>
            <a:ext cx="532800" cy="192600"/>
          </a:xfrm>
          <a:prstGeom prst="leftRightArrow">
            <a:avLst>
              <a:gd name="adj1" fmla="val 50000"/>
              <a:gd name="adj2" fmla="val 50000"/>
            </a:avLst>
          </a:prstGeom>
          <a:solidFill>
            <a:srgbClr val="ffc000"/>
          </a:solidFill>
          <a:ln w="3175">
            <a:solidFill>
              <a:srgbClr val="f9a307"/>
            </a:solidFill>
            <a:round/>
          </a:ln>
        </p:spPr>
        <p:style>
          <a:lnRef idx="2">
            <a:schemeClr val="accent3">
              <a:shade val="50000"/>
            </a:schemeClr>
          </a:lnRef>
          <a:fillRef idx="1">
            <a:schemeClr val="accent3"/>
          </a:fillRef>
          <a:effectRef idx="0">
            <a:schemeClr val="accent3"/>
          </a:effectRef>
          <a:fontRef idx="minor"/>
        </p:style>
      </p:sp>
      <p:sp>
        <p:nvSpPr>
          <p:cNvPr id="414" name="Pijl: links/rechts 14"/>
          <p:cNvSpPr/>
          <p:nvPr/>
        </p:nvSpPr>
        <p:spPr>
          <a:xfrm rot="3340200">
            <a:off x="6073560" y="5283000"/>
            <a:ext cx="532800" cy="192600"/>
          </a:xfrm>
          <a:prstGeom prst="leftRightArrow">
            <a:avLst>
              <a:gd name="adj1" fmla="val 50000"/>
              <a:gd name="adj2" fmla="val 50000"/>
            </a:avLst>
          </a:prstGeom>
          <a:solidFill>
            <a:srgbClr val="ffc000"/>
          </a:solidFill>
          <a:ln w="3175">
            <a:solidFill>
              <a:srgbClr val="f9a307"/>
            </a:solidFill>
            <a:round/>
          </a:ln>
        </p:spPr>
        <p:style>
          <a:lnRef idx="2">
            <a:schemeClr val="accent3">
              <a:shade val="50000"/>
            </a:schemeClr>
          </a:lnRef>
          <a:fillRef idx="1">
            <a:schemeClr val="accent3"/>
          </a:fillRef>
          <a:effectRef idx="0">
            <a:schemeClr val="accent3"/>
          </a:effectRef>
          <a:fontRef idx="minor"/>
        </p:style>
      </p:sp>
      <p:sp>
        <p:nvSpPr>
          <p:cNvPr id="415" name="Pijl: links/rechts 16"/>
          <p:cNvSpPr/>
          <p:nvPr/>
        </p:nvSpPr>
        <p:spPr>
          <a:xfrm>
            <a:off x="6477120" y="4130280"/>
            <a:ext cx="532800" cy="192600"/>
          </a:xfrm>
          <a:prstGeom prst="leftRightArrow">
            <a:avLst>
              <a:gd name="adj1" fmla="val 50000"/>
              <a:gd name="adj2" fmla="val 50000"/>
            </a:avLst>
          </a:prstGeom>
          <a:solidFill>
            <a:srgbClr val="ffc000"/>
          </a:solidFill>
          <a:ln w="3175">
            <a:solidFill>
              <a:srgbClr val="f9a307"/>
            </a:solidFill>
            <a:round/>
          </a:ln>
        </p:spPr>
        <p:style>
          <a:lnRef idx="2">
            <a:schemeClr val="accent3">
              <a:shade val="50000"/>
            </a:schemeClr>
          </a:lnRef>
          <a:fillRef idx="1">
            <a:schemeClr val="accent3"/>
          </a:fillRef>
          <a:effectRef idx="0">
            <a:schemeClr val="accent3"/>
          </a:effectRef>
          <a:fontRef idx="minor"/>
        </p:style>
      </p:sp>
      <p:sp>
        <p:nvSpPr>
          <p:cNvPr id="416" name="Pijl: links/rechts 18"/>
          <p:cNvSpPr/>
          <p:nvPr/>
        </p:nvSpPr>
        <p:spPr>
          <a:xfrm rot="2200200">
            <a:off x="2671920" y="3704760"/>
            <a:ext cx="532800" cy="192600"/>
          </a:xfrm>
          <a:prstGeom prst="leftRightArrow">
            <a:avLst>
              <a:gd name="adj1" fmla="val 50000"/>
              <a:gd name="adj2" fmla="val 50000"/>
            </a:avLst>
          </a:prstGeom>
          <a:solidFill>
            <a:srgbClr val="ffc000"/>
          </a:solidFill>
          <a:ln w="3175">
            <a:solidFill>
              <a:srgbClr val="f9a307"/>
            </a:solidFill>
            <a:round/>
          </a:ln>
        </p:spPr>
        <p:style>
          <a:lnRef idx="2">
            <a:schemeClr val="accent3">
              <a:shade val="50000"/>
            </a:schemeClr>
          </a:lnRef>
          <a:fillRef idx="1">
            <a:schemeClr val="accent3"/>
          </a:fillRef>
          <a:effectRef idx="0">
            <a:schemeClr val="accent3"/>
          </a:effectRef>
          <a:fontRef idx="minor"/>
        </p:style>
      </p:sp>
      <p:sp>
        <p:nvSpPr>
          <p:cNvPr id="417" name="Pijl: links/rechts 19"/>
          <p:cNvSpPr/>
          <p:nvPr/>
        </p:nvSpPr>
        <p:spPr>
          <a:xfrm>
            <a:off x="4568760" y="4377960"/>
            <a:ext cx="532800" cy="192600"/>
          </a:xfrm>
          <a:prstGeom prst="leftRightArrow">
            <a:avLst>
              <a:gd name="adj1" fmla="val 50000"/>
              <a:gd name="adj2" fmla="val 50000"/>
            </a:avLst>
          </a:prstGeom>
          <a:solidFill>
            <a:srgbClr val="ffc000"/>
          </a:solidFill>
          <a:ln w="3175">
            <a:solidFill>
              <a:srgbClr val="f9a307"/>
            </a:solidFill>
            <a:round/>
          </a:ln>
        </p:spPr>
        <p:style>
          <a:lnRef idx="2">
            <a:schemeClr val="accent3">
              <a:shade val="50000"/>
            </a:schemeClr>
          </a:lnRef>
          <a:fillRef idx="1">
            <a:schemeClr val="accent3"/>
          </a:fillRef>
          <a:effectRef idx="0">
            <a:schemeClr val="accent3"/>
          </a:effectRef>
          <a:fontRef idx="minor"/>
        </p:style>
      </p:sp>
      <p:sp>
        <p:nvSpPr>
          <p:cNvPr id="418" name="Заглавие 8"/>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fr-CA" sz="3200" spc="-1" strike="noStrike">
                <a:solidFill>
                  <a:srgbClr val="0770b1"/>
                </a:solidFill>
                <a:latin typeface="Calibri"/>
              </a:rPr>
              <a:t>Discours et identité</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288" dur="indefinite" restart="never" nodeType="tmRoot">
          <p:childTnLst>
            <p:seq>
              <p:cTn id="289" dur="indefinite" nodeType="mainSeq">
                <p:childTnLst>
                  <p:par>
                    <p:cTn id="290" fill="hold">
                      <p:stCondLst>
                        <p:cond delay="indefinite"/>
                      </p:stCondLst>
                      <p:childTnLst>
                        <p:par>
                          <p:cTn id="291" fill="hold">
                            <p:stCondLst>
                              <p:cond delay="0"/>
                            </p:stCondLst>
                            <p:childTnLst>
                              <p:par>
                                <p:cTn id="292" nodeType="clickEffect" fill="hold" presetClass="entr" presetID="1">
                                  <p:stCondLst>
                                    <p:cond delay="0"/>
                                  </p:stCondLst>
                                  <p:childTnLst>
                                    <p:set>
                                      <p:cBhvr>
                                        <p:cTn id="293" dur="1" fill="hold">
                                          <p:stCondLst>
                                            <p:cond delay="0"/>
                                          </p:stCondLst>
                                        </p:cTn>
                                        <p:tgtEl>
                                          <p:spTgt spid="409"/>
                                        </p:tgtEl>
                                        <p:attrNameLst>
                                          <p:attrName>style.visibility</p:attrName>
                                        </p:attrNameLst>
                                      </p:cBhvr>
                                      <p:to>
                                        <p:strVal val="visible"/>
                                      </p:to>
                                    </p:set>
                                  </p:childTnLst>
                                </p:cTn>
                              </p:par>
                            </p:childTnLst>
                          </p:cTn>
                        </p:par>
                      </p:childTnLst>
                    </p:cTn>
                  </p:par>
                  <p:par>
                    <p:cTn id="294" fill="hold">
                      <p:stCondLst>
                        <p:cond delay="indefinite"/>
                      </p:stCondLst>
                      <p:childTnLst>
                        <p:par>
                          <p:cTn id="295" fill="hold">
                            <p:stCondLst>
                              <p:cond delay="0"/>
                            </p:stCondLst>
                            <p:childTnLst>
                              <p:par>
                                <p:cTn id="296" nodeType="clickEffect" fill="hold" presetClass="entr" presetID="1">
                                  <p:stCondLst>
                                    <p:cond delay="0"/>
                                  </p:stCondLst>
                                  <p:childTnLst>
                                    <p:set>
                                      <p:cBhvr>
                                        <p:cTn id="297" dur="1" fill="hold">
                                          <p:stCondLst>
                                            <p:cond delay="0"/>
                                          </p:stCondLst>
                                        </p:cTn>
                                        <p:tgtEl>
                                          <p:spTgt spid="416"/>
                                        </p:tgtEl>
                                        <p:attrNameLst>
                                          <p:attrName>style.visibility</p:attrName>
                                        </p:attrNameLst>
                                      </p:cBhvr>
                                      <p:to>
                                        <p:strVal val="visible"/>
                                      </p:to>
                                    </p:set>
                                  </p:childTnLst>
                                </p:cTn>
                              </p:par>
                              <p:par>
                                <p:cTn id="298" nodeType="withEffect" fill="hold" presetClass="entr" presetID="1">
                                  <p:stCondLst>
                                    <p:cond delay="0"/>
                                  </p:stCondLst>
                                  <p:childTnLst>
                                    <p:set>
                                      <p:cBhvr>
                                        <p:cTn id="299" dur="1" fill="hold">
                                          <p:stCondLst>
                                            <p:cond delay="0"/>
                                          </p:stCondLst>
                                        </p:cTn>
                                        <p:tgtEl>
                                          <p:spTgt spid="411"/>
                                        </p:tgtEl>
                                        <p:attrNameLst>
                                          <p:attrName>style.visibility</p:attrName>
                                        </p:attrNameLst>
                                      </p:cBhvr>
                                      <p:to>
                                        <p:strVal val="visible"/>
                                      </p:to>
                                    </p:set>
                                  </p:childTnLst>
                                </p:cTn>
                              </p:par>
                              <p:par>
                                <p:cTn id="300" nodeType="withEffect" fill="hold" presetClass="entr" presetID="1">
                                  <p:stCondLst>
                                    <p:cond delay="0"/>
                                  </p:stCondLst>
                                  <p:childTnLst>
                                    <p:set>
                                      <p:cBhvr>
                                        <p:cTn id="301" dur="1" fill="hold">
                                          <p:stCondLst>
                                            <p:cond delay="0"/>
                                          </p:stCondLst>
                                        </p:cTn>
                                        <p:tgtEl>
                                          <p:spTgt spid="415"/>
                                        </p:tgtEl>
                                        <p:attrNameLst>
                                          <p:attrName>style.visibility</p:attrName>
                                        </p:attrNameLst>
                                      </p:cBhvr>
                                      <p:to>
                                        <p:strVal val="visible"/>
                                      </p:to>
                                    </p:set>
                                  </p:childTnLst>
                                </p:cTn>
                              </p:par>
                              <p:par>
                                <p:cTn id="302" nodeType="withEffect" fill="hold" presetClass="entr" presetID="1">
                                  <p:stCondLst>
                                    <p:cond delay="0"/>
                                  </p:stCondLst>
                                  <p:childTnLst>
                                    <p:set>
                                      <p:cBhvr>
                                        <p:cTn id="303" dur="1" fill="hold">
                                          <p:stCondLst>
                                            <p:cond delay="0"/>
                                          </p:stCondLst>
                                        </p:cTn>
                                        <p:tgtEl>
                                          <p:spTgt spid="413"/>
                                        </p:tgtEl>
                                        <p:attrNameLst>
                                          <p:attrName>style.visibility</p:attrName>
                                        </p:attrNameLst>
                                      </p:cBhvr>
                                      <p:to>
                                        <p:strVal val="visible"/>
                                      </p:to>
                                    </p:set>
                                  </p:childTnLst>
                                </p:cTn>
                              </p:par>
                              <p:par>
                                <p:cTn id="304" nodeType="withEffect" fill="hold" presetClass="entr" presetID="1">
                                  <p:stCondLst>
                                    <p:cond delay="0"/>
                                  </p:stCondLst>
                                  <p:childTnLst>
                                    <p:set>
                                      <p:cBhvr>
                                        <p:cTn id="305" dur="1" fill="hold">
                                          <p:stCondLst>
                                            <p:cond delay="0"/>
                                          </p:stCondLst>
                                        </p:cTn>
                                        <p:tgtEl>
                                          <p:spTgt spid="414"/>
                                        </p:tgtEl>
                                        <p:attrNameLst>
                                          <p:attrName>style.visibility</p:attrName>
                                        </p:attrNameLst>
                                      </p:cBhvr>
                                      <p:to>
                                        <p:strVal val="visible"/>
                                      </p:to>
                                    </p:set>
                                  </p:childTnLst>
                                </p:cTn>
                              </p:par>
                              <p:par>
                                <p:cTn id="306" nodeType="withEffect" fill="hold" presetClass="entr" presetID="1">
                                  <p:stCondLst>
                                    <p:cond delay="0"/>
                                  </p:stCondLst>
                                  <p:childTnLst>
                                    <p:set>
                                      <p:cBhvr>
                                        <p:cTn id="307" dur="1" fill="hold">
                                          <p:stCondLst>
                                            <p:cond delay="0"/>
                                          </p:stCondLst>
                                        </p:cTn>
                                        <p:tgtEl>
                                          <p:spTgt spid="412"/>
                                        </p:tgtEl>
                                        <p:attrNameLst>
                                          <p:attrName>style.visibility</p:attrName>
                                        </p:attrNameLst>
                                      </p:cBhvr>
                                      <p:to>
                                        <p:strVal val="visible"/>
                                      </p:to>
                                    </p:set>
                                  </p:childTnLst>
                                </p:cTn>
                              </p:par>
                              <p:par>
                                <p:cTn id="308" nodeType="withEffect" fill="hold" presetClass="entr" presetID="1">
                                  <p:stCondLst>
                                    <p:cond delay="0"/>
                                  </p:stCondLst>
                                  <p:childTnLst>
                                    <p:set>
                                      <p:cBhvr>
                                        <p:cTn id="309"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Заглавие 4"/>
          <p:cNvSpPr/>
          <p:nvPr/>
        </p:nvSpPr>
        <p:spPr>
          <a:xfrm>
            <a:off x="685800" y="983160"/>
            <a:ext cx="2778840" cy="7653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2400" spc="-1" strike="noStrike">
                <a:solidFill>
                  <a:srgbClr val="0770b1"/>
                </a:solidFill>
                <a:latin typeface="Calibri"/>
              </a:rPr>
              <a:t>Résumé </a:t>
            </a:r>
            <a:r>
              <a:rPr b="0" lang="fr-CA" sz="2400" spc="-1" strike="noStrike">
                <a:solidFill>
                  <a:srgbClr val="0770b1"/>
                </a:solidFill>
                <a:latin typeface="Calibri"/>
              </a:rPr>
              <a:t>du 1</a:t>
            </a:r>
            <a:r>
              <a:rPr b="0" lang="fr-CA" sz="2400" spc="-1" strike="noStrike" baseline="30000">
                <a:solidFill>
                  <a:srgbClr val="0770b1"/>
                </a:solidFill>
                <a:latin typeface="Calibri"/>
              </a:rPr>
              <a:t>er</a:t>
            </a:r>
            <a:r>
              <a:rPr b="0" lang="fr-CA" sz="2400" spc="-1" strike="noStrike">
                <a:solidFill>
                  <a:srgbClr val="0770b1"/>
                </a:solidFill>
                <a:latin typeface="Calibri"/>
              </a:rPr>
              <a:t> jour</a:t>
            </a:r>
            <a:endParaRPr b="0" lang="fr-FR" sz="2400" spc="-1" strike="noStrike">
              <a:latin typeface="Arial"/>
            </a:endParaRPr>
          </a:p>
        </p:txBody>
      </p:sp>
      <p:sp>
        <p:nvSpPr>
          <p:cNvPr id="226" name="Текстов контейнер 11"/>
          <p:cNvSpPr/>
          <p:nvPr/>
        </p:nvSpPr>
        <p:spPr>
          <a:xfrm>
            <a:off x="668520" y="1699560"/>
            <a:ext cx="2778840" cy="3458520"/>
          </a:xfrm>
          <a:prstGeom prst="rect">
            <a:avLst/>
          </a:prstGeom>
          <a:solidFill>
            <a:srgbClr val="ffffff">
              <a:alpha val="90000"/>
            </a:srgbClr>
          </a:solidFill>
          <a:ln w="0">
            <a:noFill/>
          </a:ln>
        </p:spPr>
        <p:style>
          <a:lnRef idx="0"/>
          <a:fillRef idx="0"/>
          <a:effectRef idx="0"/>
          <a:fontRef idx="minor"/>
        </p:style>
        <p:txBody>
          <a:bodyPr lIns="90000" rIns="90000" tIns="45000" bIns="45000">
            <a:normAutofit/>
          </a:bodyPr>
          <a:p>
            <a:pPr marL="457200" indent="-456480">
              <a:lnSpc>
                <a:spcPct val="100000"/>
              </a:lnSpc>
              <a:spcBef>
                <a:spcPts val="400"/>
              </a:spcBef>
              <a:buClr>
                <a:srgbClr val="262626"/>
              </a:buClr>
              <a:buFont typeface="Calibri"/>
              <a:buAutoNum type="arabicPeriod"/>
            </a:pPr>
            <a:r>
              <a:rPr b="0" lang="en-US" sz="2000" spc="-1" strike="noStrike">
                <a:solidFill>
                  <a:srgbClr val="262626"/>
                </a:solidFill>
                <a:latin typeface="Calibri"/>
              </a:rPr>
              <a:t>Introduction</a:t>
            </a:r>
            <a:endParaRPr b="0" lang="fr-FR" sz="2000" spc="-1" strike="noStrike">
              <a:latin typeface="Arial"/>
            </a:endParaRPr>
          </a:p>
          <a:p>
            <a:pPr marL="457200" indent="-456480">
              <a:lnSpc>
                <a:spcPct val="100000"/>
              </a:lnSpc>
              <a:spcBef>
                <a:spcPts val="400"/>
              </a:spcBef>
              <a:buClr>
                <a:srgbClr val="262626"/>
              </a:buClr>
              <a:buFont typeface="Calibri"/>
              <a:buAutoNum type="arabicPeriod"/>
            </a:pPr>
            <a:r>
              <a:rPr b="0" lang="en-US" sz="2000" spc="-1" strike="noStrike">
                <a:solidFill>
                  <a:srgbClr val="262626"/>
                </a:solidFill>
                <a:latin typeface="Calibri"/>
              </a:rPr>
              <a:t>Radicalisation</a:t>
            </a:r>
            <a:endParaRPr b="0" lang="fr-FR" sz="2000" spc="-1" strike="noStrike">
              <a:latin typeface="Arial"/>
            </a:endParaRPr>
          </a:p>
          <a:p>
            <a:pPr marL="457200" indent="-456480">
              <a:lnSpc>
                <a:spcPct val="100000"/>
              </a:lnSpc>
              <a:spcBef>
                <a:spcPts val="400"/>
              </a:spcBef>
              <a:buClr>
                <a:srgbClr val="262626"/>
              </a:buClr>
              <a:buFont typeface="Calibri"/>
              <a:buAutoNum type="arabicPeriod"/>
            </a:pPr>
            <a:r>
              <a:rPr b="0" lang="fr-CA" sz="2000" spc="-1" strike="noStrike">
                <a:solidFill>
                  <a:srgbClr val="262626"/>
                </a:solidFill>
                <a:latin typeface="Calibri"/>
              </a:rPr>
              <a:t>Atelier de coaching et de parentalité</a:t>
            </a:r>
            <a:endParaRPr b="0" lang="fr-FR" sz="2000" spc="-1" strike="noStrike">
              <a:latin typeface="Arial"/>
            </a:endParaRPr>
          </a:p>
          <a:p>
            <a:pPr marL="457200" indent="-456480">
              <a:lnSpc>
                <a:spcPct val="100000"/>
              </a:lnSpc>
              <a:spcBef>
                <a:spcPts val="400"/>
              </a:spcBef>
              <a:buClr>
                <a:srgbClr val="262626"/>
              </a:buClr>
              <a:buFont typeface="Calibri"/>
              <a:buAutoNum type="arabicPeriod"/>
            </a:pPr>
            <a:r>
              <a:rPr b="0" lang="fr-CA" sz="2000" spc="-1" strike="noStrike">
                <a:solidFill>
                  <a:srgbClr val="262626"/>
                </a:solidFill>
                <a:latin typeface="Calibri"/>
              </a:rPr>
              <a:t>Exercices</a:t>
            </a:r>
            <a:endParaRPr b="0" lang="fr-FR" sz="2000" spc="-1" strike="noStrike">
              <a:latin typeface="Arial"/>
            </a:endParaRPr>
          </a:p>
          <a:p>
            <a:pPr marL="457200" indent="-456480">
              <a:lnSpc>
                <a:spcPct val="100000"/>
              </a:lnSpc>
              <a:spcBef>
                <a:spcPts val="400"/>
              </a:spcBef>
              <a:buClr>
                <a:srgbClr val="262626"/>
              </a:buClr>
              <a:buFont typeface="Calibri"/>
              <a:buAutoNum type="arabicPeriod"/>
            </a:pPr>
            <a:r>
              <a:rPr b="0" lang="fr-CA" sz="2000" spc="-1" strike="noStrike">
                <a:solidFill>
                  <a:srgbClr val="262626"/>
                </a:solidFill>
                <a:latin typeface="Calibri"/>
              </a:rPr>
              <a:t>Pensée critique </a:t>
            </a:r>
            <a:endParaRPr b="0" lang="fr-FR" sz="2000" spc="-1" strike="noStrike">
              <a:latin typeface="Arial"/>
            </a:endParaRPr>
          </a:p>
          <a:p>
            <a:pPr marL="457200" indent="-456480">
              <a:lnSpc>
                <a:spcPct val="100000"/>
              </a:lnSpc>
              <a:spcBef>
                <a:spcPts val="400"/>
              </a:spcBef>
              <a:buClr>
                <a:srgbClr val="262626"/>
              </a:buClr>
              <a:buFont typeface="Calibri"/>
              <a:buAutoNum type="arabicPeriod"/>
            </a:pPr>
            <a:r>
              <a:rPr b="0" lang="fr-CA" sz="2000" spc="-1" strike="noStrike">
                <a:solidFill>
                  <a:srgbClr val="262626"/>
                </a:solidFill>
                <a:latin typeface="Calibri"/>
              </a:rPr>
              <a:t>Exercices</a:t>
            </a:r>
            <a:endParaRPr b="0" lang="fr-FR" sz="2000" spc="-1" strike="noStrike">
              <a:latin typeface="Arial"/>
            </a:endParaRPr>
          </a:p>
          <a:p>
            <a:pPr marL="457200" indent="-456480">
              <a:lnSpc>
                <a:spcPct val="100000"/>
              </a:lnSpc>
              <a:spcBef>
                <a:spcPts val="400"/>
              </a:spcBef>
              <a:buClr>
                <a:srgbClr val="262626"/>
              </a:buClr>
              <a:buFont typeface="Calibri"/>
              <a:buAutoNum type="arabicPeriod"/>
            </a:pPr>
            <a:r>
              <a:rPr b="0" lang="fr-CA" sz="2000" spc="-1" strike="noStrike">
                <a:solidFill>
                  <a:srgbClr val="262626"/>
                </a:solidFill>
                <a:latin typeface="Calibri"/>
              </a:rPr>
              <a:t>Retour</a:t>
            </a:r>
            <a:endParaRPr b="0" lang="fr-FR" sz="2000" spc="-1" strike="noStrike">
              <a:latin typeface="Arial"/>
            </a:endParaRPr>
          </a:p>
        </p:txBody>
      </p:sp>
      <p:sp>
        <p:nvSpPr>
          <p:cNvPr id="227"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ED5F21A1-4F6F-475A-9BC5-E3B1B08DBB07}" type="slidenum">
              <a:rPr b="0" lang="en-US" sz="1200" spc="-1" strike="noStrike">
                <a:solidFill>
                  <a:srgbClr val="0770b1"/>
                </a:solidFill>
                <a:latin typeface="Calibri"/>
              </a:rPr>
              <a:t>2</a:t>
            </a:fld>
            <a:endParaRPr b="0" lang="fr-FR" sz="1200" spc="-1" strike="noStrike">
              <a:latin typeface="Arial"/>
            </a:endParaRPr>
          </a:p>
        </p:txBody>
      </p:sp>
      <p:graphicFrame>
        <p:nvGraphicFramePr>
          <p:cNvPr id="1" name="Diagram1"/>
          <p:cNvGraphicFramePr/>
          <p:nvPr>
            <p:extLst>
              <p:ext uri="{D42A27DB-BD31-4B8C-83A1-F6EECF244321}">
                <p14:modId xmlns:p14="http://schemas.microsoft.com/office/powerpoint/2010/main" val="4125083938"/>
              </p:ext>
            </p:extLst>
          </p:nvPr>
        </p:nvGraphicFramePr>
        <p:xfrm>
          <a:off x="2460600" y="1447920"/>
          <a:ext cx="6476400" cy="4994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2" name="Diagram2"/>
          <p:cNvGraphicFramePr/>
          <p:nvPr>
            <p:extLst>
              <p:ext uri="{D42A27DB-BD31-4B8C-83A1-F6EECF244321}">
                <p14:modId xmlns:p14="http://schemas.microsoft.com/office/powerpoint/2010/main" val="1977922284"/>
              </p:ext>
            </p:extLst>
          </p:nvPr>
        </p:nvGraphicFramePr>
        <p:xfrm>
          <a:off x="3633120" y="2861280"/>
          <a:ext cx="5228640" cy="32144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28" name="Контейнер за съдържание 2"/>
          <p:cNvSpPr/>
          <p:nvPr/>
        </p:nvSpPr>
        <p:spPr>
          <a:xfrm>
            <a:off x="3721320" y="3101760"/>
            <a:ext cx="5052240" cy="2173680"/>
          </a:xfrm>
          <a:prstGeom prst="rect">
            <a:avLst/>
          </a:prstGeom>
          <a:solidFill>
            <a:schemeClr val="lt1">
              <a:hueOff val="0"/>
              <a:satOff val="0"/>
              <a:lumOff val="0"/>
              <a:alphaOff val="0"/>
            </a:schemeClr>
          </a:solidFill>
          <a:ln>
            <a:solidFill>
              <a:srgbClr val="7e6bc9">
                <a:hueOff val="0"/>
                <a:satOff val="0"/>
                <a:lumOff val="0"/>
                <a:alphaOff val="0"/>
              </a:srgbClr>
            </a:solidFill>
            <a:round/>
          </a:ln>
        </p:spPr>
        <p:style>
          <a:lnRef idx="2"/>
          <a:fillRef idx="0"/>
          <a:effectRef idx="0"/>
          <a:fontRef idx="minor"/>
        </p:style>
        <p:txBody>
          <a:bodyPr lIns="90000" rIns="90000" tIns="45000" bIns="45000" anchor="ctr">
            <a:normAutofit/>
          </a:bodyPr>
          <a:p>
            <a:pPr algn="ctr">
              <a:lnSpc>
                <a:spcPct val="100000"/>
              </a:lnSpc>
              <a:spcBef>
                <a:spcPts val="360"/>
              </a:spcBef>
              <a:tabLst>
                <a:tab algn="l" pos="0"/>
              </a:tabLst>
            </a:pPr>
            <a:r>
              <a:rPr b="0" lang="en-US" sz="1800" spc="-1" strike="noStrike">
                <a:solidFill>
                  <a:srgbClr val="000000"/>
                </a:solidFill>
                <a:latin typeface="Calibri"/>
              </a:rPr>
              <a:t>« un processus progressif et complexe </a:t>
            </a:r>
            <a:br/>
            <a:r>
              <a:rPr b="0" lang="en-GB" sz="1800" spc="-1" strike="noStrike">
                <a:solidFill>
                  <a:srgbClr val="000000"/>
                </a:solidFill>
                <a:latin typeface="Calibri"/>
              </a:rPr>
              <a:t>dans lequel un individu ou un groupe </a:t>
            </a:r>
            <a:br/>
            <a:r>
              <a:rPr b="0" lang="en-GB" sz="1800" spc="-1" strike="noStrike">
                <a:solidFill>
                  <a:srgbClr val="000000"/>
                </a:solidFill>
                <a:latin typeface="Calibri"/>
              </a:rPr>
              <a:t>adopte une idéologie ou une croyance radicale </a:t>
            </a:r>
            <a:br/>
            <a:r>
              <a:rPr b="0" lang="en-GB" sz="1800" spc="-1" strike="noStrike">
                <a:solidFill>
                  <a:srgbClr val="000000"/>
                </a:solidFill>
                <a:latin typeface="Calibri"/>
              </a:rPr>
              <a:t>qui accepte, utilise ou tolère la violence [ ] </a:t>
            </a:r>
            <a:br/>
            <a:r>
              <a:rPr b="0" lang="en-GB" sz="1800" spc="-1" strike="noStrike">
                <a:solidFill>
                  <a:srgbClr val="000000"/>
                </a:solidFill>
                <a:latin typeface="Calibri"/>
              </a:rPr>
              <a:t>pour atteindre un objectif politique ou idéologique spécifique. »</a:t>
            </a:r>
            <a:endParaRPr b="0" lang="fr-FR" sz="1800" spc="-1" strike="noStrike">
              <a:latin typeface="Arial"/>
            </a:endParaRPr>
          </a:p>
        </p:txBody>
      </p:sp>
      <p:graphicFrame>
        <p:nvGraphicFramePr>
          <p:cNvPr id="3" name="Diagram3"/>
          <p:cNvGraphicFramePr/>
          <p:nvPr>
            <p:extLst>
              <p:ext uri="{D42A27DB-BD31-4B8C-83A1-F6EECF244321}">
                <p14:modId xmlns:p14="http://schemas.microsoft.com/office/powerpoint/2010/main" val="299400012"/>
              </p:ext>
            </p:extLst>
          </p:nvPr>
        </p:nvGraphicFramePr>
        <p:xfrm>
          <a:off x="3721320" y="3000600"/>
          <a:ext cx="4507560" cy="32144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29" name="Съединител: извита линия 20"/>
          <p:cNvSpPr/>
          <p:nvPr/>
        </p:nvSpPr>
        <p:spPr>
          <a:xfrm flipV="1">
            <a:off x="2460600" y="4606920"/>
            <a:ext cx="1260000" cy="29880"/>
          </a:xfrm>
          <a:prstGeom prst="curvedConnector3">
            <a:avLst>
              <a:gd name="adj1" fmla="val 50000"/>
            </a:avLst>
          </a:prstGeom>
          <a:noFill/>
          <a:ln>
            <a:solidFill>
              <a:srgbClr val="ffffff">
                <a:hueOff val="0"/>
                <a:satOff val="0"/>
                <a:lumOff val="0"/>
                <a:alphaOff val="0"/>
              </a:srgbClr>
            </a:solidFill>
            <a:round/>
            <a:tailEnd len="med" type="triangle" w="med"/>
          </a:ln>
        </p:spPr>
        <p:style>
          <a:lnRef idx="1">
            <a:schemeClr val="accent3"/>
          </a:lnRef>
          <a:fillRef idx="0">
            <a:schemeClr val="accent3"/>
          </a:fillRef>
          <a:effectRef idx="0">
            <a:schemeClr val="accent3"/>
          </a:effectRef>
          <a:fontRef idx="minor"/>
        </p:style>
      </p:sp>
      <p:graphicFrame>
        <p:nvGraphicFramePr>
          <p:cNvPr id="4" name="Diagram4"/>
          <p:cNvGraphicFramePr/>
          <p:nvPr>
            <p:extLst>
              <p:ext uri="{D42A27DB-BD31-4B8C-83A1-F6EECF244321}">
                <p14:modId xmlns:p14="http://schemas.microsoft.com/office/powerpoint/2010/main" val="3484412057"/>
              </p:ext>
            </p:extLst>
          </p:nvPr>
        </p:nvGraphicFramePr>
        <p:xfrm>
          <a:off x="3721320" y="3311280"/>
          <a:ext cx="3686760" cy="17172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30" name="Съединител: извита линия 25"/>
          <p:cNvSpPr/>
          <p:nvPr/>
        </p:nvSpPr>
        <p:spPr>
          <a:xfrm flipV="1">
            <a:off x="2460600" y="4168800"/>
            <a:ext cx="1260000" cy="804600"/>
          </a:xfrm>
          <a:prstGeom prst="curvedConnector3">
            <a:avLst>
              <a:gd name="adj1" fmla="val 50000"/>
            </a:avLst>
          </a:prstGeom>
          <a:noFill/>
          <a:ln>
            <a:solidFill>
              <a:srgbClr val="ffffff">
                <a:hueOff val="0"/>
                <a:satOff val="0"/>
                <a:lumOff val="0"/>
                <a:alphaOff val="0"/>
              </a:srgbClr>
            </a:solidFill>
            <a:round/>
            <a:tailEnd len="med" type="triangle" w="med"/>
          </a:ln>
        </p:spPr>
        <p:style>
          <a:lnRef idx="1">
            <a:schemeClr val="accent3"/>
          </a:lnRef>
          <a:fillRef idx="0">
            <a:schemeClr val="accent3"/>
          </a:fillRef>
          <a:effectRef idx="0">
            <a:schemeClr val="accent3"/>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xit" presetID="1">
                                  <p:stCondLst>
                                    <p:cond delay="0"/>
                                  </p:stCondLst>
                                  <p:childTnLst>
                                    <p:set>
                                      <p:cBhvr>
                                        <p:cTn id="18" dur="1" fill="hold">
                                          <p:stCondLst>
                                            <p:cond delay="0"/>
                                          </p:stCondLst>
                                        </p:cTn>
                                        <p:tgtEl>
                                          <p:spTgt spid="2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22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22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2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xit" presetID="1">
                                  <p:stCondLst>
                                    <p:cond delay="0"/>
                                  </p:stCondLst>
                                  <p:childTnLst>
                                    <p:set>
                                      <p:cBhvr>
                                        <p:cTn id="34" dur="1" fill="hold">
                                          <p:stCondLst>
                                            <p:cond delay="0"/>
                                          </p:stCondLst>
                                        </p:cTn>
                                        <p:tgtEl>
                                          <p:spTgt spid="2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22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22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2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fill="hold" presetClass="exit" presetID="1">
                                  <p:stCondLst>
                                    <p:cond delay="0"/>
                                  </p:stCondLst>
                                  <p:childTnLst>
                                    <p:set>
                                      <p:cBhvr>
                                        <p:cTn id="50" dur="1" fill="hold">
                                          <p:stCondLst>
                                            <p:cond delay="0"/>
                                          </p:stCondLst>
                                        </p:cTn>
                                        <p:tgtEl>
                                          <p:spTgt spid="2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1">
                                  <p:stCondLst>
                                    <p:cond delay="0"/>
                                  </p:stCondLst>
                                  <p:childTnLst>
                                    <p:set>
                                      <p:cBhvr>
                                        <p:cTn id="54" dur="1" fill="hold">
                                          <p:stCondLst>
                                            <p:cond delay="0"/>
                                          </p:stCondLst>
                                        </p:cTn>
                                        <p:tgtEl>
                                          <p:spTgt spid="22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Заглавие 5"/>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fr-CA" sz="3200" spc="-1" strike="noStrike">
                <a:solidFill>
                  <a:srgbClr val="0770b1"/>
                </a:solidFill>
                <a:latin typeface="Calibri"/>
              </a:rPr>
              <a:t>Discours et identité : Exercice </a:t>
            </a:r>
            <a:endParaRPr b="0" lang="fr-FR" sz="3200" spc="-1" strike="noStrike">
              <a:latin typeface="Arial"/>
            </a:endParaRPr>
          </a:p>
        </p:txBody>
      </p:sp>
      <p:sp>
        <p:nvSpPr>
          <p:cNvPr id="420" name="Контейнер за съдържание 6"/>
          <p:cNvSpPr/>
          <p:nvPr/>
        </p:nvSpPr>
        <p:spPr>
          <a:xfrm>
            <a:off x="685800" y="2286000"/>
            <a:ext cx="3885480" cy="4434840"/>
          </a:xfrm>
          <a:prstGeom prst="rect">
            <a:avLst/>
          </a:prstGeom>
          <a:solidFill>
            <a:srgbClr val="ffffff"/>
          </a:solidFill>
          <a:ln w="0">
            <a:noFill/>
          </a:ln>
        </p:spPr>
        <p:style>
          <a:lnRef idx="0"/>
          <a:fillRef idx="0"/>
          <a:effectRef idx="0"/>
          <a:fontRef idx="minor"/>
        </p:style>
        <p:txBody>
          <a:bodyPr lIns="90000" rIns="90000" tIns="45000" bIns="45000">
            <a:noAutofit/>
          </a:bodyPr>
          <a:p>
            <a:pPr marL="343080" indent="-342360">
              <a:lnSpc>
                <a:spcPct val="100000"/>
              </a:lnSpc>
              <a:spcBef>
                <a:spcPts val="479"/>
              </a:spcBef>
              <a:buClr>
                <a:srgbClr val="404040"/>
              </a:buClr>
              <a:buFont typeface="Arial"/>
              <a:buChar char="•"/>
            </a:pPr>
            <a:r>
              <a:rPr b="0" lang="en-US" sz="2400" spc="-1" strike="noStrike">
                <a:solidFill>
                  <a:srgbClr val="404040"/>
                </a:solidFill>
                <a:latin typeface="Calibri"/>
              </a:rPr>
              <a:t>Comment les discours influencent-ils l'identité ?</a:t>
            </a:r>
            <a:endParaRPr b="0" lang="fr-FR" sz="2400" spc="-1" strike="noStrike">
              <a:latin typeface="Arial"/>
            </a:endParaRPr>
          </a:p>
          <a:p>
            <a:pPr marL="343080" indent="-342360">
              <a:lnSpc>
                <a:spcPct val="100000"/>
              </a:lnSpc>
              <a:spcBef>
                <a:spcPts val="479"/>
              </a:spcBef>
              <a:buClr>
                <a:srgbClr val="404040"/>
              </a:buClr>
              <a:buFont typeface="Arial"/>
              <a:buChar char="•"/>
            </a:pPr>
            <a:r>
              <a:rPr b="0" lang="en-US" sz="2400" spc="-1" strike="noStrike">
                <a:solidFill>
                  <a:srgbClr val="404040"/>
                </a:solidFill>
                <a:latin typeface="Calibri"/>
              </a:rPr>
              <a:t>Pense</a:t>
            </a:r>
            <a:r>
              <a:rPr b="0" lang="fr-CA" sz="2400" spc="-1" strike="noStrike">
                <a:solidFill>
                  <a:srgbClr val="404040"/>
                </a:solidFill>
                <a:latin typeface="Calibri"/>
              </a:rPr>
              <a:t>r à des exemples de discours négatifs par rapport à la radicalisation</a:t>
            </a:r>
            <a:endParaRPr b="0" lang="fr-FR" sz="2400" spc="-1" strike="noStrike">
              <a:latin typeface="Arial"/>
            </a:endParaRPr>
          </a:p>
          <a:p>
            <a:pPr marL="343080" indent="-342360">
              <a:lnSpc>
                <a:spcPct val="100000"/>
              </a:lnSpc>
              <a:spcBef>
                <a:spcPts val="479"/>
              </a:spcBef>
              <a:buClr>
                <a:srgbClr val="404040"/>
              </a:buClr>
              <a:buFont typeface="Arial"/>
              <a:buChar char="•"/>
            </a:pPr>
            <a:r>
              <a:rPr b="0" lang="fr-CA" sz="2400" spc="-1" strike="noStrike">
                <a:solidFill>
                  <a:srgbClr val="404040"/>
                </a:solidFill>
                <a:latin typeface="Calibri"/>
              </a:rPr>
              <a:t>Comment utiliser les discours de manière positive ?</a:t>
            </a:r>
            <a:endParaRPr b="0" lang="fr-FR" sz="2400" spc="-1" strike="noStrike">
              <a:latin typeface="Arial"/>
            </a:endParaRPr>
          </a:p>
        </p:txBody>
      </p:sp>
      <p:sp>
        <p:nvSpPr>
          <p:cNvPr id="421" name="Контейнер за номер на слайда 4"/>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9D060845-9884-46CB-86A1-54F07ED1EC98}" type="slidenum">
              <a:rPr b="0" lang="en-US" sz="1200" spc="-1" strike="noStrike">
                <a:solidFill>
                  <a:srgbClr val="0770b1"/>
                </a:solidFill>
                <a:latin typeface="Calibri"/>
              </a:rPr>
              <a:t>&lt;numéro&gt;</a:t>
            </a:fld>
            <a:endParaRPr b="0" lang="fr-FR" sz="1200" spc="-1" strike="noStrike">
              <a:latin typeface="Arial"/>
            </a:endParaRPr>
          </a:p>
        </p:txBody>
      </p:sp>
      <p:pic>
        <p:nvPicPr>
          <p:cNvPr id="422" name="Picture 2" descr="Chimamanda Ngozi Adichie: The danger of a single story ..."/>
          <p:cNvPicPr/>
          <p:nvPr/>
        </p:nvPicPr>
        <p:blipFill>
          <a:blip r:embed="rId1"/>
          <a:stretch/>
        </p:blipFill>
        <p:spPr>
          <a:xfrm>
            <a:off x="4952880" y="2683080"/>
            <a:ext cx="3504600" cy="2285280"/>
          </a:xfrm>
          <a:prstGeom prst="rect">
            <a:avLst/>
          </a:prstGeom>
          <a:ln w="0">
            <a:noFill/>
          </a:ln>
        </p:spPr>
      </p:pic>
      <p:sp>
        <p:nvSpPr>
          <p:cNvPr id="423" name="Tekstvak 3"/>
          <p:cNvSpPr/>
          <p:nvPr/>
        </p:nvSpPr>
        <p:spPr>
          <a:xfrm>
            <a:off x="6095880" y="4969080"/>
            <a:ext cx="2204280" cy="249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050" spc="-1" strike="noStrike">
                <a:solidFill>
                  <a:srgbClr val="808080"/>
                </a:solidFill>
                <a:latin typeface="Calibri"/>
                <a:ea typeface="DejaVu Sans"/>
              </a:rPr>
              <a:t>Chimamanda Adichie</a:t>
            </a:r>
            <a:endParaRPr b="0" lang="fr-FR" sz="1050" spc="-1" strike="noStrike">
              <a:latin typeface="Arial"/>
            </a:endParaRPr>
          </a:p>
        </p:txBody>
      </p:sp>
    </p:spTree>
  </p:cSld>
  <mc:AlternateContent>
    <mc:Choice Requires="p14">
      <p:transition spd="slow" p14:dur="2000"/>
    </mc:Choice>
    <mc:Fallback>
      <p:transition spd="slow"/>
    </mc:Fallback>
  </mc:AlternateContent>
  <p:timing>
    <p:tnLst>
      <p:par>
        <p:cTn id="310" dur="indefinite" restart="never" nodeType="tmRoot">
          <p:childTnLst>
            <p:seq>
              <p:cTn id="311" dur="indefinite" nodeType="mainSeq">
                <p:childTnLst>
                  <p:par>
                    <p:cTn id="312" fill="hold">
                      <p:stCondLst>
                        <p:cond delay="indefinite"/>
                      </p:stCondLst>
                      <p:childTnLst>
                        <p:par>
                          <p:cTn id="313" fill="hold">
                            <p:stCondLst>
                              <p:cond delay="0"/>
                            </p:stCondLst>
                            <p:childTnLst>
                              <p:par>
                                <p:cTn id="314" nodeType="clickEffect" fill="hold" presetClass="entr" presetID="1">
                                  <p:stCondLst>
                                    <p:cond delay="0"/>
                                  </p:stCondLst>
                                  <p:childTnLst>
                                    <p:set>
                                      <p:cBhvr>
                                        <p:cTn id="315"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par>
                    <p:cTn id="316" fill="hold">
                      <p:stCondLst>
                        <p:cond delay="indefinite"/>
                      </p:stCondLst>
                      <p:childTnLst>
                        <p:par>
                          <p:cTn id="317" fill="hold">
                            <p:stCondLst>
                              <p:cond delay="0"/>
                            </p:stCondLst>
                            <p:childTnLst>
                              <p:par>
                                <p:cTn id="318" nodeType="clickEffect" fill="hold" presetClass="entr" presetID="1">
                                  <p:stCondLst>
                                    <p:cond delay="0"/>
                                  </p:stCondLst>
                                  <p:childTnLst>
                                    <p:set>
                                      <p:cBhvr>
                                        <p:cTn id="319" dur="1" fill="hold">
                                          <p:stCondLst>
                                            <p:cond delay="0"/>
                                          </p:stCondLst>
                                        </p:cTn>
                                        <p:tgtEl>
                                          <p:spTgt spid="420">
                                            <p:txEl>
                                              <p:pRg st="1" end="1"/>
                                            </p:txEl>
                                          </p:spTgt>
                                        </p:tgtEl>
                                        <p:attrNameLst>
                                          <p:attrName>style.visibility</p:attrName>
                                        </p:attrNameLst>
                                      </p:cBhvr>
                                      <p:to>
                                        <p:strVal val="visible"/>
                                      </p:to>
                                    </p:set>
                                  </p:childTnLst>
                                </p:cTn>
                              </p:par>
                            </p:childTnLst>
                          </p:cTn>
                        </p:par>
                      </p:childTnLst>
                    </p:cTn>
                  </p:par>
                  <p:par>
                    <p:cTn id="320" fill="hold">
                      <p:stCondLst>
                        <p:cond delay="indefinite"/>
                      </p:stCondLst>
                      <p:childTnLst>
                        <p:par>
                          <p:cTn id="321" fill="hold">
                            <p:stCondLst>
                              <p:cond delay="0"/>
                            </p:stCondLst>
                            <p:childTnLst>
                              <p:par>
                                <p:cTn id="322" nodeType="clickEffect" fill="hold" presetClass="entr" presetID="1">
                                  <p:stCondLst>
                                    <p:cond delay="0"/>
                                  </p:stCondLst>
                                  <p:childTnLst>
                                    <p:set>
                                      <p:cBhvr>
                                        <p:cTn id="323" dur="1" fill="hold">
                                          <p:stCondLst>
                                            <p:cond delay="0"/>
                                          </p:stCondLst>
                                        </p:cTn>
                                        <p:tgtEl>
                                          <p:spTgt spid="42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Titel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Discours et identité : Exercice</a:t>
            </a:r>
            <a:endParaRPr b="0" lang="fr-FR" sz="3200" spc="-1" strike="noStrike">
              <a:latin typeface="Arial"/>
            </a:endParaRPr>
          </a:p>
        </p:txBody>
      </p:sp>
      <p:sp>
        <p:nvSpPr>
          <p:cNvPr id="425"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358A5BEE-77D5-4B32-8753-BE7A21D07C5F}" type="slidenum">
              <a:rPr b="0" lang="en-US" sz="1200" spc="-1" strike="noStrike">
                <a:solidFill>
                  <a:srgbClr val="0770b1"/>
                </a:solidFill>
                <a:latin typeface="Calibri"/>
              </a:rPr>
              <a:t>21</a:t>
            </a:fld>
            <a:endParaRPr b="0" lang="fr-FR" sz="1200" spc="-1" strike="noStrike">
              <a:latin typeface="Arial"/>
            </a:endParaRPr>
          </a:p>
        </p:txBody>
      </p:sp>
      <p:sp>
        <p:nvSpPr>
          <p:cNvPr id="426" name="Google Shape;18;p1"/>
          <p:cNvSpPr/>
          <p:nvPr/>
        </p:nvSpPr>
        <p:spPr>
          <a:xfrm>
            <a:off x="1776240" y="5024880"/>
            <a:ext cx="901080" cy="27396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350" spc="-1" strike="noStrike">
                <a:solidFill>
                  <a:srgbClr val="535353"/>
                </a:solidFill>
                <a:latin typeface="Avenir Roman"/>
                <a:ea typeface="Avenir Roman"/>
              </a:rPr>
              <a:t>    </a:t>
            </a:r>
            <a:endParaRPr b="0" lang="fr-FR" sz="1350" spc="-1" strike="noStrike">
              <a:latin typeface="Arial"/>
            </a:endParaRPr>
          </a:p>
        </p:txBody>
      </p:sp>
      <p:sp>
        <p:nvSpPr>
          <p:cNvPr id="427" name="Google Shape;25;p1"/>
          <p:cNvSpPr/>
          <p:nvPr/>
        </p:nvSpPr>
        <p:spPr>
          <a:xfrm rot="3660600">
            <a:off x="6266880" y="4478040"/>
            <a:ext cx="166320" cy="636480"/>
          </a:xfrm>
          <a:custGeom>
            <a:avLst/>
            <a:gdLst/>
            <a:ahLst/>
            <a:rect l="l" t="t" r="r" b="b"/>
            <a:pathLst>
              <a:path w="21600" h="21600">
                <a:moveTo>
                  <a:pt x="0" y="0"/>
                </a:moveTo>
                <a:cubicBezTo>
                  <a:pt x="2399" y="1686"/>
                  <a:pt x="4620" y="3404"/>
                  <a:pt x="6659" y="5150"/>
                </a:cubicBezTo>
                <a:cubicBezTo>
                  <a:pt x="12876" y="10475"/>
                  <a:pt x="17365" y="16030"/>
                  <a:pt x="21600" y="21600"/>
                </a:cubicBezTo>
              </a:path>
            </a:pathLst>
          </a:custGeom>
          <a:noFill/>
          <a:ln w="38100">
            <a:solidFill>
              <a:srgbClr val="7030a0"/>
            </a:solidFill>
            <a:miter/>
          </a:ln>
        </p:spPr>
        <p:style>
          <a:lnRef idx="0"/>
          <a:fillRef idx="0"/>
          <a:effectRef idx="0"/>
          <a:fontRef idx="minor"/>
        </p:style>
      </p:sp>
      <p:sp>
        <p:nvSpPr>
          <p:cNvPr id="428" name="Google Shape;26;p1"/>
          <p:cNvSpPr/>
          <p:nvPr/>
        </p:nvSpPr>
        <p:spPr>
          <a:xfrm rot="6244800">
            <a:off x="5650920" y="4931640"/>
            <a:ext cx="392400" cy="447120"/>
          </a:xfrm>
          <a:custGeom>
            <a:avLst/>
            <a:gdLst/>
            <a:ahLst/>
            <a:rect l="l" t="t" r="r" b="b"/>
            <a:pathLst>
              <a:path w="21600" h="21600">
                <a:moveTo>
                  <a:pt x="0" y="0"/>
                </a:moveTo>
                <a:cubicBezTo>
                  <a:pt x="8182" y="6395"/>
                  <a:pt x="15437" y="13650"/>
                  <a:pt x="21600" y="21600"/>
                </a:cubicBezTo>
              </a:path>
            </a:pathLst>
          </a:custGeom>
          <a:noFill/>
          <a:ln w="38100">
            <a:solidFill>
              <a:srgbClr val="7030a0"/>
            </a:solidFill>
            <a:miter/>
          </a:ln>
        </p:spPr>
        <p:style>
          <a:lnRef idx="0"/>
          <a:fillRef idx="0"/>
          <a:effectRef idx="0"/>
          <a:fontRef idx="minor"/>
        </p:style>
      </p:sp>
      <p:sp>
        <p:nvSpPr>
          <p:cNvPr id="429" name="Google Shape;28;p1"/>
          <p:cNvSpPr/>
          <p:nvPr/>
        </p:nvSpPr>
        <p:spPr>
          <a:xfrm>
            <a:off x="6400800" y="3567240"/>
            <a:ext cx="1912320" cy="1156320"/>
          </a:xfrm>
          <a:prstGeom prst="ellipse">
            <a:avLst/>
          </a:prstGeom>
          <a:solidFill>
            <a:schemeClr val="accent4">
              <a:lumMod val="75000"/>
            </a:schemeClr>
          </a:solidFill>
          <a:ln w="12700">
            <a:noFill/>
          </a:ln>
        </p:spPr>
        <p:style>
          <a:lnRef idx="0"/>
          <a:fillRef idx="0"/>
          <a:effectRef idx="0"/>
          <a:fontRef idx="minor"/>
        </p:style>
      </p:sp>
      <p:sp>
        <p:nvSpPr>
          <p:cNvPr id="430" name="Google Shape;29;p1"/>
          <p:cNvSpPr/>
          <p:nvPr/>
        </p:nvSpPr>
        <p:spPr>
          <a:xfrm>
            <a:off x="6467760" y="3657240"/>
            <a:ext cx="1748520" cy="946800"/>
          </a:xfrm>
          <a:prstGeom prst="ellipse">
            <a:avLst/>
          </a:prstGeom>
          <a:gradFill rotWithShape="0">
            <a:gsLst>
              <a:gs pos="0">
                <a:srgbClr val="e6eaeb"/>
              </a:gs>
              <a:gs pos="100000">
                <a:srgbClr val="ffffff"/>
              </a:gs>
            </a:gsLst>
            <a:lin ang="2088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instructions</a:t>
            </a:r>
            <a:endParaRPr b="0" lang="fr-FR" sz="1800" spc="-1" strike="noStrike">
              <a:latin typeface="Arial"/>
            </a:endParaRPr>
          </a:p>
        </p:txBody>
      </p:sp>
      <p:sp>
        <p:nvSpPr>
          <p:cNvPr id="431" name="Google Shape;32;p1"/>
          <p:cNvSpPr/>
          <p:nvPr/>
        </p:nvSpPr>
        <p:spPr>
          <a:xfrm flipH="1" rot="18009600">
            <a:off x="4326480" y="4981680"/>
            <a:ext cx="463320" cy="772200"/>
          </a:xfrm>
          <a:custGeom>
            <a:avLst/>
            <a:gdLst/>
            <a:ahLst/>
            <a:rect l="l" t="t" r="r" b="b"/>
            <a:pathLst>
              <a:path w="21600" h="21600">
                <a:moveTo>
                  <a:pt x="21600" y="0"/>
                </a:moveTo>
                <a:cubicBezTo>
                  <a:pt x="17845" y="5186"/>
                  <a:pt x="13381" y="10093"/>
                  <a:pt x="8272" y="14650"/>
                </a:cubicBezTo>
                <a:cubicBezTo>
                  <a:pt x="5611" y="17024"/>
                  <a:pt x="2780" y="19297"/>
                  <a:pt x="0" y="21600"/>
                </a:cubicBezTo>
              </a:path>
            </a:pathLst>
          </a:custGeom>
          <a:noFill/>
          <a:ln w="38100">
            <a:solidFill>
              <a:srgbClr val="ff0000"/>
            </a:solidFill>
            <a:miter/>
          </a:ln>
        </p:spPr>
        <p:style>
          <a:lnRef idx="0"/>
          <a:fillRef idx="0"/>
          <a:effectRef idx="0"/>
          <a:fontRef idx="minor"/>
        </p:style>
      </p:sp>
      <p:sp>
        <p:nvSpPr>
          <p:cNvPr id="432" name="Google Shape;33;p1"/>
          <p:cNvSpPr/>
          <p:nvPr/>
        </p:nvSpPr>
        <p:spPr>
          <a:xfrm flipH="1" rot="16866600">
            <a:off x="2415960" y="4382280"/>
            <a:ext cx="366480" cy="773640"/>
          </a:xfrm>
          <a:custGeom>
            <a:avLst/>
            <a:gdLst/>
            <a:ahLst/>
            <a:rect l="l" t="t" r="r" b="b"/>
            <a:pathLst>
              <a:path w="21600" h="21600">
                <a:moveTo>
                  <a:pt x="0" y="0"/>
                </a:moveTo>
                <a:cubicBezTo>
                  <a:pt x="8182" y="6395"/>
                  <a:pt x="15437" y="13650"/>
                  <a:pt x="21600" y="21600"/>
                </a:cubicBezTo>
              </a:path>
            </a:pathLst>
          </a:custGeom>
          <a:noFill/>
          <a:ln w="38100">
            <a:solidFill>
              <a:srgbClr val="ff8a00"/>
            </a:solidFill>
            <a:miter/>
          </a:ln>
        </p:spPr>
        <p:style>
          <a:lnRef idx="0"/>
          <a:fillRef idx="0"/>
          <a:effectRef idx="0"/>
          <a:fontRef idx="minor"/>
        </p:style>
      </p:sp>
      <p:sp>
        <p:nvSpPr>
          <p:cNvPr id="433" name="Google Shape;34;p1"/>
          <p:cNvSpPr/>
          <p:nvPr/>
        </p:nvSpPr>
        <p:spPr>
          <a:xfrm flipH="1">
            <a:off x="828360" y="3522960"/>
            <a:ext cx="1994040" cy="1156320"/>
          </a:xfrm>
          <a:prstGeom prst="ellipse">
            <a:avLst/>
          </a:prstGeom>
          <a:solidFill>
            <a:srgbClr val="ff6600"/>
          </a:solidFill>
          <a:ln w="12700">
            <a:noFill/>
          </a:ln>
        </p:spPr>
        <p:style>
          <a:lnRef idx="0"/>
          <a:fillRef idx="0"/>
          <a:effectRef idx="0"/>
          <a:fontRef idx="minor"/>
        </p:style>
      </p:sp>
      <p:sp>
        <p:nvSpPr>
          <p:cNvPr id="434" name="Google Shape;35;p1"/>
          <p:cNvSpPr/>
          <p:nvPr/>
        </p:nvSpPr>
        <p:spPr>
          <a:xfrm flipH="1">
            <a:off x="937440" y="36194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objectif</a:t>
            </a:r>
            <a:endParaRPr b="0" lang="fr-FR" sz="1800" spc="-1" strike="noStrike">
              <a:latin typeface="Arial"/>
            </a:endParaRPr>
          </a:p>
        </p:txBody>
      </p:sp>
      <p:sp>
        <p:nvSpPr>
          <p:cNvPr id="435" name="Google Shape;37;p1"/>
          <p:cNvSpPr/>
          <p:nvPr/>
        </p:nvSpPr>
        <p:spPr>
          <a:xfrm flipH="1">
            <a:off x="2363760" y="4647960"/>
            <a:ext cx="1994040" cy="1156320"/>
          </a:xfrm>
          <a:prstGeom prst="ellipse">
            <a:avLst/>
          </a:prstGeom>
          <a:solidFill>
            <a:srgbClr val="cc0099"/>
          </a:solidFill>
          <a:ln w="12700">
            <a:noFill/>
          </a:ln>
        </p:spPr>
        <p:style>
          <a:lnRef idx="0"/>
          <a:fillRef idx="0"/>
          <a:effectRef idx="0"/>
          <a:fontRef idx="minor"/>
        </p:style>
      </p:sp>
      <p:sp>
        <p:nvSpPr>
          <p:cNvPr id="436" name="Google Shape;38;p1"/>
          <p:cNvSpPr/>
          <p:nvPr/>
        </p:nvSpPr>
        <p:spPr>
          <a:xfrm flipH="1">
            <a:off x="2486520" y="474012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public cible</a:t>
            </a:r>
            <a:endParaRPr b="0" lang="fr-FR" sz="1800" spc="-1" strike="noStrike">
              <a:latin typeface="Arial"/>
            </a:endParaRPr>
          </a:p>
        </p:txBody>
      </p:sp>
      <p:sp>
        <p:nvSpPr>
          <p:cNvPr id="437" name="Google Shape;40;p1"/>
          <p:cNvSpPr/>
          <p:nvPr/>
        </p:nvSpPr>
        <p:spPr>
          <a:xfrm flipH="1">
            <a:off x="4584240" y="4699440"/>
            <a:ext cx="1994040" cy="1156320"/>
          </a:xfrm>
          <a:prstGeom prst="ellipse">
            <a:avLst/>
          </a:prstGeom>
          <a:solidFill>
            <a:srgbClr val="92d050"/>
          </a:solidFill>
          <a:ln w="12700">
            <a:noFill/>
          </a:ln>
        </p:spPr>
        <p:style>
          <a:lnRef idx="0"/>
          <a:fillRef idx="0"/>
          <a:effectRef idx="0"/>
          <a:fontRef idx="minor"/>
        </p:style>
      </p:sp>
      <p:sp>
        <p:nvSpPr>
          <p:cNvPr id="438" name="Google Shape;41;p1"/>
          <p:cNvSpPr/>
          <p:nvPr/>
        </p:nvSpPr>
        <p:spPr>
          <a:xfrm flipH="1">
            <a:off x="4714200" y="48128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durée</a:t>
            </a:r>
            <a:endParaRPr b="0" lang="fr-FR" sz="1800" spc="-1" strike="noStrike">
              <a:latin typeface="Arial"/>
            </a:endParaRPr>
          </a:p>
        </p:txBody>
      </p:sp>
      <p:sp>
        <p:nvSpPr>
          <p:cNvPr id="439" name="Tekstvak 86"/>
          <p:cNvSpPr/>
          <p:nvPr/>
        </p:nvSpPr>
        <p:spPr>
          <a:xfrm>
            <a:off x="2364480" y="2864520"/>
            <a:ext cx="4454280" cy="510120"/>
          </a:xfrm>
          <a:prstGeom prst="rect">
            <a:avLst/>
          </a:prstGeom>
          <a:noFill/>
          <a:ln w="0">
            <a:noFill/>
          </a:ln>
        </p:spPr>
        <p:style>
          <a:lnRef idx="0"/>
          <a:fillRef idx="0"/>
          <a:effectRef idx="0"/>
          <a:fontRef idx="minor"/>
        </p:style>
        <p:txBody>
          <a:bodyPr lIns="90000" rIns="90000" tIns="45000" bIns="45000">
            <a:spAutoFit/>
          </a:bodyPr>
          <a:p>
            <a:pPr algn="ctr">
              <a:lnSpc>
                <a:spcPct val="115000"/>
              </a:lnSpc>
              <a:spcAft>
                <a:spcPts val="601"/>
              </a:spcAft>
              <a:tabLst>
                <a:tab algn="l" pos="0"/>
              </a:tabLst>
            </a:pPr>
            <a:r>
              <a:rPr b="0" lang="en-US" sz="2400" spc="-1" strike="noStrike">
                <a:solidFill>
                  <a:srgbClr val="0770b1"/>
                </a:solidFill>
                <a:latin typeface="Calibri"/>
                <a:ea typeface="DejaVu Sans"/>
              </a:rPr>
              <a:t>Repérer le problème</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Заглавие 5"/>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discourss et identité : Exercice </a:t>
            </a:r>
            <a:endParaRPr b="0" lang="fr-FR" sz="3200" spc="-1" strike="noStrike">
              <a:latin typeface="Arial"/>
            </a:endParaRPr>
          </a:p>
        </p:txBody>
      </p:sp>
      <p:sp>
        <p:nvSpPr>
          <p:cNvPr id="441" name="Контейнер за съдържание 6"/>
          <p:cNvSpPr/>
          <p:nvPr/>
        </p:nvSpPr>
        <p:spPr>
          <a:xfrm>
            <a:off x="685800" y="2286000"/>
            <a:ext cx="4114080" cy="3733200"/>
          </a:xfrm>
          <a:prstGeom prst="rect">
            <a:avLst/>
          </a:prstGeom>
          <a:solidFill>
            <a:srgbClr val="ffffff"/>
          </a:solidFill>
          <a:ln w="0">
            <a:noFill/>
          </a:ln>
        </p:spPr>
        <p:style>
          <a:lnRef idx="0"/>
          <a:fillRef idx="0"/>
          <a:effectRef idx="0"/>
          <a:fontRef idx="minor"/>
        </p:style>
        <p:txBody>
          <a:bodyPr lIns="90000" rIns="90000" tIns="45000" bIns="45000">
            <a:noAutofit/>
          </a:bodyPr>
          <a:p>
            <a:pPr>
              <a:lnSpc>
                <a:spcPct val="100000"/>
              </a:lnSpc>
              <a:spcBef>
                <a:spcPts val="479"/>
              </a:spcBef>
              <a:tabLst>
                <a:tab algn="l" pos="0"/>
              </a:tabLst>
            </a:pPr>
            <a:r>
              <a:rPr b="1" lang="fr-CA" sz="2400" spc="-1" strike="noStrike">
                <a:solidFill>
                  <a:srgbClr val="404040"/>
                </a:solidFill>
                <a:latin typeface="Calibri"/>
              </a:rPr>
              <a:t>Discours</a:t>
            </a:r>
            <a:endParaRPr b="0" lang="fr-FR" sz="2400" spc="-1" strike="noStrike">
              <a:latin typeface="Arial"/>
            </a:endParaRPr>
          </a:p>
          <a:p>
            <a:pPr marL="399960" indent="-342360">
              <a:lnSpc>
                <a:spcPct val="100000"/>
              </a:lnSpc>
              <a:spcBef>
                <a:spcPts val="479"/>
              </a:spcBef>
              <a:buClr>
                <a:srgbClr val="404040"/>
              </a:buClr>
              <a:buFont typeface="Arial"/>
              <a:buChar char="•"/>
              <a:tabLst>
                <a:tab algn="l" pos="0"/>
              </a:tabLst>
            </a:pPr>
            <a:r>
              <a:rPr b="0" lang="fr-CA" sz="2400" spc="-1" strike="noStrike">
                <a:solidFill>
                  <a:srgbClr val="404040"/>
                </a:solidFill>
                <a:latin typeface="Calibri"/>
              </a:rPr>
              <a:t>pour comprendre le monde</a:t>
            </a:r>
            <a:endParaRPr b="0" lang="fr-FR" sz="2400" spc="-1" strike="noStrike">
              <a:latin typeface="Arial"/>
            </a:endParaRPr>
          </a:p>
          <a:p>
            <a:pPr marL="399960" indent="-342360">
              <a:lnSpc>
                <a:spcPct val="100000"/>
              </a:lnSpc>
              <a:spcBef>
                <a:spcPts val="479"/>
              </a:spcBef>
              <a:buClr>
                <a:srgbClr val="404040"/>
              </a:buClr>
              <a:buFont typeface="Arial"/>
              <a:buChar char="•"/>
              <a:tabLst>
                <a:tab algn="l" pos="0"/>
              </a:tabLst>
            </a:pPr>
            <a:r>
              <a:rPr b="0" lang="fr-CA" sz="2400" spc="-1" strike="noStrike">
                <a:solidFill>
                  <a:srgbClr val="404040"/>
                </a:solidFill>
                <a:latin typeface="Calibri"/>
              </a:rPr>
              <a:t>pour savoir</a:t>
            </a:r>
            <a:r>
              <a:rPr b="0" lang="fr-CA" sz="2400" spc="-1" strike="noStrike">
                <a:solidFill>
                  <a:srgbClr val="404040"/>
                </a:solidFill>
                <a:latin typeface="Calibri"/>
              </a:rPr>
              <a:t> s'y comporter</a:t>
            </a:r>
            <a:endParaRPr b="0" lang="fr-FR" sz="2400" spc="-1" strike="noStrike">
              <a:latin typeface="Arial"/>
            </a:endParaRPr>
          </a:p>
          <a:p>
            <a:pPr marL="399960" indent="-342360">
              <a:lnSpc>
                <a:spcPct val="100000"/>
              </a:lnSpc>
              <a:spcBef>
                <a:spcPts val="479"/>
              </a:spcBef>
              <a:buClr>
                <a:srgbClr val="404040"/>
              </a:buClr>
              <a:buFont typeface="Arial"/>
              <a:buChar char="•"/>
              <a:tabLst>
                <a:tab algn="l" pos="0"/>
              </a:tabLst>
            </a:pPr>
            <a:r>
              <a:rPr b="0" lang="fr-CA" sz="2400" spc="-1" strike="noStrike">
                <a:solidFill>
                  <a:srgbClr val="404040"/>
                </a:solidFill>
                <a:latin typeface="Calibri"/>
              </a:rPr>
              <a:t>culturellement instructifs</a:t>
            </a:r>
            <a:endParaRPr b="0" lang="fr-FR" sz="2400" spc="-1" strike="noStrike">
              <a:latin typeface="Arial"/>
            </a:endParaRPr>
          </a:p>
          <a:p>
            <a:pPr>
              <a:lnSpc>
                <a:spcPct val="100000"/>
              </a:lnSpc>
              <a:spcBef>
                <a:spcPts val="479"/>
              </a:spcBef>
              <a:tabLst>
                <a:tab algn="l" pos="0"/>
              </a:tabLst>
            </a:pPr>
            <a:endParaRPr b="0" lang="fr-FR" sz="2400" spc="-1" strike="noStrike">
              <a:latin typeface="Arial"/>
            </a:endParaRPr>
          </a:p>
        </p:txBody>
      </p:sp>
      <p:sp>
        <p:nvSpPr>
          <p:cNvPr id="442" name="Контейнер за номер на слайда 4"/>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F8F72ECD-5BD1-4185-9E9A-EDB08BEBEEA5}" type="slidenum">
              <a:rPr b="0" lang="en-US" sz="1200" spc="-1" strike="noStrike">
                <a:solidFill>
                  <a:srgbClr val="0770b1"/>
                </a:solidFill>
                <a:latin typeface="Calibri"/>
              </a:rPr>
              <a:t>&lt;numéro&gt;</a:t>
            </a:fld>
            <a:endParaRPr b="0" lang="fr-FR" sz="1200" spc="-1" strike="noStrike">
              <a:latin typeface="Arial"/>
            </a:endParaRPr>
          </a:p>
        </p:txBody>
      </p:sp>
      <p:sp>
        <p:nvSpPr>
          <p:cNvPr id="443" name="Tekstvak 8"/>
          <p:cNvSpPr/>
          <p:nvPr/>
        </p:nvSpPr>
        <p:spPr>
          <a:xfrm>
            <a:off x="5179320" y="5410080"/>
            <a:ext cx="3118680" cy="638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Calibri"/>
                <a:ea typeface="DejaVu Sans"/>
              </a:rPr>
              <a:t>« Travail acharné et autonome, nos vertus »</a:t>
            </a:r>
            <a:endParaRPr b="0" lang="fr-FR" sz="1800" spc="-1" strike="noStrike">
              <a:latin typeface="Arial"/>
            </a:endParaRPr>
          </a:p>
        </p:txBody>
      </p:sp>
      <p:pic>
        <p:nvPicPr>
          <p:cNvPr id="444" name="Grafik 2" descr=""/>
          <p:cNvPicPr/>
          <p:nvPr/>
        </p:nvPicPr>
        <p:blipFill>
          <a:blip r:embed="rId1"/>
          <a:stretch/>
        </p:blipFill>
        <p:spPr>
          <a:xfrm>
            <a:off x="5205240" y="2377440"/>
            <a:ext cx="3092760" cy="2432520"/>
          </a:xfrm>
          <a:prstGeom prst="rect">
            <a:avLst/>
          </a:prstGeom>
          <a:ln w="0">
            <a:noFill/>
          </a:ln>
        </p:spPr>
      </p:pic>
      <p:sp>
        <p:nvSpPr>
          <p:cNvPr id="445" name="Textfeld 12"/>
          <p:cNvSpPr/>
          <p:nvPr/>
        </p:nvSpPr>
        <p:spPr>
          <a:xfrm>
            <a:off x="5990040" y="4787280"/>
            <a:ext cx="1523160" cy="211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800" spc="-1" strike="noStrike">
                <a:solidFill>
                  <a:srgbClr val="808080"/>
                </a:solidFill>
                <a:latin typeface="Calibri"/>
                <a:ea typeface="DejaVu Sans"/>
              </a:rPr>
              <a:t>Source : www.shutterstock.com</a:t>
            </a:r>
            <a:endParaRPr b="0" lang="fr-FR" sz="800" spc="-1" strike="noStrike">
              <a:latin typeface="Arial"/>
            </a:endParaRPr>
          </a:p>
        </p:txBody>
      </p:sp>
    </p:spTree>
  </p:cSld>
  <mc:AlternateContent>
    <mc:Choice Requires="p14">
      <p:transition spd="slow" p14:dur="2000"/>
    </mc:Choice>
    <mc:Fallback>
      <p:transition spd="slow"/>
    </mc:Fallback>
  </mc:AlternateContent>
  <p:timing>
    <p:tnLst>
      <p:par>
        <p:cTn id="324" dur="indefinite" restart="never" nodeType="tmRoot">
          <p:childTnLst>
            <p:seq>
              <p:cTn id="325" dur="indefinite" nodeType="mainSeq">
                <p:childTnLst>
                  <p:par>
                    <p:cTn id="326" fill="hold">
                      <p:stCondLst>
                        <p:cond delay="0"/>
                      </p:stCondLst>
                      <p:childTnLst>
                        <p:par>
                          <p:cTn id="327" fill="hold">
                            <p:stCondLst>
                              <p:cond delay="0"/>
                            </p:stCondLst>
                            <p:childTnLst>
                              <p:par>
                                <p:cTn id="328" nodeType="withEffect" fill="hold" presetClass="entr" presetID="1">
                                  <p:stCondLst>
                                    <p:cond delay="0"/>
                                  </p:stCondLst>
                                  <p:childTnLst>
                                    <p:set>
                                      <p:cBhvr>
                                        <p:cTn id="329"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Заглавие 5"/>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Discours et identité : Exercice </a:t>
            </a:r>
            <a:endParaRPr b="0" lang="fr-FR" sz="3200" spc="-1" strike="noStrike">
              <a:latin typeface="Arial"/>
            </a:endParaRPr>
          </a:p>
        </p:txBody>
      </p:sp>
      <p:sp>
        <p:nvSpPr>
          <p:cNvPr id="447" name="Контейнер за съдържание 6"/>
          <p:cNvSpPr/>
          <p:nvPr/>
        </p:nvSpPr>
        <p:spPr>
          <a:xfrm>
            <a:off x="685800" y="2286000"/>
            <a:ext cx="4114080" cy="3733200"/>
          </a:xfrm>
          <a:prstGeom prst="rect">
            <a:avLst/>
          </a:prstGeom>
          <a:solidFill>
            <a:srgbClr val="ffffff"/>
          </a:solidFill>
          <a:ln w="0">
            <a:noFill/>
          </a:ln>
        </p:spPr>
        <p:style>
          <a:lnRef idx="0"/>
          <a:fillRef idx="0"/>
          <a:effectRef idx="0"/>
          <a:fontRef idx="minor"/>
        </p:style>
        <p:txBody>
          <a:bodyPr lIns="90000" rIns="90000" tIns="45000" bIns="45000">
            <a:normAutofit fontScale="94000"/>
          </a:bodyPr>
          <a:p>
            <a:pPr>
              <a:lnSpc>
                <a:spcPct val="100000"/>
              </a:lnSpc>
              <a:spcBef>
                <a:spcPts val="479"/>
              </a:spcBef>
              <a:tabLst>
                <a:tab algn="l" pos="0"/>
              </a:tabLst>
            </a:pPr>
            <a:r>
              <a:rPr b="1" lang="en-US" sz="2400" spc="-1" strike="noStrike">
                <a:solidFill>
                  <a:srgbClr val="404040"/>
                </a:solidFill>
                <a:latin typeface="Calibri"/>
              </a:rPr>
              <a:t>discours</a:t>
            </a:r>
            <a:endParaRPr b="0" lang="fr-FR" sz="2400" spc="-1" strike="noStrike">
              <a:latin typeface="Arial"/>
            </a:endParaRPr>
          </a:p>
          <a:p>
            <a:pPr marL="399960" indent="-342360">
              <a:lnSpc>
                <a:spcPct val="100000"/>
              </a:lnSpc>
              <a:spcBef>
                <a:spcPts val="479"/>
              </a:spcBef>
              <a:buClr>
                <a:srgbClr val="404040"/>
              </a:buClr>
              <a:buFont typeface="Arial"/>
              <a:buChar char="•"/>
              <a:tabLst>
                <a:tab algn="l" pos="0"/>
              </a:tabLst>
            </a:pPr>
            <a:r>
              <a:rPr b="0" lang="en-US" sz="2400" spc="-1" strike="noStrike">
                <a:solidFill>
                  <a:srgbClr val="404040"/>
                </a:solidFill>
                <a:latin typeface="Calibri"/>
              </a:rPr>
              <a:t>pour comprendre le monde</a:t>
            </a:r>
            <a:endParaRPr b="0" lang="fr-FR" sz="2400" spc="-1" strike="noStrike">
              <a:latin typeface="Arial"/>
            </a:endParaRPr>
          </a:p>
          <a:p>
            <a:pPr marL="399960" indent="-342360">
              <a:lnSpc>
                <a:spcPct val="100000"/>
              </a:lnSpc>
              <a:spcBef>
                <a:spcPts val="479"/>
              </a:spcBef>
              <a:buClr>
                <a:srgbClr val="404040"/>
              </a:buClr>
              <a:buFont typeface="Arial"/>
              <a:buChar char="•"/>
              <a:tabLst>
                <a:tab algn="l" pos="0"/>
              </a:tabLst>
            </a:pPr>
            <a:r>
              <a:rPr b="0" lang="en-US" sz="2400" spc="-1" strike="noStrike">
                <a:solidFill>
                  <a:srgbClr val="404040"/>
                </a:solidFill>
                <a:latin typeface="Calibri"/>
              </a:rPr>
              <a:t>pour savoir </a:t>
            </a:r>
            <a:r>
              <a:rPr b="0" lang="en-US" sz="2400" spc="-1" strike="noStrike">
                <a:solidFill>
                  <a:srgbClr val="404040"/>
                </a:solidFill>
                <a:latin typeface="Calibri"/>
              </a:rPr>
              <a:t>s'y comporter</a:t>
            </a:r>
            <a:endParaRPr b="0" lang="fr-FR" sz="2400" spc="-1" strike="noStrike">
              <a:latin typeface="Arial"/>
            </a:endParaRPr>
          </a:p>
          <a:p>
            <a:pPr marL="399960" indent="-342360">
              <a:lnSpc>
                <a:spcPct val="100000"/>
              </a:lnSpc>
              <a:spcBef>
                <a:spcPts val="479"/>
              </a:spcBef>
              <a:buClr>
                <a:srgbClr val="404040"/>
              </a:buClr>
              <a:buFont typeface="Arial"/>
              <a:buChar char="•"/>
              <a:tabLst>
                <a:tab algn="l" pos="0"/>
              </a:tabLst>
            </a:pPr>
            <a:r>
              <a:rPr b="0" lang="en-US" sz="2400" spc="-1" strike="noStrike">
                <a:solidFill>
                  <a:srgbClr val="404040"/>
                </a:solidFill>
                <a:latin typeface="Calibri"/>
              </a:rPr>
              <a:t>culturellement instructifs</a:t>
            </a:r>
            <a:endParaRPr b="0" lang="fr-FR" sz="2400" spc="-1" strike="noStrike">
              <a:latin typeface="Arial"/>
            </a:endParaRPr>
          </a:p>
          <a:p>
            <a:pPr marL="57240">
              <a:lnSpc>
                <a:spcPct val="100000"/>
              </a:lnSpc>
              <a:spcBef>
                <a:spcPts val="479"/>
              </a:spcBef>
              <a:tabLst>
                <a:tab algn="l" pos="0"/>
              </a:tabLst>
            </a:pPr>
            <a:endParaRPr b="0" lang="fr-FR" sz="2400" spc="-1" strike="noStrike">
              <a:latin typeface="Arial"/>
            </a:endParaRPr>
          </a:p>
          <a:p>
            <a:pPr marL="57240">
              <a:lnSpc>
                <a:spcPct val="100000"/>
              </a:lnSpc>
              <a:spcBef>
                <a:spcPts val="479"/>
              </a:spcBef>
              <a:tabLst>
                <a:tab algn="l" pos="0"/>
              </a:tabLst>
            </a:pPr>
            <a:r>
              <a:rPr b="0" lang="nl-NL" sz="2400" spc="-1" strike="noStrike">
                <a:solidFill>
                  <a:srgbClr val="404040"/>
                </a:solidFill>
                <a:latin typeface="Calibri"/>
              </a:rPr>
              <a:t>Les </a:t>
            </a:r>
            <a:r>
              <a:rPr b="0" lang="en-US" sz="2400" spc="-1" strike="noStrike">
                <a:solidFill>
                  <a:srgbClr val="404040"/>
                </a:solidFill>
                <a:latin typeface="Calibri"/>
              </a:rPr>
              <a:t>discours peuvent également être un</a:t>
            </a:r>
            <a:endParaRPr b="0" lang="fr-FR" sz="2400" spc="-1" strike="noStrike">
              <a:latin typeface="Arial"/>
            </a:endParaRPr>
          </a:p>
          <a:p>
            <a:pPr lvl="1" marL="399960" indent="-342360">
              <a:lnSpc>
                <a:spcPct val="100000"/>
              </a:lnSpc>
              <a:spcBef>
                <a:spcPts val="479"/>
              </a:spcBef>
              <a:buClr>
                <a:srgbClr val="404040"/>
              </a:buClr>
              <a:buFont typeface="Arial"/>
              <a:buChar char="•"/>
              <a:tabLst>
                <a:tab algn="l" pos="0"/>
              </a:tabLst>
            </a:pPr>
            <a:r>
              <a:rPr b="0" lang="en-US" sz="2400" spc="-1" strike="noStrike">
                <a:solidFill>
                  <a:srgbClr val="404040"/>
                </a:solidFill>
                <a:latin typeface="Calibri"/>
              </a:rPr>
              <a:t>facteur de poussée pour la radicalisation</a:t>
            </a:r>
            <a:endParaRPr b="0" lang="fr-FR" sz="2400" spc="-1" strike="noStrike">
              <a:latin typeface="Arial"/>
            </a:endParaRPr>
          </a:p>
          <a:p>
            <a:pPr lvl="1" marL="399960" indent="-342360">
              <a:lnSpc>
                <a:spcPct val="100000"/>
              </a:lnSpc>
              <a:spcBef>
                <a:spcPts val="479"/>
              </a:spcBef>
              <a:buClr>
                <a:srgbClr val="404040"/>
              </a:buClr>
              <a:buFont typeface="Arial"/>
              <a:buChar char="•"/>
              <a:tabLst>
                <a:tab algn="l" pos="0"/>
              </a:tabLst>
            </a:pPr>
            <a:r>
              <a:rPr b="0" lang="en-US" sz="2400" spc="-1" strike="noStrike">
                <a:solidFill>
                  <a:srgbClr val="404040"/>
                </a:solidFill>
                <a:latin typeface="Calibri"/>
              </a:rPr>
              <a:t>facteur d'attraction pour la radicalisation</a:t>
            </a:r>
            <a:endParaRPr b="0" lang="fr-FR" sz="2400" spc="-1" strike="noStrike">
              <a:latin typeface="Arial"/>
            </a:endParaRPr>
          </a:p>
          <a:p>
            <a:pPr marL="57240">
              <a:lnSpc>
                <a:spcPct val="100000"/>
              </a:lnSpc>
              <a:spcBef>
                <a:spcPts val="479"/>
              </a:spcBef>
              <a:tabLst>
                <a:tab algn="l" pos="0"/>
              </a:tabLst>
            </a:pPr>
            <a:endParaRPr b="0" lang="fr-FR" sz="2400" spc="-1" strike="noStrike">
              <a:latin typeface="Arial"/>
            </a:endParaRPr>
          </a:p>
          <a:p>
            <a:pPr marL="57240">
              <a:lnSpc>
                <a:spcPct val="100000"/>
              </a:lnSpc>
              <a:spcBef>
                <a:spcPts val="479"/>
              </a:spcBef>
              <a:tabLst>
                <a:tab algn="l" pos="0"/>
              </a:tabLst>
            </a:pPr>
            <a:endParaRPr b="0" lang="fr-FR" sz="2400" spc="-1" strike="noStrike">
              <a:latin typeface="Arial"/>
            </a:endParaRPr>
          </a:p>
        </p:txBody>
      </p:sp>
      <p:sp>
        <p:nvSpPr>
          <p:cNvPr id="448" name="Контейнер за номер на слайда 4"/>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9B0BE287-9345-43A6-B0CD-64557815DA90}" type="slidenum">
              <a:rPr b="0" lang="en-US" sz="1200" spc="-1" strike="noStrike">
                <a:solidFill>
                  <a:srgbClr val="0770b1"/>
                </a:solidFill>
                <a:latin typeface="Calibri"/>
              </a:rPr>
              <a:t>23</a:t>
            </a:fld>
            <a:endParaRPr b="0" lang="fr-FR" sz="1200" spc="-1" strike="noStrike">
              <a:latin typeface="Arial"/>
            </a:endParaRPr>
          </a:p>
        </p:txBody>
      </p:sp>
      <p:pic>
        <p:nvPicPr>
          <p:cNvPr id="449" name="Картина 2" descr=""/>
          <p:cNvPicPr/>
          <p:nvPr/>
        </p:nvPicPr>
        <p:blipFill>
          <a:blip r:embed="rId1"/>
          <a:stretch/>
        </p:blipFill>
        <p:spPr>
          <a:xfrm>
            <a:off x="6105600" y="2303280"/>
            <a:ext cx="2591280" cy="2381400"/>
          </a:xfrm>
          <a:prstGeom prst="rect">
            <a:avLst/>
          </a:prstGeom>
          <a:ln w="0">
            <a:noFill/>
          </a:ln>
          <a:effectLst>
            <a:softEdge rad="112680"/>
          </a:effectLst>
        </p:spPr>
      </p:pic>
      <p:pic>
        <p:nvPicPr>
          <p:cNvPr id="450" name="Картина 10" descr=""/>
          <p:cNvPicPr/>
          <p:nvPr/>
        </p:nvPicPr>
        <p:blipFill>
          <a:blip r:embed="rId2"/>
          <a:stretch/>
        </p:blipFill>
        <p:spPr>
          <a:xfrm>
            <a:off x="5029200" y="4724280"/>
            <a:ext cx="2371680" cy="1573560"/>
          </a:xfrm>
          <a:prstGeom prst="rect">
            <a:avLst/>
          </a:prstGeom>
          <a:ln w="0">
            <a:noFill/>
          </a:ln>
          <a:effectLst>
            <a:softEdge rad="112680"/>
          </a:effectLst>
        </p:spPr>
      </p:pic>
    </p:spTree>
  </p:cSld>
  <mc:AlternateContent>
    <mc:Choice Requires="p14">
      <p:transition spd="slow" p14:dur="2000"/>
    </mc:Choice>
    <mc:Fallback>
      <p:transition spd="slow"/>
    </mc:Fallback>
  </mc:AlternateContent>
  <p:timing>
    <p:tnLst>
      <p:par>
        <p:cTn id="330" dur="indefinite" restart="never" nodeType="tmRoot">
          <p:childTnLst>
            <p:seq>
              <p:cTn id="331" dur="indefinite" nodeType="mainSeq">
                <p:childTnLst>
                  <p:par>
                    <p:cTn id="332" fill="hold">
                      <p:stCondLst>
                        <p:cond delay="indefinite"/>
                      </p:stCondLst>
                      <p:childTnLst>
                        <p:par>
                          <p:cTn id="333" fill="hold">
                            <p:stCondLst>
                              <p:cond delay="0"/>
                            </p:stCondLst>
                            <p:childTnLst>
                              <p:par>
                                <p:cTn id="334" nodeType="clickEffect" fill="hold" presetClass="entr" presetID="1">
                                  <p:stCondLst>
                                    <p:cond delay="0"/>
                                  </p:stCondLst>
                                  <p:childTnLst>
                                    <p:set>
                                      <p:cBhvr>
                                        <p:cTn id="335" dur="1" fill="hold">
                                          <p:stCondLst>
                                            <p:cond delay="0"/>
                                          </p:stCondLst>
                                        </p:cTn>
                                        <p:tgtEl>
                                          <p:spTgt spid="447">
                                            <p:txEl>
                                              <p:pRg st="6" end="6"/>
                                            </p:txEl>
                                          </p:spTgt>
                                        </p:tgtEl>
                                        <p:attrNameLst>
                                          <p:attrName>style.visibility</p:attrName>
                                        </p:attrNameLst>
                                      </p:cBhvr>
                                      <p:to>
                                        <p:strVal val="visible"/>
                                      </p:to>
                                    </p:set>
                                  </p:childTnLst>
                                </p:cTn>
                              </p:par>
                              <p:par>
                                <p:cTn id="336" nodeType="withEffect" fill="hold" presetClass="entr" presetID="1">
                                  <p:stCondLst>
                                    <p:cond delay="0"/>
                                  </p:stCondLst>
                                  <p:childTnLst>
                                    <p:set>
                                      <p:cBhvr>
                                        <p:cTn id="337" dur="1" fill="hold">
                                          <p:stCondLst>
                                            <p:cond delay="0"/>
                                          </p:stCondLst>
                                        </p:cTn>
                                        <p:tgtEl>
                                          <p:spTgt spid="449"/>
                                        </p:tgtEl>
                                        <p:attrNameLst>
                                          <p:attrName>style.visibility</p:attrName>
                                        </p:attrNameLst>
                                      </p:cBhvr>
                                      <p:to>
                                        <p:strVal val="visible"/>
                                      </p:to>
                                    </p:set>
                                  </p:childTnLst>
                                </p:cTn>
                              </p:par>
                            </p:childTnLst>
                          </p:cTn>
                        </p:par>
                      </p:childTnLst>
                    </p:cTn>
                  </p:par>
                  <p:par>
                    <p:cTn id="338" fill="hold">
                      <p:stCondLst>
                        <p:cond delay="indefinite"/>
                      </p:stCondLst>
                      <p:childTnLst>
                        <p:par>
                          <p:cTn id="339" fill="hold">
                            <p:stCondLst>
                              <p:cond delay="0"/>
                            </p:stCondLst>
                            <p:childTnLst>
                              <p:par>
                                <p:cTn id="340" nodeType="clickEffect" fill="hold" presetClass="entr" presetID="1">
                                  <p:stCondLst>
                                    <p:cond delay="0"/>
                                  </p:stCondLst>
                                  <p:childTnLst>
                                    <p:set>
                                      <p:cBhvr>
                                        <p:cTn id="341" dur="1" fill="hold">
                                          <p:stCondLst>
                                            <p:cond delay="0"/>
                                          </p:stCondLst>
                                        </p:cTn>
                                        <p:tgtEl>
                                          <p:spTgt spid="447">
                                            <p:txEl>
                                              <p:pRg st="7" end="7"/>
                                            </p:txEl>
                                          </p:spTgt>
                                        </p:tgtEl>
                                        <p:attrNameLst>
                                          <p:attrName>style.visibility</p:attrName>
                                        </p:attrNameLst>
                                      </p:cBhvr>
                                      <p:to>
                                        <p:strVal val="visible"/>
                                      </p:to>
                                    </p:set>
                                  </p:childTnLst>
                                </p:cTn>
                              </p:par>
                              <p:par>
                                <p:cTn id="342" nodeType="withEffect" fill="hold" presetClass="entr" presetID="1">
                                  <p:stCondLst>
                                    <p:cond delay="0"/>
                                  </p:stCondLst>
                                  <p:childTnLst>
                                    <p:set>
                                      <p:cBhvr>
                                        <p:cTn id="343" dur="1" fill="hold">
                                          <p:stCondLst>
                                            <p:cond delay="0"/>
                                          </p:stCondLst>
                                        </p:cTn>
                                        <p:tgtEl>
                                          <p:spTgt spid="450"/>
                                        </p:tgtEl>
                                        <p:attrNameLst>
                                          <p:attrName>style.visibility</p:attrName>
                                        </p:attrNameLst>
                                      </p:cBhvr>
                                      <p:to>
                                        <p:strVal val="visible"/>
                                      </p:to>
                                    </p:set>
                                  </p:childTnLst>
                                </p:cTn>
                              </p:par>
                              <p:par>
                                <p:cTn id="344" nodeType="withEffect" fill="hold" presetClass="exit" presetID="1">
                                  <p:stCondLst>
                                    <p:cond delay="0"/>
                                  </p:stCondLst>
                                  <p:childTnLst>
                                    <p:set>
                                      <p:cBhvr>
                                        <p:cTn id="345" dur="1" fill="hold">
                                          <p:stCondLst>
                                            <p:cond delay="0"/>
                                          </p:stCondLst>
                                        </p:cTn>
                                        <p:tgtEl>
                                          <p:spTgt spid="4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Контейнер за съдържание 6"/>
          <p:cNvSpPr/>
          <p:nvPr/>
        </p:nvSpPr>
        <p:spPr>
          <a:xfrm>
            <a:off x="685800" y="2286000"/>
            <a:ext cx="7771680" cy="3733200"/>
          </a:xfrm>
          <a:prstGeom prst="rect">
            <a:avLst/>
          </a:prstGeom>
          <a:solidFill>
            <a:srgbClr val="ffffff"/>
          </a:solidFill>
          <a:ln w="0">
            <a:noFill/>
          </a:ln>
        </p:spPr>
        <p:style>
          <a:lnRef idx="0"/>
          <a:fillRef idx="0"/>
          <a:effectRef idx="0"/>
          <a:fontRef idx="minor"/>
        </p:style>
        <p:txBody>
          <a:bodyPr lIns="90000" rIns="90000" tIns="45000" bIns="45000">
            <a:normAutofit/>
          </a:bodyPr>
          <a:p>
            <a:pPr>
              <a:lnSpc>
                <a:spcPct val="100000"/>
              </a:lnSpc>
              <a:spcBef>
                <a:spcPts val="479"/>
              </a:spcBef>
              <a:tabLst>
                <a:tab algn="l" pos="0"/>
              </a:tabLst>
            </a:pPr>
            <a:r>
              <a:rPr b="1" lang="en-US" sz="2400" spc="-1" strike="noStrike">
                <a:solidFill>
                  <a:srgbClr val="404040"/>
                </a:solidFill>
                <a:latin typeface="Calibri"/>
              </a:rPr>
              <a:t>Évoquer </a:t>
            </a:r>
            <a:endParaRPr b="0" lang="fr-FR" sz="2400" spc="-1" strike="noStrike">
              <a:latin typeface="Arial"/>
            </a:endParaRPr>
          </a:p>
          <a:p>
            <a:pPr marL="399960" indent="-342360">
              <a:lnSpc>
                <a:spcPct val="100000"/>
              </a:lnSpc>
              <a:spcBef>
                <a:spcPts val="479"/>
              </a:spcBef>
              <a:buClr>
                <a:srgbClr val="404040"/>
              </a:buClr>
              <a:buFont typeface="Arial"/>
              <a:buChar char="•"/>
              <a:tabLst>
                <a:tab algn="l" pos="0"/>
              </a:tabLst>
            </a:pPr>
            <a:r>
              <a:rPr b="0" lang="en-US" sz="2400" spc="-1" strike="noStrike">
                <a:solidFill>
                  <a:srgbClr val="404040"/>
                </a:solidFill>
                <a:latin typeface="Calibri"/>
              </a:rPr>
              <a:t>La peur</a:t>
            </a:r>
            <a:endParaRPr b="0" lang="fr-FR" sz="2400" spc="-1" strike="noStrike">
              <a:latin typeface="Arial"/>
            </a:endParaRPr>
          </a:p>
          <a:p>
            <a:pPr marL="399960" indent="-342360">
              <a:lnSpc>
                <a:spcPct val="100000"/>
              </a:lnSpc>
              <a:spcBef>
                <a:spcPts val="479"/>
              </a:spcBef>
              <a:buClr>
                <a:srgbClr val="404040"/>
              </a:buClr>
              <a:buFont typeface="Arial"/>
              <a:buChar char="•"/>
              <a:tabLst>
                <a:tab algn="l" pos="0"/>
              </a:tabLst>
            </a:pPr>
            <a:r>
              <a:rPr b="0" lang="en-US" sz="2400" spc="-1" strike="noStrike">
                <a:solidFill>
                  <a:srgbClr val="404040"/>
                </a:solidFill>
                <a:latin typeface="Calibri"/>
              </a:rPr>
              <a:t>Le re</a:t>
            </a:r>
            <a:r>
              <a:rPr b="0" lang="fr-CA" sz="2400" spc="-1" strike="noStrike">
                <a:solidFill>
                  <a:srgbClr val="404040"/>
                </a:solidFill>
                <a:latin typeface="Calibri"/>
              </a:rPr>
              <a:t>jet </a:t>
            </a:r>
            <a:endParaRPr b="0" lang="fr-FR" sz="2400" spc="-1" strike="noStrike">
              <a:latin typeface="Arial"/>
            </a:endParaRPr>
          </a:p>
          <a:p>
            <a:pPr marL="399960" indent="-342360">
              <a:lnSpc>
                <a:spcPct val="100000"/>
              </a:lnSpc>
              <a:spcBef>
                <a:spcPts val="479"/>
              </a:spcBef>
              <a:buClr>
                <a:srgbClr val="404040"/>
              </a:buClr>
              <a:buFont typeface="Arial"/>
              <a:buChar char="•"/>
              <a:tabLst>
                <a:tab algn="l" pos="0"/>
              </a:tabLst>
            </a:pPr>
            <a:r>
              <a:rPr b="0" lang="fr-CA" sz="2400" spc="-1" strike="noStrike">
                <a:solidFill>
                  <a:srgbClr val="404040"/>
                </a:solidFill>
                <a:latin typeface="Calibri"/>
              </a:rPr>
              <a:t>La haine</a:t>
            </a:r>
            <a:endParaRPr b="0" lang="fr-FR" sz="2400" spc="-1" strike="noStrike">
              <a:latin typeface="Arial"/>
            </a:endParaRPr>
          </a:p>
          <a:p>
            <a:pPr>
              <a:lnSpc>
                <a:spcPct val="100000"/>
              </a:lnSpc>
              <a:spcBef>
                <a:spcPts val="479"/>
              </a:spcBef>
              <a:tabLst>
                <a:tab algn="l" pos="0"/>
              </a:tabLst>
            </a:pPr>
            <a:endParaRPr b="0" lang="fr-FR" sz="2400" spc="-1" strike="noStrike">
              <a:latin typeface="Arial"/>
            </a:endParaRPr>
          </a:p>
        </p:txBody>
      </p:sp>
      <p:sp>
        <p:nvSpPr>
          <p:cNvPr id="452"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C5F8C0E8-95A2-441E-BB4C-E551CF4EB3D5}" type="slidenum">
              <a:rPr b="0" lang="en-US" sz="1200" spc="-1" strike="noStrike">
                <a:solidFill>
                  <a:srgbClr val="0770b1"/>
                </a:solidFill>
                <a:latin typeface="Calibri"/>
              </a:rPr>
              <a:t>24</a:t>
            </a:fld>
            <a:endParaRPr b="0" lang="fr-FR" sz="1200" spc="-1" strike="noStrike">
              <a:latin typeface="Arial"/>
            </a:endParaRPr>
          </a:p>
        </p:txBody>
      </p:sp>
      <p:sp>
        <p:nvSpPr>
          <p:cNvPr id="453" name="Заглавие 8"/>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Discours toxiques</a:t>
            </a:r>
            <a:endParaRPr b="0" lang="fr-FR" sz="3200" spc="-1" strike="noStrike">
              <a:latin typeface="Arial"/>
            </a:endParaRPr>
          </a:p>
        </p:txBody>
      </p:sp>
      <p:pic>
        <p:nvPicPr>
          <p:cNvPr id="454" name="Картина 5" descr=""/>
          <p:cNvPicPr/>
          <p:nvPr/>
        </p:nvPicPr>
        <p:blipFill>
          <a:blip r:embed="rId1"/>
          <a:stretch/>
        </p:blipFill>
        <p:spPr>
          <a:xfrm>
            <a:off x="4350240" y="2470320"/>
            <a:ext cx="4107240" cy="3580560"/>
          </a:xfrm>
          <a:prstGeom prst="rect">
            <a:avLst/>
          </a:prstGeom>
          <a:ln w="0">
            <a:noFill/>
          </a:ln>
        </p:spPr>
      </p:pic>
    </p:spTree>
  </p:cSld>
  <mc:AlternateContent>
    <mc:Choice Requires="p14">
      <p:transition spd="slow" p14:dur="2000"/>
    </mc:Choice>
    <mc:Fallback>
      <p:transition spd="slow"/>
    </mc:Fallback>
  </mc:AlternateContent>
  <p:timing>
    <p:tnLst>
      <p:par>
        <p:cTn id="346" dur="indefinite" restart="never" nodeType="tmRoot">
          <p:childTnLst>
            <p:seq>
              <p:cTn id="347" dur="indefinite" nodeType="mainSeq">
                <p:childTnLst>
                  <p:par>
                    <p:cTn id="348" fill="hold">
                      <p:stCondLst>
                        <p:cond delay="indefinite"/>
                      </p:stCondLst>
                      <p:childTnLst>
                        <p:par>
                          <p:cTn id="349" fill="hold">
                            <p:stCondLst>
                              <p:cond delay="0"/>
                            </p:stCondLst>
                            <p:childTnLst>
                              <p:par>
                                <p:cTn id="350" nodeType="clickEffect" fill="hold" presetClass="entr" presetID="1">
                                  <p:stCondLst>
                                    <p:cond delay="0"/>
                                  </p:stCondLst>
                                  <p:childTnLst>
                                    <p:set>
                                      <p:cBhvr>
                                        <p:cTn id="351" dur="1" fill="hold">
                                          <p:stCondLst>
                                            <p:cond delay="0"/>
                                          </p:stCondLst>
                                        </p:cTn>
                                        <p:tgtEl>
                                          <p:spTgt spid="451">
                                            <p:txEl>
                                              <p:pRg st="0" end="0"/>
                                            </p:txEl>
                                          </p:spTgt>
                                        </p:tgtEl>
                                        <p:attrNameLst>
                                          <p:attrName>style.visibility</p:attrName>
                                        </p:attrNameLst>
                                      </p:cBhvr>
                                      <p:to>
                                        <p:strVal val="visible"/>
                                      </p:to>
                                    </p:set>
                                  </p:childTnLst>
                                </p:cTn>
                              </p:par>
                            </p:childTnLst>
                          </p:cTn>
                        </p:par>
                      </p:childTnLst>
                    </p:cTn>
                  </p:par>
                  <p:par>
                    <p:cTn id="352" fill="hold">
                      <p:stCondLst>
                        <p:cond delay="indefinite"/>
                      </p:stCondLst>
                      <p:childTnLst>
                        <p:par>
                          <p:cTn id="353" fill="hold">
                            <p:stCondLst>
                              <p:cond delay="0"/>
                            </p:stCondLst>
                            <p:childTnLst>
                              <p:par>
                                <p:cTn id="354" nodeType="clickEffect" fill="hold" presetClass="entr" presetID="1">
                                  <p:stCondLst>
                                    <p:cond delay="0"/>
                                  </p:stCondLst>
                                  <p:childTnLst>
                                    <p:set>
                                      <p:cBhvr>
                                        <p:cTn id="355" dur="1" fill="hold">
                                          <p:stCondLst>
                                            <p:cond delay="0"/>
                                          </p:stCondLst>
                                        </p:cTn>
                                        <p:tgtEl>
                                          <p:spTgt spid="451">
                                            <p:txEl>
                                              <p:pRg st="1" end="1"/>
                                            </p:txEl>
                                          </p:spTgt>
                                        </p:tgtEl>
                                        <p:attrNameLst>
                                          <p:attrName>style.visibility</p:attrName>
                                        </p:attrNameLst>
                                      </p:cBhvr>
                                      <p:to>
                                        <p:strVal val="visible"/>
                                      </p:to>
                                    </p:set>
                                  </p:childTnLst>
                                </p:cTn>
                              </p:par>
                              <p:par>
                                <p:cTn id="356" nodeType="withEffect" fill="hold" presetClass="entr" presetID="1">
                                  <p:stCondLst>
                                    <p:cond delay="0"/>
                                  </p:stCondLst>
                                  <p:childTnLst>
                                    <p:set>
                                      <p:cBhvr>
                                        <p:cTn id="357" dur="1" fill="hold">
                                          <p:stCondLst>
                                            <p:cond delay="0"/>
                                          </p:stCondLst>
                                        </p:cTn>
                                        <p:tgtEl>
                                          <p:spTgt spid="451">
                                            <p:txEl>
                                              <p:pRg st="2" end="2"/>
                                            </p:txEl>
                                          </p:spTgt>
                                        </p:tgtEl>
                                        <p:attrNameLst>
                                          <p:attrName>style.visibility</p:attrName>
                                        </p:attrNameLst>
                                      </p:cBhvr>
                                      <p:to>
                                        <p:strVal val="visible"/>
                                      </p:to>
                                    </p:set>
                                  </p:childTnLst>
                                </p:cTn>
                              </p:par>
                              <p:par>
                                <p:cTn id="358" nodeType="withEffect" fill="hold" presetClass="entr" presetID="1">
                                  <p:stCondLst>
                                    <p:cond delay="0"/>
                                  </p:stCondLst>
                                  <p:childTnLst>
                                    <p:set>
                                      <p:cBhvr>
                                        <p:cTn id="359" dur="1" fill="hold">
                                          <p:stCondLst>
                                            <p:cond delay="0"/>
                                          </p:stCondLst>
                                        </p:cTn>
                                        <p:tgtEl>
                                          <p:spTgt spid="45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5" name="Картина 30" descr="Картина, която съдържа силует  Описанието е генерирано автоматично"/>
          <p:cNvPicPr/>
          <p:nvPr/>
        </p:nvPicPr>
        <p:blipFill>
          <a:blip r:embed="rId1"/>
          <a:stretch/>
        </p:blipFill>
        <p:spPr>
          <a:xfrm>
            <a:off x="4080600" y="4116600"/>
            <a:ext cx="506520" cy="561960"/>
          </a:xfrm>
          <a:prstGeom prst="rect">
            <a:avLst/>
          </a:prstGeom>
          <a:ln w="0">
            <a:noFill/>
          </a:ln>
        </p:spPr>
      </p:pic>
      <p:sp>
        <p:nvSpPr>
          <p:cNvPr id="456" name="Заглавие 26"/>
          <p:cNvSpPr/>
          <p:nvPr/>
        </p:nvSpPr>
        <p:spPr>
          <a:xfrm>
            <a:off x="685800" y="1447920"/>
            <a:ext cx="2778840" cy="10659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2800" spc="-1" strike="noStrike">
                <a:solidFill>
                  <a:srgbClr val="0770b1"/>
                </a:solidFill>
                <a:latin typeface="Calibri"/>
              </a:rPr>
              <a:t>discours</a:t>
            </a:r>
            <a:endParaRPr b="0" lang="fr-FR" sz="2800" spc="-1" strike="noStrike">
              <a:latin typeface="Arial"/>
            </a:endParaRPr>
          </a:p>
        </p:txBody>
      </p:sp>
      <p:sp>
        <p:nvSpPr>
          <p:cNvPr id="457" name="Tekstvak 6"/>
          <p:cNvSpPr/>
          <p:nvPr/>
        </p:nvSpPr>
        <p:spPr>
          <a:xfrm>
            <a:off x="3156840" y="6332760"/>
            <a:ext cx="3351960" cy="33336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i="1" lang="en-US" sz="800" spc="-1" strike="noStrike">
                <a:solidFill>
                  <a:srgbClr val="a6a6a6"/>
                </a:solidFill>
                <a:latin typeface="Calibri"/>
                <a:ea typeface="DejaVu Sans"/>
              </a:rPr>
              <a:t>Trevante Rhodes s'exprimant au San Diego Comic Con International 2018</a:t>
            </a:r>
            <a:endParaRPr b="0" lang="fr-FR" sz="800" spc="-1" strike="noStrike">
              <a:latin typeface="Arial"/>
            </a:endParaRPr>
          </a:p>
          <a:p>
            <a:pPr algn="r">
              <a:lnSpc>
                <a:spcPct val="100000"/>
              </a:lnSpc>
            </a:pPr>
            <a:r>
              <a:rPr b="0" i="1" lang="en-US" sz="800" spc="-1" strike="noStrike">
                <a:solidFill>
                  <a:srgbClr val="a6a6a6"/>
                </a:solidFill>
                <a:latin typeface="Calibri"/>
                <a:ea typeface="DejaVu Sans"/>
              </a:rPr>
              <a:t>Crédit image : Gage Skidmore via commons.wikimedia.org</a:t>
            </a:r>
            <a:endParaRPr b="0" lang="fr-FR" sz="800" spc="-1" strike="noStrike">
              <a:latin typeface="Arial"/>
            </a:endParaRPr>
          </a:p>
        </p:txBody>
      </p:sp>
      <p:sp>
        <p:nvSpPr>
          <p:cNvPr id="458" name="Rechthoek 12"/>
          <p:cNvSpPr/>
          <p:nvPr/>
        </p:nvSpPr>
        <p:spPr>
          <a:xfrm>
            <a:off x="163800" y="6095880"/>
            <a:ext cx="2502360" cy="501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900" spc="-1" strike="noStrike">
                <a:solidFill>
                  <a:srgbClr val="a6a6a6"/>
                </a:solidFill>
                <a:latin typeface="Calibri"/>
                <a:ea typeface="DejaVu Sans"/>
              </a:rPr>
              <a:t>George Bush</a:t>
            </a:r>
            <a:endParaRPr b="0" lang="fr-FR" sz="900" spc="-1" strike="noStrike">
              <a:latin typeface="Arial"/>
            </a:endParaRPr>
          </a:p>
          <a:p>
            <a:pPr>
              <a:lnSpc>
                <a:spcPct val="100000"/>
              </a:lnSpc>
            </a:pPr>
            <a:r>
              <a:rPr b="0" i="1" lang="en-US" sz="900" spc="-1" strike="noStrike">
                <a:solidFill>
                  <a:srgbClr val="a6a6a6"/>
                </a:solidFill>
                <a:latin typeface="Calibri"/>
                <a:ea typeface="DejaVu Sans"/>
              </a:rPr>
              <a:t>Crédit image : Photo de la Maison Blanche par Eric Draper</a:t>
            </a:r>
            <a:endParaRPr b="0" lang="fr-FR" sz="900" spc="-1" strike="noStrike">
              <a:latin typeface="Arial"/>
            </a:endParaRPr>
          </a:p>
        </p:txBody>
      </p:sp>
      <p:sp>
        <p:nvSpPr>
          <p:cNvPr id="459" name="Rechthoek 13"/>
          <p:cNvSpPr/>
          <p:nvPr/>
        </p:nvSpPr>
        <p:spPr>
          <a:xfrm>
            <a:off x="7017480" y="3686040"/>
            <a:ext cx="1873440" cy="455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800" spc="-1" strike="noStrike">
                <a:solidFill>
                  <a:srgbClr val="a6a6a6"/>
                </a:solidFill>
                <a:latin typeface="Calibri"/>
                <a:ea typeface="DejaVu Sans"/>
              </a:rPr>
              <a:t>Serena Williams</a:t>
            </a:r>
            <a:endParaRPr b="0" lang="fr-FR" sz="800" spc="-1" strike="noStrike">
              <a:latin typeface="Arial"/>
            </a:endParaRPr>
          </a:p>
          <a:p>
            <a:pPr>
              <a:lnSpc>
                <a:spcPct val="100000"/>
              </a:lnSpc>
            </a:pPr>
            <a:r>
              <a:rPr b="0" i="1" lang="en-US" sz="800" spc="-1" strike="noStrike">
                <a:solidFill>
                  <a:srgbClr val="a6a6a6"/>
                </a:solidFill>
                <a:latin typeface="Calibri"/>
                <a:ea typeface="DejaVu Sans"/>
              </a:rPr>
              <a:t>Crédit image : Hanson K Joseph via commons.wikimedia.org</a:t>
            </a:r>
            <a:endParaRPr b="0" lang="fr-FR" sz="800" spc="-1" strike="noStrike">
              <a:latin typeface="Arial"/>
            </a:endParaRPr>
          </a:p>
        </p:txBody>
      </p:sp>
      <p:sp>
        <p:nvSpPr>
          <p:cNvPr id="460" name="Rechthoek 14"/>
          <p:cNvSpPr/>
          <p:nvPr/>
        </p:nvSpPr>
        <p:spPr>
          <a:xfrm>
            <a:off x="6007680" y="1416960"/>
            <a:ext cx="2163960" cy="455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800" spc="-1" strike="noStrike">
                <a:solidFill>
                  <a:srgbClr val="a6a6a6"/>
                </a:solidFill>
                <a:latin typeface="Calibri"/>
                <a:ea typeface="DejaVu Sans"/>
              </a:rPr>
              <a:t>Sadiq Khan </a:t>
            </a:r>
            <a:endParaRPr b="0" lang="fr-FR" sz="800" spc="-1" strike="noStrike">
              <a:latin typeface="Arial"/>
            </a:endParaRPr>
          </a:p>
          <a:p>
            <a:pPr>
              <a:lnSpc>
                <a:spcPct val="100000"/>
              </a:lnSpc>
            </a:pPr>
            <a:r>
              <a:rPr b="0" i="1" lang="en-US" sz="800" spc="-1" strike="noStrike">
                <a:solidFill>
                  <a:srgbClr val="a6a6a6"/>
                </a:solidFill>
                <a:latin typeface="Calibri"/>
                <a:ea typeface="DejaVu Sans"/>
              </a:rPr>
              <a:t>Crédit image : Shayan Barjesteh van Waalwijk van Doorn via commons.wikimedia.org/</a:t>
            </a:r>
            <a:endParaRPr b="0" lang="fr-FR" sz="800" spc="-1" strike="noStrike">
              <a:latin typeface="Arial"/>
            </a:endParaRPr>
          </a:p>
        </p:txBody>
      </p:sp>
      <p:sp>
        <p:nvSpPr>
          <p:cNvPr id="461" name="Rechte verbindingslijn 19"/>
          <p:cNvSpPr/>
          <p:nvPr/>
        </p:nvSpPr>
        <p:spPr>
          <a:xfrm flipV="1">
            <a:off x="3855600" y="2068560"/>
            <a:ext cx="601920" cy="1135800"/>
          </a:xfrm>
          <a:prstGeom prst="line">
            <a:avLst/>
          </a:prstGeom>
          <a:ln>
            <a:solidFill>
              <a:srgbClr val="7a66c6"/>
            </a:solidFill>
            <a:round/>
          </a:ln>
        </p:spPr>
        <p:style>
          <a:lnRef idx="1">
            <a:schemeClr val="accent5"/>
          </a:lnRef>
          <a:fillRef idx="0">
            <a:schemeClr val="accent5"/>
          </a:fillRef>
          <a:effectRef idx="0">
            <a:schemeClr val="accent5"/>
          </a:effectRef>
          <a:fontRef idx="minor"/>
        </p:style>
      </p:sp>
      <p:sp>
        <p:nvSpPr>
          <p:cNvPr id="462" name="Rechte verbindingslijn 23"/>
          <p:cNvSpPr/>
          <p:nvPr/>
        </p:nvSpPr>
        <p:spPr>
          <a:xfrm>
            <a:off x="4572000" y="5331960"/>
            <a:ext cx="1904760" cy="840240"/>
          </a:xfrm>
          <a:prstGeom prst="line">
            <a:avLst/>
          </a:prstGeom>
          <a:ln>
            <a:solidFill>
              <a:srgbClr val="7a66c6"/>
            </a:solidFill>
            <a:round/>
          </a:ln>
        </p:spPr>
        <p:style>
          <a:lnRef idx="1">
            <a:schemeClr val="accent5"/>
          </a:lnRef>
          <a:fillRef idx="0">
            <a:schemeClr val="accent5"/>
          </a:fillRef>
          <a:effectRef idx="0">
            <a:schemeClr val="accent5"/>
          </a:effectRef>
          <a:fontRef idx="minor"/>
        </p:style>
      </p:sp>
      <p:sp>
        <p:nvSpPr>
          <p:cNvPr id="463" name="Rechte verbindingslijn 25"/>
          <p:cNvSpPr/>
          <p:nvPr/>
        </p:nvSpPr>
        <p:spPr>
          <a:xfrm flipV="1">
            <a:off x="4509000" y="2767320"/>
            <a:ext cx="2535840" cy="854280"/>
          </a:xfrm>
          <a:prstGeom prst="line">
            <a:avLst/>
          </a:prstGeom>
          <a:ln>
            <a:solidFill>
              <a:srgbClr val="7a66c6"/>
            </a:solidFill>
            <a:round/>
          </a:ln>
        </p:spPr>
        <p:style>
          <a:lnRef idx="1">
            <a:schemeClr val="accent5"/>
          </a:lnRef>
          <a:fillRef idx="0">
            <a:schemeClr val="accent5"/>
          </a:fillRef>
          <a:effectRef idx="0">
            <a:schemeClr val="accent5"/>
          </a:effectRef>
          <a:fontRef idx="minor"/>
        </p:style>
      </p:sp>
      <p:sp>
        <p:nvSpPr>
          <p:cNvPr id="464" name="Rechte verbindingslijn 27"/>
          <p:cNvSpPr/>
          <p:nvPr/>
        </p:nvSpPr>
        <p:spPr>
          <a:xfrm flipV="1">
            <a:off x="4587480" y="4205160"/>
            <a:ext cx="410040" cy="192600"/>
          </a:xfrm>
          <a:prstGeom prst="line">
            <a:avLst/>
          </a:prstGeom>
          <a:ln>
            <a:solidFill>
              <a:srgbClr val="7a66c6"/>
            </a:solidFill>
            <a:round/>
          </a:ln>
        </p:spPr>
        <p:style>
          <a:lnRef idx="1">
            <a:schemeClr val="accent5"/>
          </a:lnRef>
          <a:fillRef idx="0">
            <a:schemeClr val="accent5"/>
          </a:fillRef>
          <a:effectRef idx="0">
            <a:schemeClr val="accent5"/>
          </a:effectRef>
          <a:fontRef idx="minor"/>
        </p:style>
      </p:sp>
      <p:sp>
        <p:nvSpPr>
          <p:cNvPr id="465" name="Rechthoek 15"/>
          <p:cNvSpPr/>
          <p:nvPr/>
        </p:nvSpPr>
        <p:spPr>
          <a:xfrm>
            <a:off x="4888800" y="5054400"/>
            <a:ext cx="2085840" cy="455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800" spc="-1" strike="noStrike">
                <a:solidFill>
                  <a:srgbClr val="a6a6a6"/>
                </a:solidFill>
                <a:latin typeface="Calibri"/>
                <a:ea typeface="DejaVu Sans"/>
              </a:rPr>
              <a:t>Mohamed Salah</a:t>
            </a:r>
            <a:endParaRPr b="0" lang="fr-FR" sz="800" spc="-1" strike="noStrike">
              <a:latin typeface="Arial"/>
            </a:endParaRPr>
          </a:p>
          <a:p>
            <a:pPr>
              <a:lnSpc>
                <a:spcPct val="100000"/>
              </a:lnSpc>
            </a:pPr>
            <a:r>
              <a:rPr b="0" i="1" lang="en-US" sz="800" spc="-1" strike="noStrike">
                <a:solidFill>
                  <a:srgbClr val="a6a6a6"/>
                </a:solidFill>
                <a:latin typeface="Calibri"/>
                <a:ea typeface="DejaVu Sans"/>
              </a:rPr>
              <a:t>Crédit image : Fars News Agency via commons.wikimedia.org </a:t>
            </a:r>
            <a:endParaRPr b="0" lang="fr-FR" sz="800" spc="-1" strike="noStrike">
              <a:latin typeface="Arial"/>
            </a:endParaRPr>
          </a:p>
        </p:txBody>
      </p:sp>
      <p:sp>
        <p:nvSpPr>
          <p:cNvPr id="466" name="Правоъгълник 16"/>
          <p:cNvSpPr/>
          <p:nvPr/>
        </p:nvSpPr>
        <p:spPr>
          <a:xfrm>
            <a:off x="252360" y="2819520"/>
            <a:ext cx="2400120" cy="1332720"/>
          </a:xfrm>
          <a:prstGeom prst="rect">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1800" spc="-1" strike="noStrike">
                <a:solidFill>
                  <a:srgbClr val="ffffff"/>
                </a:solidFill>
                <a:latin typeface="Calibri"/>
                <a:ea typeface="DejaVu Sans"/>
              </a:rPr>
              <a:t>LES VRAIS HOMMES NE PLEURENT PAS</a:t>
            </a:r>
            <a:endParaRPr b="0" lang="fr-FR" sz="1800" spc="-1" strike="noStrike">
              <a:latin typeface="Arial"/>
            </a:endParaRPr>
          </a:p>
        </p:txBody>
      </p:sp>
      <p:pic>
        <p:nvPicPr>
          <p:cNvPr id="467" name="Picture 2" descr=""/>
          <p:cNvPicPr/>
          <p:nvPr/>
        </p:nvPicPr>
        <p:blipFill>
          <a:blip r:embed="rId2"/>
          <a:stretch/>
        </p:blipFill>
        <p:spPr>
          <a:xfrm>
            <a:off x="7045200" y="1849320"/>
            <a:ext cx="1470960" cy="1836000"/>
          </a:xfrm>
          <a:prstGeom prst="rect">
            <a:avLst/>
          </a:prstGeom>
          <a:ln w="0">
            <a:noFill/>
          </a:ln>
        </p:spPr>
      </p:pic>
      <p:pic>
        <p:nvPicPr>
          <p:cNvPr id="468" name="Picture 4" descr=""/>
          <p:cNvPicPr/>
          <p:nvPr/>
        </p:nvPicPr>
        <p:blipFill>
          <a:blip r:embed="rId3"/>
          <a:stretch/>
        </p:blipFill>
        <p:spPr>
          <a:xfrm>
            <a:off x="4464360" y="297720"/>
            <a:ext cx="1536480" cy="2237760"/>
          </a:xfrm>
          <a:prstGeom prst="rect">
            <a:avLst/>
          </a:prstGeom>
          <a:ln w="0">
            <a:noFill/>
          </a:ln>
        </p:spPr>
      </p:pic>
      <p:pic>
        <p:nvPicPr>
          <p:cNvPr id="469" name="Picture 6" descr=""/>
          <p:cNvPicPr/>
          <p:nvPr/>
        </p:nvPicPr>
        <p:blipFill>
          <a:blip r:embed="rId4"/>
          <a:stretch/>
        </p:blipFill>
        <p:spPr>
          <a:xfrm>
            <a:off x="4997880" y="3348000"/>
            <a:ext cx="1551960" cy="1713960"/>
          </a:xfrm>
          <a:prstGeom prst="rect">
            <a:avLst/>
          </a:prstGeom>
          <a:ln w="0">
            <a:noFill/>
          </a:ln>
        </p:spPr>
      </p:pic>
      <p:pic>
        <p:nvPicPr>
          <p:cNvPr id="470" name="Picture 10" descr=""/>
          <p:cNvPicPr/>
          <p:nvPr/>
        </p:nvPicPr>
        <p:blipFill>
          <a:blip r:embed="rId5"/>
          <a:stretch/>
        </p:blipFill>
        <p:spPr>
          <a:xfrm>
            <a:off x="6477120" y="5268600"/>
            <a:ext cx="2085840" cy="1389240"/>
          </a:xfrm>
          <a:prstGeom prst="rect">
            <a:avLst/>
          </a:prstGeom>
          <a:ln w="0">
            <a:noFill/>
          </a:ln>
        </p:spPr>
      </p:pic>
      <p:pic>
        <p:nvPicPr>
          <p:cNvPr id="471" name="Picture 12" descr=""/>
          <p:cNvPicPr/>
          <p:nvPr/>
        </p:nvPicPr>
        <p:blipFill>
          <a:blip r:embed="rId6"/>
          <a:stretch/>
        </p:blipFill>
        <p:spPr>
          <a:xfrm>
            <a:off x="252360" y="4263840"/>
            <a:ext cx="2413800" cy="1776240"/>
          </a:xfrm>
          <a:prstGeom prst="rect">
            <a:avLst/>
          </a:prstGeom>
          <a:ln w="0">
            <a:noFill/>
          </a:ln>
        </p:spPr>
      </p:pic>
      <p:sp>
        <p:nvSpPr>
          <p:cNvPr id="472" name="Правоъгълник 9"/>
          <p:cNvSpPr/>
          <p:nvPr/>
        </p:nvSpPr>
        <p:spPr>
          <a:xfrm>
            <a:off x="2592000" y="2980800"/>
            <a:ext cx="1688760" cy="22960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en-US" sz="1800" spc="-1" strike="noStrike">
                <a:solidFill>
                  <a:srgbClr val="002060"/>
                </a:solidFill>
                <a:latin typeface="Calibri"/>
                <a:ea typeface="DejaVu Sans"/>
              </a:rPr>
              <a:t>BRITANNIQUE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en-US" sz="1800" spc="-1" strike="noStrike">
                <a:solidFill>
                  <a:srgbClr val="002060"/>
                </a:solidFill>
                <a:latin typeface="Calibri"/>
                <a:ea typeface="DejaVu Sans"/>
              </a:rPr>
              <a:t>FEMME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en-US" sz="1800" spc="-1" strike="noStrike">
                <a:solidFill>
                  <a:srgbClr val="002060"/>
                </a:solidFill>
                <a:latin typeface="Calibri"/>
                <a:ea typeface="DejaVu Sans"/>
              </a:rPr>
              <a:t>MUSULMAN</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en-US" sz="1800" spc="-1" strike="noStrike">
                <a:solidFill>
                  <a:srgbClr val="002060"/>
                </a:solidFill>
                <a:latin typeface="Calibri"/>
                <a:ea typeface="DejaVu Sans"/>
              </a:rPr>
              <a:t>HOMOSEXUEL</a:t>
            </a:r>
            <a:endParaRPr b="0" lang="fr-FR" sz="1800" spc="-1" strike="noStrike">
              <a:latin typeface="Arial"/>
            </a:endParaRPr>
          </a:p>
        </p:txBody>
      </p:sp>
      <p:pic>
        <p:nvPicPr>
          <p:cNvPr id="473" name="Картина 21" descr=""/>
          <p:cNvPicPr/>
          <p:nvPr/>
        </p:nvPicPr>
        <p:blipFill>
          <a:blip r:embed="rId7"/>
          <a:stretch/>
        </p:blipFill>
        <p:spPr>
          <a:xfrm>
            <a:off x="4151520" y="3071880"/>
            <a:ext cx="435600" cy="315000"/>
          </a:xfrm>
          <a:prstGeom prst="rect">
            <a:avLst/>
          </a:prstGeom>
          <a:ln w="0">
            <a:noFill/>
          </a:ln>
        </p:spPr>
      </p:pic>
      <p:pic>
        <p:nvPicPr>
          <p:cNvPr id="474" name="Картина 24" descr=""/>
          <p:cNvPicPr/>
          <p:nvPr/>
        </p:nvPicPr>
        <p:blipFill>
          <a:blip r:embed="rId8"/>
          <a:stretch/>
        </p:blipFill>
        <p:spPr>
          <a:xfrm>
            <a:off x="4104000" y="3547800"/>
            <a:ext cx="512280" cy="561600"/>
          </a:xfrm>
          <a:prstGeom prst="rect">
            <a:avLst/>
          </a:prstGeom>
          <a:ln w="0">
            <a:noFill/>
          </a:ln>
        </p:spPr>
      </p:pic>
      <p:pic>
        <p:nvPicPr>
          <p:cNvPr id="475" name="Картина 34" descr="Картина, която съдържа лице, открито, мъж, носене  Описанието е генерирано автоматично"/>
          <p:cNvPicPr/>
          <p:nvPr/>
        </p:nvPicPr>
        <p:blipFill>
          <a:blip r:embed="rId9"/>
          <a:srcRect l="16254" t="0" r="15657" b="0"/>
          <a:stretch/>
        </p:blipFill>
        <p:spPr>
          <a:xfrm>
            <a:off x="4116600" y="4699800"/>
            <a:ext cx="574200" cy="513720"/>
          </a:xfrm>
          <a:prstGeom prst="rect">
            <a:avLst/>
          </a:prstGeom>
          <a:ln w="0">
            <a:noFill/>
          </a:ln>
        </p:spPr>
      </p:pic>
    </p:spTree>
  </p:cSld>
  <mc:AlternateContent>
    <mc:Choice Requires="p14">
      <p:transition spd="slow" p14:dur="2000"/>
    </mc:Choice>
    <mc:Fallback>
      <p:transition spd="slow"/>
    </mc:Fallback>
  </mc:AlternateContent>
  <p:timing>
    <p:tnLst>
      <p:par>
        <p:cTn id="360" dur="indefinite" restart="never" nodeType="tmRoot">
          <p:childTnLst>
            <p:seq>
              <p:cTn id="361" dur="indefinite" nodeType="mainSeq">
                <p:childTnLst>
                  <p:par>
                    <p:cTn id="362" fill="hold">
                      <p:stCondLst>
                        <p:cond delay="indefinite"/>
                      </p:stCondLst>
                      <p:childTnLst>
                        <p:par>
                          <p:cTn id="363" fill="hold">
                            <p:stCondLst>
                              <p:cond delay="0"/>
                            </p:stCondLst>
                            <p:childTnLst>
                              <p:par>
                                <p:cTn id="364" nodeType="clickEffect" fill="hold" presetClass="entr" presetID="1">
                                  <p:stCondLst>
                                    <p:cond delay="0"/>
                                  </p:stCondLst>
                                  <p:childTnLst>
                                    <p:set>
                                      <p:cBhvr>
                                        <p:cTn id="365" dur="1" fill="hold">
                                          <p:stCondLst>
                                            <p:cond delay="0"/>
                                          </p:stCondLst>
                                        </p:cTn>
                                        <p:tgtEl>
                                          <p:spTgt spid="466"/>
                                        </p:tgtEl>
                                        <p:attrNameLst>
                                          <p:attrName>style.visibility</p:attrName>
                                        </p:attrNameLst>
                                      </p:cBhvr>
                                      <p:to>
                                        <p:strVal val="visible"/>
                                      </p:to>
                                    </p:set>
                                  </p:childTnLst>
                                </p:cTn>
                              </p:par>
                            </p:childTnLst>
                          </p:cTn>
                        </p:par>
                      </p:childTnLst>
                    </p:cTn>
                  </p:par>
                  <p:par>
                    <p:cTn id="366" fill="hold">
                      <p:stCondLst>
                        <p:cond delay="indefinite"/>
                      </p:stCondLst>
                      <p:childTnLst>
                        <p:par>
                          <p:cTn id="367" fill="hold">
                            <p:stCondLst>
                              <p:cond delay="0"/>
                            </p:stCondLst>
                            <p:childTnLst>
                              <p:par>
                                <p:cTn id="368" nodeType="clickEffect" fill="hold" presetClass="entr" presetID="1">
                                  <p:stCondLst>
                                    <p:cond delay="0"/>
                                  </p:stCondLst>
                                  <p:childTnLst>
                                    <p:set>
                                      <p:cBhvr>
                                        <p:cTn id="369" dur="1" fill="hold">
                                          <p:stCondLst>
                                            <p:cond delay="0"/>
                                          </p:stCondLst>
                                        </p:cTn>
                                        <p:tgtEl>
                                          <p:spTgt spid="471"/>
                                        </p:tgtEl>
                                        <p:attrNameLst>
                                          <p:attrName>style.visibility</p:attrName>
                                        </p:attrNameLst>
                                      </p:cBhvr>
                                      <p:to>
                                        <p:strVal val="visible"/>
                                      </p:to>
                                    </p:set>
                                  </p:childTnLst>
                                </p:cTn>
                              </p:par>
                              <p:par>
                                <p:cTn id="370" nodeType="withEffect" fill="hold" presetClass="entr" presetID="1">
                                  <p:stCondLst>
                                    <p:cond delay="0"/>
                                  </p:stCondLst>
                                  <p:childTnLst>
                                    <p:set>
                                      <p:cBhvr>
                                        <p:cTn id="371" dur="1" fill="hold">
                                          <p:stCondLst>
                                            <p:cond delay="0"/>
                                          </p:stCondLst>
                                        </p:cTn>
                                        <p:tgtEl>
                                          <p:spTgt spid="458"/>
                                        </p:tgtEl>
                                        <p:attrNameLst>
                                          <p:attrName>style.visibility</p:attrName>
                                        </p:attrNameLst>
                                      </p:cBhvr>
                                      <p:to>
                                        <p:strVal val="visible"/>
                                      </p:to>
                                    </p:set>
                                  </p:childTnLst>
                                </p:cTn>
                              </p:par>
                            </p:childTnLst>
                          </p:cTn>
                        </p:par>
                      </p:childTnLst>
                    </p:cTn>
                  </p:par>
                  <p:par>
                    <p:cTn id="372" fill="hold">
                      <p:stCondLst>
                        <p:cond delay="indefinite"/>
                      </p:stCondLst>
                      <p:childTnLst>
                        <p:par>
                          <p:cTn id="373" fill="hold">
                            <p:stCondLst>
                              <p:cond delay="0"/>
                            </p:stCondLst>
                            <p:childTnLst>
                              <p:par>
                                <p:cTn id="374" nodeType="clickEffect" fill="hold" presetClass="entr" presetID="1">
                                  <p:stCondLst>
                                    <p:cond delay="0"/>
                                  </p:stCondLst>
                                  <p:childTnLst>
                                    <p:set>
                                      <p:cBhvr>
                                        <p:cTn id="375" dur="1" fill="hold">
                                          <p:stCondLst>
                                            <p:cond delay="0"/>
                                          </p:stCondLst>
                                        </p:cTn>
                                        <p:tgtEl>
                                          <p:spTgt spid="472"/>
                                        </p:tgtEl>
                                        <p:attrNameLst>
                                          <p:attrName>style.visibility</p:attrName>
                                        </p:attrNameLst>
                                      </p:cBhvr>
                                      <p:to>
                                        <p:strVal val="visible"/>
                                      </p:to>
                                    </p:set>
                                  </p:childTnLst>
                                </p:cTn>
                              </p:par>
                              <p:par>
                                <p:cTn id="376" nodeType="withEffect" fill="hold" presetClass="entr" presetID="1">
                                  <p:stCondLst>
                                    <p:cond delay="0"/>
                                  </p:stCondLst>
                                  <p:childTnLst>
                                    <p:set>
                                      <p:cBhvr>
                                        <p:cTn id="377" dur="1" fill="hold">
                                          <p:stCondLst>
                                            <p:cond delay="0"/>
                                          </p:stCondLst>
                                        </p:cTn>
                                        <p:tgtEl>
                                          <p:spTgt spid="474"/>
                                        </p:tgtEl>
                                        <p:attrNameLst>
                                          <p:attrName>style.visibility</p:attrName>
                                        </p:attrNameLst>
                                      </p:cBhvr>
                                      <p:to>
                                        <p:strVal val="visible"/>
                                      </p:to>
                                    </p:set>
                                  </p:childTnLst>
                                </p:cTn>
                              </p:par>
                              <p:par>
                                <p:cTn id="378" nodeType="withEffect" fill="hold" presetClass="entr" presetID="1">
                                  <p:stCondLst>
                                    <p:cond delay="0"/>
                                  </p:stCondLst>
                                  <p:childTnLst>
                                    <p:set>
                                      <p:cBhvr>
                                        <p:cTn id="379" dur="1" fill="hold">
                                          <p:stCondLst>
                                            <p:cond delay="0"/>
                                          </p:stCondLst>
                                        </p:cTn>
                                        <p:tgtEl>
                                          <p:spTgt spid="473"/>
                                        </p:tgtEl>
                                        <p:attrNameLst>
                                          <p:attrName>style.visibility</p:attrName>
                                        </p:attrNameLst>
                                      </p:cBhvr>
                                      <p:to>
                                        <p:strVal val="visible"/>
                                      </p:to>
                                    </p:set>
                                  </p:childTnLst>
                                </p:cTn>
                              </p:par>
                              <p:par>
                                <p:cTn id="380" nodeType="withEffect" fill="hold" presetClass="entr" presetID="1">
                                  <p:stCondLst>
                                    <p:cond delay="0"/>
                                  </p:stCondLst>
                                  <p:childTnLst>
                                    <p:set>
                                      <p:cBhvr>
                                        <p:cTn id="381" dur="1" fill="hold">
                                          <p:stCondLst>
                                            <p:cond delay="0"/>
                                          </p:stCondLst>
                                        </p:cTn>
                                        <p:tgtEl>
                                          <p:spTgt spid="455"/>
                                        </p:tgtEl>
                                        <p:attrNameLst>
                                          <p:attrName>style.visibility</p:attrName>
                                        </p:attrNameLst>
                                      </p:cBhvr>
                                      <p:to>
                                        <p:strVal val="visible"/>
                                      </p:to>
                                    </p:set>
                                  </p:childTnLst>
                                </p:cTn>
                              </p:par>
                              <p:par>
                                <p:cTn id="382" nodeType="withEffect" fill="hold" presetClass="entr" presetID="1">
                                  <p:stCondLst>
                                    <p:cond delay="0"/>
                                  </p:stCondLst>
                                  <p:childTnLst>
                                    <p:set>
                                      <p:cBhvr>
                                        <p:cTn id="383" dur="1" fill="hold">
                                          <p:stCondLst>
                                            <p:cond delay="0"/>
                                          </p:stCondLst>
                                        </p:cTn>
                                        <p:tgtEl>
                                          <p:spTgt spid="475"/>
                                        </p:tgtEl>
                                        <p:attrNameLst>
                                          <p:attrName>style.visibility</p:attrName>
                                        </p:attrNameLst>
                                      </p:cBhvr>
                                      <p:to>
                                        <p:strVal val="visible"/>
                                      </p:to>
                                    </p:set>
                                  </p:childTnLst>
                                </p:cTn>
                              </p:par>
                            </p:childTnLst>
                          </p:cTn>
                        </p:par>
                      </p:childTnLst>
                    </p:cTn>
                  </p:par>
                  <p:par>
                    <p:cTn id="384" fill="hold">
                      <p:stCondLst>
                        <p:cond delay="indefinite"/>
                      </p:stCondLst>
                      <p:childTnLst>
                        <p:par>
                          <p:cTn id="385" fill="hold">
                            <p:stCondLst>
                              <p:cond delay="0"/>
                            </p:stCondLst>
                            <p:childTnLst>
                              <p:par>
                                <p:cTn id="386" nodeType="clickEffect" fill="hold" presetClass="entr" presetID="1">
                                  <p:stCondLst>
                                    <p:cond delay="0"/>
                                  </p:stCondLst>
                                  <p:childTnLst>
                                    <p:set>
                                      <p:cBhvr>
                                        <p:cTn id="387" dur="1" fill="hold">
                                          <p:stCondLst>
                                            <p:cond delay="0"/>
                                          </p:stCondLst>
                                        </p:cTn>
                                        <p:tgtEl>
                                          <p:spTgt spid="461"/>
                                        </p:tgtEl>
                                        <p:attrNameLst>
                                          <p:attrName>style.visibility</p:attrName>
                                        </p:attrNameLst>
                                      </p:cBhvr>
                                      <p:to>
                                        <p:strVal val="visible"/>
                                      </p:to>
                                    </p:set>
                                  </p:childTnLst>
                                </p:cTn>
                              </p:par>
                              <p:par>
                                <p:cTn id="388" nodeType="withEffect" fill="hold" presetClass="entr" presetID="1">
                                  <p:stCondLst>
                                    <p:cond delay="0"/>
                                  </p:stCondLst>
                                  <p:childTnLst>
                                    <p:set>
                                      <p:cBhvr>
                                        <p:cTn id="389" dur="1" fill="hold">
                                          <p:stCondLst>
                                            <p:cond delay="0"/>
                                          </p:stCondLst>
                                        </p:cTn>
                                        <p:tgtEl>
                                          <p:spTgt spid="460"/>
                                        </p:tgtEl>
                                        <p:attrNameLst>
                                          <p:attrName>style.visibility</p:attrName>
                                        </p:attrNameLst>
                                      </p:cBhvr>
                                      <p:to>
                                        <p:strVal val="visible"/>
                                      </p:to>
                                    </p:set>
                                  </p:childTnLst>
                                </p:cTn>
                              </p:par>
                              <p:par>
                                <p:cTn id="390" nodeType="withEffect" fill="hold" presetClass="entr" presetID="1">
                                  <p:stCondLst>
                                    <p:cond delay="0"/>
                                  </p:stCondLst>
                                  <p:childTnLst>
                                    <p:set>
                                      <p:cBhvr>
                                        <p:cTn id="391" dur="1" fill="hold">
                                          <p:stCondLst>
                                            <p:cond delay="0"/>
                                          </p:stCondLst>
                                        </p:cTn>
                                        <p:tgtEl>
                                          <p:spTgt spid="468"/>
                                        </p:tgtEl>
                                        <p:attrNameLst>
                                          <p:attrName>style.visibility</p:attrName>
                                        </p:attrNameLst>
                                      </p:cBhvr>
                                      <p:to>
                                        <p:strVal val="visible"/>
                                      </p:to>
                                    </p:set>
                                  </p:childTnLst>
                                </p:cTn>
                              </p:par>
                            </p:childTnLst>
                          </p:cTn>
                        </p:par>
                      </p:childTnLst>
                    </p:cTn>
                  </p:par>
                  <p:par>
                    <p:cTn id="392" fill="hold">
                      <p:stCondLst>
                        <p:cond delay="indefinite"/>
                      </p:stCondLst>
                      <p:childTnLst>
                        <p:par>
                          <p:cTn id="393" fill="hold">
                            <p:stCondLst>
                              <p:cond delay="0"/>
                            </p:stCondLst>
                            <p:childTnLst>
                              <p:par>
                                <p:cTn id="394" nodeType="clickEffect" fill="hold" presetClass="entr" presetID="1">
                                  <p:stCondLst>
                                    <p:cond delay="0"/>
                                  </p:stCondLst>
                                  <p:childTnLst>
                                    <p:set>
                                      <p:cBhvr>
                                        <p:cTn id="395" dur="1" fill="hold">
                                          <p:stCondLst>
                                            <p:cond delay="0"/>
                                          </p:stCondLst>
                                        </p:cTn>
                                        <p:tgtEl>
                                          <p:spTgt spid="463"/>
                                        </p:tgtEl>
                                        <p:attrNameLst>
                                          <p:attrName>style.visibility</p:attrName>
                                        </p:attrNameLst>
                                      </p:cBhvr>
                                      <p:to>
                                        <p:strVal val="visible"/>
                                      </p:to>
                                    </p:set>
                                  </p:childTnLst>
                                </p:cTn>
                              </p:par>
                              <p:par>
                                <p:cTn id="396" nodeType="withEffect" fill="hold" presetClass="entr" presetID="1">
                                  <p:stCondLst>
                                    <p:cond delay="0"/>
                                  </p:stCondLst>
                                  <p:childTnLst>
                                    <p:set>
                                      <p:cBhvr>
                                        <p:cTn id="397" dur="1" fill="hold">
                                          <p:stCondLst>
                                            <p:cond delay="0"/>
                                          </p:stCondLst>
                                        </p:cTn>
                                        <p:tgtEl>
                                          <p:spTgt spid="467"/>
                                        </p:tgtEl>
                                        <p:attrNameLst>
                                          <p:attrName>style.visibility</p:attrName>
                                        </p:attrNameLst>
                                      </p:cBhvr>
                                      <p:to>
                                        <p:strVal val="visible"/>
                                      </p:to>
                                    </p:set>
                                  </p:childTnLst>
                                </p:cTn>
                              </p:par>
                              <p:par>
                                <p:cTn id="398" nodeType="withEffect" fill="hold" presetClass="entr" presetID="1">
                                  <p:stCondLst>
                                    <p:cond delay="0"/>
                                  </p:stCondLst>
                                  <p:childTnLst>
                                    <p:set>
                                      <p:cBhvr>
                                        <p:cTn id="399" dur="1" fill="hold">
                                          <p:stCondLst>
                                            <p:cond delay="0"/>
                                          </p:stCondLst>
                                        </p:cTn>
                                        <p:tgtEl>
                                          <p:spTgt spid="459"/>
                                        </p:tgtEl>
                                        <p:attrNameLst>
                                          <p:attrName>style.visibility</p:attrName>
                                        </p:attrNameLst>
                                      </p:cBhvr>
                                      <p:to>
                                        <p:strVal val="visible"/>
                                      </p:to>
                                    </p:set>
                                  </p:childTnLst>
                                </p:cTn>
                              </p:par>
                            </p:childTnLst>
                          </p:cTn>
                        </p:par>
                      </p:childTnLst>
                    </p:cTn>
                  </p:par>
                  <p:par>
                    <p:cTn id="400" fill="hold">
                      <p:stCondLst>
                        <p:cond delay="indefinite"/>
                      </p:stCondLst>
                      <p:childTnLst>
                        <p:par>
                          <p:cTn id="401" fill="hold">
                            <p:stCondLst>
                              <p:cond delay="0"/>
                            </p:stCondLst>
                            <p:childTnLst>
                              <p:par>
                                <p:cTn id="402" nodeType="clickEffect" fill="hold" presetClass="entr" presetID="1">
                                  <p:stCondLst>
                                    <p:cond delay="0"/>
                                  </p:stCondLst>
                                  <p:childTnLst>
                                    <p:set>
                                      <p:cBhvr>
                                        <p:cTn id="403" dur="1" fill="hold">
                                          <p:stCondLst>
                                            <p:cond delay="0"/>
                                          </p:stCondLst>
                                        </p:cTn>
                                        <p:tgtEl>
                                          <p:spTgt spid="464"/>
                                        </p:tgtEl>
                                        <p:attrNameLst>
                                          <p:attrName>style.visibility</p:attrName>
                                        </p:attrNameLst>
                                      </p:cBhvr>
                                      <p:to>
                                        <p:strVal val="visible"/>
                                      </p:to>
                                    </p:set>
                                  </p:childTnLst>
                                </p:cTn>
                              </p:par>
                              <p:par>
                                <p:cTn id="404" nodeType="withEffect" fill="hold" presetClass="entr" presetID="1">
                                  <p:stCondLst>
                                    <p:cond delay="0"/>
                                  </p:stCondLst>
                                  <p:childTnLst>
                                    <p:set>
                                      <p:cBhvr>
                                        <p:cTn id="405" dur="1" fill="hold">
                                          <p:stCondLst>
                                            <p:cond delay="0"/>
                                          </p:stCondLst>
                                        </p:cTn>
                                        <p:tgtEl>
                                          <p:spTgt spid="465"/>
                                        </p:tgtEl>
                                        <p:attrNameLst>
                                          <p:attrName>style.visibility</p:attrName>
                                        </p:attrNameLst>
                                      </p:cBhvr>
                                      <p:to>
                                        <p:strVal val="visible"/>
                                      </p:to>
                                    </p:set>
                                  </p:childTnLst>
                                </p:cTn>
                              </p:par>
                              <p:par>
                                <p:cTn id="406" nodeType="withEffect" fill="hold" presetClass="entr" presetID="1">
                                  <p:stCondLst>
                                    <p:cond delay="0"/>
                                  </p:stCondLst>
                                  <p:childTnLst>
                                    <p:set>
                                      <p:cBhvr>
                                        <p:cTn id="407" dur="1" fill="hold">
                                          <p:stCondLst>
                                            <p:cond delay="0"/>
                                          </p:stCondLst>
                                        </p:cTn>
                                        <p:tgtEl>
                                          <p:spTgt spid="469"/>
                                        </p:tgtEl>
                                        <p:attrNameLst>
                                          <p:attrName>style.visibility</p:attrName>
                                        </p:attrNameLst>
                                      </p:cBhvr>
                                      <p:to>
                                        <p:strVal val="visible"/>
                                      </p:to>
                                    </p:set>
                                  </p:childTnLst>
                                </p:cTn>
                              </p:par>
                            </p:childTnLst>
                          </p:cTn>
                        </p:par>
                      </p:childTnLst>
                    </p:cTn>
                  </p:par>
                  <p:par>
                    <p:cTn id="408" fill="hold">
                      <p:stCondLst>
                        <p:cond delay="indefinite"/>
                      </p:stCondLst>
                      <p:childTnLst>
                        <p:par>
                          <p:cTn id="409" fill="hold">
                            <p:stCondLst>
                              <p:cond delay="0"/>
                            </p:stCondLst>
                            <p:childTnLst>
                              <p:par>
                                <p:cTn id="410" nodeType="clickEffect" fill="hold" presetClass="entr" presetID="1">
                                  <p:stCondLst>
                                    <p:cond delay="0"/>
                                  </p:stCondLst>
                                  <p:childTnLst>
                                    <p:set>
                                      <p:cBhvr>
                                        <p:cTn id="411" dur="1" fill="hold">
                                          <p:stCondLst>
                                            <p:cond delay="0"/>
                                          </p:stCondLst>
                                        </p:cTn>
                                        <p:tgtEl>
                                          <p:spTgt spid="462"/>
                                        </p:tgtEl>
                                        <p:attrNameLst>
                                          <p:attrName>style.visibility</p:attrName>
                                        </p:attrNameLst>
                                      </p:cBhvr>
                                      <p:to>
                                        <p:strVal val="visible"/>
                                      </p:to>
                                    </p:set>
                                  </p:childTnLst>
                                </p:cTn>
                              </p:par>
                              <p:par>
                                <p:cTn id="412" nodeType="withEffect" fill="hold" presetClass="entr" presetID="1">
                                  <p:stCondLst>
                                    <p:cond delay="0"/>
                                  </p:stCondLst>
                                  <p:childTnLst>
                                    <p:set>
                                      <p:cBhvr>
                                        <p:cTn id="413" dur="1" fill="hold">
                                          <p:stCondLst>
                                            <p:cond delay="0"/>
                                          </p:stCondLst>
                                        </p:cTn>
                                        <p:tgtEl>
                                          <p:spTgt spid="457"/>
                                        </p:tgtEl>
                                        <p:attrNameLst>
                                          <p:attrName>style.visibility</p:attrName>
                                        </p:attrNameLst>
                                      </p:cBhvr>
                                      <p:to>
                                        <p:strVal val="visible"/>
                                      </p:to>
                                    </p:set>
                                  </p:childTnLst>
                                </p:cTn>
                              </p:par>
                              <p:par>
                                <p:cTn id="414" nodeType="withEffect" fill="hold" presetClass="entr" presetID="1">
                                  <p:stCondLst>
                                    <p:cond delay="0"/>
                                  </p:stCondLst>
                                  <p:childTnLst>
                                    <p:set>
                                      <p:cBhvr>
                                        <p:cTn id="415"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ijdelijke aanduiding voor inhoud 2"/>
          <p:cNvSpPr/>
          <p:nvPr/>
        </p:nvSpPr>
        <p:spPr>
          <a:xfrm>
            <a:off x="685800" y="2286000"/>
            <a:ext cx="5028480" cy="3733200"/>
          </a:xfrm>
          <a:prstGeom prst="rect">
            <a:avLst/>
          </a:prstGeom>
          <a:solidFill>
            <a:srgbClr val="ffffff"/>
          </a:solidFill>
          <a:ln w="0">
            <a:noFill/>
          </a:ln>
        </p:spPr>
        <p:style>
          <a:lnRef idx="0"/>
          <a:fillRef idx="0"/>
          <a:effectRef idx="0"/>
          <a:fontRef idx="minor"/>
        </p:style>
        <p:txBody>
          <a:bodyPr lIns="90000" rIns="90000" tIns="45000" bIns="45000">
            <a:noAutofit/>
          </a:bodyPr>
          <a:p>
            <a:pPr>
              <a:lnSpc>
                <a:spcPct val="100000"/>
              </a:lnSpc>
              <a:spcBef>
                <a:spcPts val="479"/>
              </a:spcBef>
            </a:pPr>
            <a:endParaRPr b="0" lang="fr-FR" sz="1800" spc="-1" strike="noStrike">
              <a:latin typeface="Arial"/>
            </a:endParaRPr>
          </a:p>
          <a:p>
            <a:pPr>
              <a:lnSpc>
                <a:spcPct val="100000"/>
              </a:lnSpc>
              <a:spcBef>
                <a:spcPts val="479"/>
              </a:spcBef>
            </a:pPr>
            <a:endParaRPr b="0" lang="fr-FR" sz="1800" spc="-1" strike="noStrike">
              <a:latin typeface="Arial"/>
            </a:endParaRPr>
          </a:p>
        </p:txBody>
      </p:sp>
      <p:grpSp>
        <p:nvGrpSpPr>
          <p:cNvPr id="477" name="Diagram 6"/>
          <p:cNvGrpSpPr/>
          <p:nvPr/>
        </p:nvGrpSpPr>
        <p:grpSpPr>
          <a:xfrm>
            <a:off x="609480" y="2302200"/>
            <a:ext cx="7772040" cy="4010040"/>
            <a:chOff x="609480" y="2302200"/>
            <a:chExt cx="7772040" cy="4010040"/>
          </a:xfrm>
        </p:grpSpPr>
        <p:sp>
          <p:nvSpPr>
            <p:cNvPr id="478" name=""/>
            <p:cNvSpPr/>
            <p:nvPr/>
          </p:nvSpPr>
          <p:spPr>
            <a:xfrm>
              <a:off x="609480" y="2302200"/>
              <a:ext cx="7771680" cy="4010040"/>
            </a:xfrm>
            <a:prstGeom prst="rect">
              <a:avLst/>
            </a:prstGeom>
            <a:noFill/>
            <a:ln w="0">
              <a:noFill/>
            </a:ln>
          </p:spPr>
          <p:style>
            <a:lnRef idx="0"/>
            <a:fillRef idx="0"/>
            <a:effectRef idx="0"/>
            <a:fontRef idx="minor"/>
          </p:style>
        </p:sp>
        <p:sp>
          <p:nvSpPr>
            <p:cNvPr id="479" name=""/>
            <p:cNvSpPr/>
            <p:nvPr/>
          </p:nvSpPr>
          <p:spPr>
            <a:xfrm>
              <a:off x="609480" y="2302200"/>
              <a:ext cx="4010040" cy="4010040"/>
            </a:xfrm>
            <a:prstGeom prst="pie">
              <a:avLst>
                <a:gd name="adj1" fmla="val 5400000"/>
                <a:gd name="adj2" fmla="val 16200000"/>
              </a:avLst>
            </a:prstGeom>
            <a:solidFill>
              <a:schemeClr val="accent4">
                <a:hueOff val="0"/>
                <a:satOff val="0"/>
                <a:lumOff val="0"/>
                <a:alphaOff val="0"/>
              </a:schemeClr>
            </a:solidFill>
            <a:ln>
              <a:solidFill>
                <a:srgbClr val="ffffff"/>
              </a:solidFill>
              <a:round/>
            </a:ln>
          </p:spPr>
          <p:style>
            <a:lnRef idx="2"/>
            <a:fillRef idx="0"/>
            <a:effectRef idx="0"/>
            <a:fontRef idx="minor"/>
          </p:style>
        </p:sp>
        <p:sp>
          <p:nvSpPr>
            <p:cNvPr id="480" name=""/>
            <p:cNvSpPr/>
            <p:nvPr/>
          </p:nvSpPr>
          <p:spPr>
            <a:xfrm>
              <a:off x="2615040" y="2302200"/>
              <a:ext cx="5766120" cy="4010040"/>
            </a:xfrm>
            <a:prstGeom prst="rect">
              <a:avLst/>
            </a:prstGeom>
            <a:solidFill>
              <a:schemeClr val="lt1">
                <a:alpha val="90000"/>
                <a:hueOff val="0"/>
                <a:satOff val="0"/>
                <a:lumOff val="0"/>
                <a:alphaOff val="0"/>
              </a:schemeClr>
            </a:solidFill>
            <a:ln>
              <a:solidFill>
                <a:srgbClr val="6585cf"/>
              </a:solidFill>
              <a:round/>
            </a:ln>
          </p:spPr>
          <p:style>
            <a:lnRef idx="2"/>
            <a:fillRef idx="0"/>
            <a:effectRef idx="0"/>
            <a:fontRef idx="minor"/>
          </p:style>
          <p:txBody>
            <a:bodyPr lIns="148680" rIns="3032280" tIns="148680" bIns="330732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Qui</a:t>
              </a:r>
              <a:endParaRPr b="0" lang="fr-FR" sz="3900" spc="-1" strike="noStrike">
                <a:latin typeface="Arial"/>
              </a:endParaRPr>
            </a:p>
          </p:txBody>
        </p:sp>
        <p:sp>
          <p:nvSpPr>
            <p:cNvPr id="481" name=""/>
            <p:cNvSpPr/>
            <p:nvPr/>
          </p:nvSpPr>
          <p:spPr>
            <a:xfrm>
              <a:off x="1136160" y="3154320"/>
              <a:ext cx="2957040" cy="2957040"/>
            </a:xfrm>
            <a:prstGeom prst="pie">
              <a:avLst>
                <a:gd name="adj1" fmla="val 5400000"/>
                <a:gd name="adj2" fmla="val 16200000"/>
              </a:avLst>
            </a:prstGeom>
            <a:solidFill>
              <a:schemeClr val="accent4">
                <a:hueOff val="604807"/>
                <a:satOff val="-1980"/>
                <a:lumOff val="0"/>
                <a:alphaOff val="0"/>
              </a:schemeClr>
            </a:solidFill>
            <a:ln>
              <a:solidFill>
                <a:srgbClr val="ffffff"/>
              </a:solidFill>
              <a:round/>
            </a:ln>
          </p:spPr>
          <p:style>
            <a:lnRef idx="2"/>
            <a:fillRef idx="0"/>
            <a:effectRef idx="0"/>
            <a:fontRef idx="minor"/>
          </p:style>
        </p:sp>
        <p:sp>
          <p:nvSpPr>
            <p:cNvPr id="482" name=""/>
            <p:cNvSpPr/>
            <p:nvPr/>
          </p:nvSpPr>
          <p:spPr>
            <a:xfrm>
              <a:off x="2615040" y="3154320"/>
              <a:ext cx="5766120" cy="2957040"/>
            </a:xfrm>
            <a:prstGeom prst="rect">
              <a:avLst/>
            </a:prstGeom>
            <a:solidFill>
              <a:schemeClr val="lt1">
                <a:alpha val="90000"/>
                <a:hueOff val="0"/>
                <a:satOff val="0"/>
                <a:lumOff val="0"/>
                <a:alphaOff val="0"/>
              </a:schemeClr>
            </a:solidFill>
            <a:ln>
              <a:solidFill>
                <a:srgbClr val="6775cd"/>
              </a:solidFill>
              <a:round/>
            </a:ln>
          </p:spPr>
          <p:style>
            <a:lnRef idx="2"/>
            <a:fillRef idx="0"/>
            <a:effectRef idx="0"/>
            <a:fontRef idx="minor"/>
          </p:style>
          <p:txBody>
            <a:bodyPr lIns="148680" rIns="3032280" tIns="148680" bIns="225432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Quoi</a:t>
              </a:r>
              <a:endParaRPr b="0" lang="fr-FR" sz="3900" spc="-1" strike="noStrike">
                <a:latin typeface="Arial"/>
              </a:endParaRPr>
            </a:p>
          </p:txBody>
        </p:sp>
        <p:sp>
          <p:nvSpPr>
            <p:cNvPr id="483" name=""/>
            <p:cNvSpPr/>
            <p:nvPr/>
          </p:nvSpPr>
          <p:spPr>
            <a:xfrm>
              <a:off x="1662480" y="4006800"/>
              <a:ext cx="1904400" cy="1904400"/>
            </a:xfrm>
            <a:prstGeom prst="pie">
              <a:avLst>
                <a:gd name="adj1" fmla="val 5400000"/>
                <a:gd name="adj2" fmla="val 16200000"/>
              </a:avLst>
            </a:prstGeom>
            <a:solidFill>
              <a:schemeClr val="accent4">
                <a:hueOff val="1209614"/>
                <a:satOff val="-3960"/>
                <a:lumOff val="0"/>
                <a:alphaOff val="0"/>
              </a:schemeClr>
            </a:solidFill>
            <a:ln>
              <a:solidFill>
                <a:srgbClr val="ffffff"/>
              </a:solidFill>
              <a:round/>
            </a:ln>
          </p:spPr>
          <p:style>
            <a:lnRef idx="2"/>
            <a:fillRef idx="0"/>
            <a:effectRef idx="0"/>
            <a:fontRef idx="minor"/>
          </p:style>
        </p:sp>
        <p:sp>
          <p:nvSpPr>
            <p:cNvPr id="484" name=""/>
            <p:cNvSpPr/>
            <p:nvPr/>
          </p:nvSpPr>
          <p:spPr>
            <a:xfrm>
              <a:off x="2615040" y="4077360"/>
              <a:ext cx="5766120" cy="1904400"/>
            </a:xfrm>
            <a:prstGeom prst="rect">
              <a:avLst/>
            </a:prstGeom>
            <a:solidFill>
              <a:schemeClr val="lt1">
                <a:alpha val="90000"/>
                <a:hueOff val="0"/>
                <a:satOff val="0"/>
                <a:lumOff val="0"/>
                <a:alphaOff val="0"/>
              </a:schemeClr>
            </a:solidFill>
            <a:ln>
              <a:solidFill>
                <a:srgbClr val="6c69cb"/>
              </a:solidFill>
              <a:round/>
            </a:ln>
          </p:spPr>
          <p:style>
            <a:lnRef idx="2"/>
            <a:fillRef idx="0"/>
            <a:effectRef idx="0"/>
            <a:fontRef idx="minor"/>
          </p:style>
          <p:txBody>
            <a:bodyPr lIns="148680" rIns="3032280" tIns="148680" bIns="120168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Comment</a:t>
              </a:r>
              <a:endParaRPr b="0" lang="fr-FR" sz="3900" spc="-1" strike="noStrike">
                <a:latin typeface="Arial"/>
              </a:endParaRPr>
            </a:p>
          </p:txBody>
        </p:sp>
        <p:sp>
          <p:nvSpPr>
            <p:cNvPr id="485" name=""/>
            <p:cNvSpPr/>
            <p:nvPr/>
          </p:nvSpPr>
          <p:spPr>
            <a:xfrm>
              <a:off x="2188800" y="4858920"/>
              <a:ext cx="851400" cy="851400"/>
            </a:xfrm>
            <a:prstGeom prst="pie">
              <a:avLst>
                <a:gd name="adj1" fmla="val 5400000"/>
                <a:gd name="adj2" fmla="val 16200000"/>
              </a:avLst>
            </a:prstGeom>
            <a:solidFill>
              <a:schemeClr val="accent4">
                <a:hueOff val="1814420"/>
                <a:satOff val="-5940"/>
                <a:lumOff val="0"/>
                <a:alphaOff val="0"/>
              </a:schemeClr>
            </a:solidFill>
            <a:ln>
              <a:solidFill>
                <a:srgbClr val="ffffff"/>
              </a:solidFill>
              <a:round/>
            </a:ln>
          </p:spPr>
          <p:style>
            <a:lnRef idx="2"/>
            <a:fillRef idx="0"/>
            <a:effectRef idx="0"/>
            <a:fontRef idx="minor"/>
          </p:style>
        </p:sp>
        <p:sp>
          <p:nvSpPr>
            <p:cNvPr id="486" name=""/>
            <p:cNvSpPr/>
            <p:nvPr/>
          </p:nvSpPr>
          <p:spPr>
            <a:xfrm>
              <a:off x="2615040" y="4858920"/>
              <a:ext cx="5766120" cy="851400"/>
            </a:xfrm>
            <a:prstGeom prst="rect">
              <a:avLst/>
            </a:prstGeom>
            <a:solidFill>
              <a:schemeClr val="lt1">
                <a:alpha val="90000"/>
                <a:hueOff val="0"/>
                <a:satOff val="0"/>
                <a:lumOff val="0"/>
                <a:alphaOff val="0"/>
              </a:schemeClr>
            </a:solidFill>
            <a:ln>
              <a:solidFill>
                <a:srgbClr val="7e6bc9"/>
              </a:solidFill>
              <a:round/>
            </a:ln>
          </p:spPr>
          <p:style>
            <a:lnRef idx="2"/>
            <a:fillRef idx="0"/>
            <a:effectRef idx="0"/>
            <a:fontRef idx="minor"/>
          </p:style>
          <p:txBody>
            <a:bodyPr lIns="148680" rIns="3032280" tIns="148680" bIns="14868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Résultat</a:t>
              </a:r>
              <a:endParaRPr b="0" lang="fr-FR" sz="3900" spc="-1" strike="noStrike">
                <a:latin typeface="Arial"/>
              </a:endParaRPr>
            </a:p>
          </p:txBody>
        </p:sp>
        <p:sp>
          <p:nvSpPr>
            <p:cNvPr id="487" name=""/>
            <p:cNvSpPr/>
            <p:nvPr/>
          </p:nvSpPr>
          <p:spPr>
            <a:xfrm>
              <a:off x="5498640" y="2302200"/>
              <a:ext cx="2882880" cy="85140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69"/>
                </a:spcAft>
                <a:buClr>
                  <a:srgbClr val="404040"/>
                </a:buClr>
                <a:buFont typeface="Symbol"/>
                <a:buChar char=""/>
              </a:pPr>
              <a:r>
                <a:rPr b="0" lang="en-US" sz="1800" spc="-1" strike="noStrike">
                  <a:solidFill>
                    <a:srgbClr val="404040"/>
                  </a:solidFill>
                  <a:latin typeface="Calibri"/>
                  <a:ea typeface="DejaVu Sans"/>
                </a:rPr>
                <a:t>intervenants de première ligne</a:t>
              </a:r>
              <a:endParaRPr b="0" lang="fr-FR" sz="1800" spc="-1" strike="noStrike">
                <a:latin typeface="Arial"/>
              </a:endParaRPr>
            </a:p>
            <a:p>
              <a:pPr>
                <a:lnSpc>
                  <a:spcPct val="90000"/>
                </a:lnSpc>
                <a:spcAft>
                  <a:spcPts val="269"/>
                </a:spcAft>
              </a:pPr>
              <a:endParaRPr b="0" lang="fr-FR" sz="1800" spc="-1" strike="noStrike">
                <a:latin typeface="Arial"/>
              </a:endParaRPr>
            </a:p>
          </p:txBody>
        </p:sp>
        <p:sp>
          <p:nvSpPr>
            <p:cNvPr id="488" name=""/>
            <p:cNvSpPr/>
            <p:nvPr/>
          </p:nvSpPr>
          <p:spPr>
            <a:xfrm>
              <a:off x="5486400" y="3124080"/>
              <a:ext cx="2882880" cy="1204200"/>
            </a:xfrm>
            <a:prstGeom prst="rect">
              <a:avLst/>
            </a:prstGeom>
            <a:noFill/>
            <a:ln>
              <a:noFill/>
            </a:ln>
          </p:spPr>
          <p:style>
            <a:lnRef idx="2"/>
            <a:fillRef idx="0"/>
            <a:effectRef idx="0"/>
            <a:fontRef idx="minor"/>
          </p:style>
          <p:txBody>
            <a:bodyPr lIns="60840" rIns="60840" tIns="60840" bIns="60840" anchor="ctr">
              <a:noAutofit/>
            </a:bodyPr>
            <a:p>
              <a:pPr>
                <a:lnSpc>
                  <a:spcPct val="90000"/>
                </a:lnSpc>
                <a:spcAft>
                  <a:spcPts val="300"/>
                </a:spcAft>
              </a:pPr>
              <a:endParaRPr b="0" lang="fr-FR" sz="1800" spc="-1" strike="noStrike">
                <a:latin typeface="Arial"/>
              </a:endParaRPr>
            </a:p>
            <a:p>
              <a:pPr>
                <a:lnSpc>
                  <a:spcPct val="90000"/>
                </a:lnSpc>
                <a:spcAft>
                  <a:spcPts val="300"/>
                </a:spcAft>
              </a:pPr>
              <a:endParaRPr b="0" lang="fr-FR" sz="1800" spc="-1" strike="noStrike">
                <a:latin typeface="Arial"/>
              </a:endParaRPr>
            </a:p>
            <a:p>
              <a:pPr lvl="1" marL="171360" indent="-170640">
                <a:lnSpc>
                  <a:spcPct val="90000"/>
                </a:lnSpc>
                <a:spcAft>
                  <a:spcPts val="300"/>
                </a:spcAft>
                <a:buClr>
                  <a:srgbClr val="404040"/>
                </a:buClr>
                <a:buFont typeface="Symbol"/>
                <a:buChar char=""/>
              </a:pPr>
              <a:r>
                <a:rPr b="0" lang="en-US" sz="1800" spc="-1" strike="noStrike">
                  <a:solidFill>
                    <a:srgbClr val="404040"/>
                  </a:solidFill>
                  <a:latin typeface="Calibri"/>
                  <a:ea typeface="DejaVu Sans"/>
                </a:rPr>
                <a:t>Encadrement</a:t>
              </a:r>
              <a:r>
                <a:rPr b="0" lang="en-US" sz="2000" spc="-1" strike="noStrike">
                  <a:solidFill>
                    <a:srgbClr val="404040"/>
                  </a:solidFill>
                  <a:latin typeface="Calibri"/>
                  <a:ea typeface="DejaVu Sans"/>
                </a:rPr>
                <a:t> </a:t>
              </a:r>
              <a:r>
                <a:rPr b="0" lang="en-US" sz="1800" spc="-1" strike="noStrike">
                  <a:solidFill>
                    <a:srgbClr val="404040"/>
                  </a:solidFill>
                  <a:latin typeface="Calibri"/>
                  <a:ea typeface="DejaVu Sans"/>
                </a:rPr>
                <a:t>de la radicalization</a:t>
              </a:r>
              <a:endParaRPr b="0" lang="fr-FR" sz="1800" spc="-1" strike="noStrike">
                <a:latin typeface="Arial"/>
              </a:endParaRPr>
            </a:p>
            <a:p>
              <a:pPr>
                <a:lnSpc>
                  <a:spcPct val="90000"/>
                </a:lnSpc>
                <a:spcAft>
                  <a:spcPts val="300"/>
                </a:spcAft>
              </a:pPr>
              <a:endParaRPr b="0" lang="fr-FR" sz="1800" spc="-1" strike="noStrike">
                <a:latin typeface="Arial"/>
              </a:endParaRPr>
            </a:p>
            <a:p>
              <a:pPr lvl="1" marL="171360" indent="-170640">
                <a:lnSpc>
                  <a:spcPct val="150000"/>
                </a:lnSpc>
                <a:spcAft>
                  <a:spcPts val="541"/>
                </a:spcAft>
                <a:buClr>
                  <a:srgbClr val="404040"/>
                </a:buClr>
                <a:buFont typeface="Symbol"/>
                <a:buChar char=""/>
              </a:pPr>
              <a:r>
                <a:rPr b="0" lang="en-US" sz="1600" spc="-1" strike="noStrike">
                  <a:solidFill>
                    <a:srgbClr val="404040"/>
                  </a:solidFill>
                  <a:latin typeface="Calibri"/>
                  <a:ea typeface="DejaVu Sans"/>
                </a:rPr>
                <a:t>Exercices</a:t>
              </a:r>
              <a:r>
                <a:rPr b="0" lang="en-US" sz="3600" spc="-1" strike="noStrike">
                  <a:solidFill>
                    <a:srgbClr val="404040"/>
                  </a:solidFill>
                  <a:latin typeface="Calibri"/>
                  <a:ea typeface="DejaVu Sans"/>
                </a:rPr>
                <a:t> </a:t>
              </a:r>
              <a:r>
                <a:rPr b="0" lang="en-US" sz="1600" spc="-1" strike="noStrike">
                  <a:solidFill>
                    <a:srgbClr val="404040"/>
                  </a:solidFill>
                  <a:latin typeface="Calibri"/>
                  <a:ea typeface="DejaVu Sans"/>
                </a:rPr>
                <a:t>et simulations</a:t>
              </a:r>
              <a:endParaRPr b="0" lang="fr-FR" sz="1600" spc="-1" strike="noStrike">
                <a:latin typeface="Arial"/>
              </a:endParaRPr>
            </a:p>
          </p:txBody>
        </p:sp>
        <p:sp>
          <p:nvSpPr>
            <p:cNvPr id="489" name=""/>
            <p:cNvSpPr/>
            <p:nvPr/>
          </p:nvSpPr>
          <p:spPr>
            <a:xfrm>
              <a:off x="5498640" y="3645000"/>
              <a:ext cx="2882880" cy="123120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150000"/>
                </a:lnSpc>
                <a:spcAft>
                  <a:spcPts val="241"/>
                </a:spcAft>
                <a:buClr>
                  <a:srgbClr val="404040"/>
                </a:buClr>
                <a:buFont typeface="Symbol"/>
                <a:buChar char=""/>
              </a:pPr>
              <a:r>
                <a:rPr b="0" lang="fr-FR" sz="1600" spc="-1" strike="noStrike">
                  <a:solidFill>
                    <a:srgbClr val="404040"/>
                  </a:solidFill>
                  <a:latin typeface="Calibri"/>
                  <a:ea typeface="DejaVu Sans"/>
                </a:rPr>
                <a:t>Connaissance</a:t>
              </a:r>
              <a:endParaRPr b="0" lang="fr-FR" sz="1600" spc="-1" strike="noStrike">
                <a:latin typeface="Arial"/>
              </a:endParaRPr>
            </a:p>
            <a:p>
              <a:pPr lvl="1" marL="171360" indent="-170640">
                <a:lnSpc>
                  <a:spcPct val="100000"/>
                </a:lnSpc>
                <a:spcAft>
                  <a:spcPts val="241"/>
                </a:spcAft>
                <a:buClr>
                  <a:srgbClr val="404040"/>
                </a:buClr>
                <a:buFont typeface="Symbol"/>
                <a:buChar char=""/>
              </a:pPr>
              <a:r>
                <a:rPr b="0" lang="fr-FR" sz="1600" spc="-1" strike="noStrike">
                  <a:solidFill>
                    <a:srgbClr val="404040"/>
                  </a:solidFill>
                  <a:latin typeface="Calibri"/>
                  <a:ea typeface="DejaVu Sans"/>
                </a:rPr>
                <a:t>Pratiquer les compétences</a:t>
              </a:r>
              <a:endParaRPr b="0" lang="fr-FR" sz="1600" spc="-1" strike="noStrike">
                <a:latin typeface="Arial"/>
              </a:endParaRPr>
            </a:p>
            <a:p>
              <a:pPr>
                <a:lnSpc>
                  <a:spcPct val="100000"/>
                </a:lnSpc>
                <a:spcAft>
                  <a:spcPts val="241"/>
                </a:spcAft>
              </a:pPr>
              <a:endParaRPr b="0" lang="fr-FR" sz="1600" spc="-1" strike="noStrike">
                <a:latin typeface="Arial"/>
              </a:endParaRPr>
            </a:p>
          </p:txBody>
        </p:sp>
        <p:sp>
          <p:nvSpPr>
            <p:cNvPr id="490" name=""/>
            <p:cNvSpPr/>
            <p:nvPr/>
          </p:nvSpPr>
          <p:spPr>
            <a:xfrm>
              <a:off x="5498640" y="4876920"/>
              <a:ext cx="2882880" cy="85140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Reconnaître les signes</a:t>
              </a:r>
              <a:endParaRPr b="0" lang="fr-FR" sz="1600" spc="-1" strike="noStrike">
                <a:latin typeface="Arial"/>
              </a:endParaRPr>
            </a:p>
            <a:p>
              <a:pPr lvl="1" marL="171360" indent="-170640">
                <a:lnSpc>
                  <a:spcPct val="90000"/>
                </a:lnSpc>
                <a:spcAft>
                  <a:spcPts val="241"/>
                </a:spcAft>
                <a:buClr>
                  <a:srgbClr val="595959"/>
                </a:buClr>
                <a:buFont typeface="Symbol"/>
                <a:buChar char=""/>
              </a:pPr>
              <a:r>
                <a:rPr b="0" lang="fr-FR" sz="1600" spc="-1" strike="noStrike">
                  <a:solidFill>
                    <a:srgbClr val="595959"/>
                  </a:solidFill>
                  <a:latin typeface="Calibri"/>
                  <a:ea typeface="DejaVu Sans"/>
                </a:rPr>
                <a:t>Traiter les </a:t>
              </a:r>
              <a:r>
                <a:rPr b="0" lang="en-US" sz="1600" spc="-1" strike="noStrike">
                  <a:solidFill>
                    <a:srgbClr val="595959"/>
                  </a:solidFill>
                  <a:latin typeface="Calibri"/>
                  <a:ea typeface="DejaVu Sans"/>
                </a:rPr>
                <a:t>discourss dysfonctionnels</a:t>
              </a:r>
              <a:endParaRPr b="0" lang="fr-FR" sz="1600" spc="-1" strike="noStrike">
                <a:latin typeface="Arial"/>
              </a:endParaRPr>
            </a:p>
          </p:txBody>
        </p:sp>
      </p:grpSp>
      <p:sp>
        <p:nvSpPr>
          <p:cNvPr id="491" name="Заглавие 4"/>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Atelier </a:t>
            </a:r>
            <a:r>
              <a:rPr b="0" lang="fr-CA" sz="3200" spc="-1" strike="noStrike">
                <a:solidFill>
                  <a:srgbClr val="0770b1"/>
                </a:solidFill>
                <a:latin typeface="Calibri"/>
              </a:rPr>
              <a:t>sur le </a:t>
            </a:r>
            <a:r>
              <a:rPr b="0" lang="en-US" sz="3200" spc="-1" strike="noStrike">
                <a:solidFill>
                  <a:srgbClr val="0770b1"/>
                </a:solidFill>
                <a:latin typeface="Calibri"/>
              </a:rPr>
              <a:t>discours et l'identité</a:t>
            </a:r>
            <a:endParaRPr b="0" lang="fr-FR" sz="3200" spc="-1" strike="noStrike">
              <a:latin typeface="Arial"/>
            </a:endParaRPr>
          </a:p>
        </p:txBody>
      </p:sp>
      <p:sp>
        <p:nvSpPr>
          <p:cNvPr id="492"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DAB88000-AA57-492D-852E-5E7AD1BB22C4}" type="slidenum">
              <a:rPr b="0" lang="en-US" sz="1200" spc="-1" strike="noStrike">
                <a:solidFill>
                  <a:srgbClr val="0770b1"/>
                </a:solidFill>
                <a:latin typeface="Calibri"/>
              </a:rPr>
              <a:t>&lt;numéro&gt;</a:t>
            </a:fld>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93" name="Group"/>
          <p:cNvGrpSpPr/>
          <p:nvPr/>
        </p:nvGrpSpPr>
        <p:grpSpPr>
          <a:xfrm>
            <a:off x="3571920" y="2249640"/>
            <a:ext cx="1861560" cy="2518920"/>
            <a:chOff x="3571920" y="2249640"/>
            <a:chExt cx="1861560" cy="2518920"/>
          </a:xfrm>
        </p:grpSpPr>
        <p:sp>
          <p:nvSpPr>
            <p:cNvPr id="494" name="Freeform 11"/>
            <p:cNvSpPr/>
            <p:nvPr/>
          </p:nvSpPr>
          <p:spPr>
            <a:xfrm>
              <a:off x="3571920" y="2249640"/>
              <a:ext cx="1858320" cy="2518920"/>
            </a:xfrm>
            <a:custGeom>
              <a:avLst/>
              <a:gdLst/>
              <a:ahLst/>
              <a:rect l="l" t="t" r="r" b="b"/>
              <a:pathLst>
                <a:path w="21600" h="20174">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solidFill>
              <a:schemeClr val="lt1">
                <a:alpha val="90000"/>
                <a:hueOff val="0"/>
                <a:satOff val="0"/>
                <a:lumOff val="0"/>
                <a:alphaOff val="0"/>
              </a:schemeClr>
            </a:solidFill>
            <a:ln w="12700">
              <a:noFill/>
            </a:ln>
          </p:spPr>
          <p:style>
            <a:lnRef idx="2"/>
            <a:fillRef idx="0"/>
            <a:effectRef idx="0"/>
            <a:fontRef idx="minor"/>
          </p:style>
        </p:sp>
        <p:sp>
          <p:nvSpPr>
            <p:cNvPr id="495" name="Freeform 12"/>
            <p:cNvSpPr/>
            <p:nvPr/>
          </p:nvSpPr>
          <p:spPr>
            <a:xfrm>
              <a:off x="3801600" y="2456280"/>
              <a:ext cx="1631880" cy="2302920"/>
            </a:xfrm>
            <a:custGeom>
              <a:avLst/>
              <a:gdLst/>
              <a:ahLst/>
              <a:rect l="l" t="t" r="r" b="b"/>
              <a:pathLst>
                <a:path w="19684" h="19639">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solidFill>
              <a:srgbClr val="ff6600"/>
            </a:solidFill>
            <a:ln w="12700">
              <a:noFill/>
            </a:ln>
          </p:spPr>
          <p:style>
            <a:lnRef idx="0"/>
            <a:fillRef idx="0"/>
            <a:effectRef idx="0"/>
            <a:fontRef idx="minor"/>
          </p:style>
        </p:sp>
      </p:grpSp>
      <p:grpSp>
        <p:nvGrpSpPr>
          <p:cNvPr id="496" name="Group"/>
          <p:cNvGrpSpPr/>
          <p:nvPr/>
        </p:nvGrpSpPr>
        <p:grpSpPr>
          <a:xfrm>
            <a:off x="2841840" y="2616480"/>
            <a:ext cx="2135160" cy="2388600"/>
            <a:chOff x="2841840" y="2616480"/>
            <a:chExt cx="2135160" cy="2388600"/>
          </a:xfrm>
        </p:grpSpPr>
        <p:sp>
          <p:nvSpPr>
            <p:cNvPr id="497" name="Freeform 18"/>
            <p:cNvSpPr/>
            <p:nvPr/>
          </p:nvSpPr>
          <p:spPr>
            <a:xfrm>
              <a:off x="2841840" y="2616480"/>
              <a:ext cx="2135160" cy="2388600"/>
            </a:xfrm>
            <a:custGeom>
              <a:avLst/>
              <a:gdLst/>
              <a:ahLst/>
              <a:rect l="l" t="t" r="r" b="b"/>
              <a:pathLst>
                <a:path w="21081" h="19754">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solidFill>
              <a:srgbClr val="92d050"/>
            </a:solidFill>
            <a:ln w="12700">
              <a:noFill/>
            </a:ln>
          </p:spPr>
          <p:style>
            <a:lnRef idx="0"/>
            <a:fillRef idx="0"/>
            <a:effectRef idx="0"/>
            <a:fontRef idx="minor"/>
          </p:style>
        </p:sp>
        <p:sp>
          <p:nvSpPr>
            <p:cNvPr id="498" name="Freeform 19"/>
            <p:cNvSpPr/>
            <p:nvPr/>
          </p:nvSpPr>
          <p:spPr>
            <a:xfrm>
              <a:off x="3177000" y="2616480"/>
              <a:ext cx="1792440" cy="2270520"/>
            </a:xfrm>
            <a:custGeom>
              <a:avLst/>
              <a:gdLst/>
              <a:ahLst/>
              <a:rect l="l" t="t" r="r" b="b"/>
              <a:pathLst>
                <a:path w="17940" h="19091">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solidFill>
              <a:srgbClr val="92d050"/>
            </a:solidFill>
            <a:ln w="12700">
              <a:noFill/>
            </a:ln>
          </p:spPr>
          <p:style>
            <a:lnRef idx="0"/>
            <a:fillRef idx="0"/>
            <a:effectRef idx="0"/>
            <a:fontRef idx="minor"/>
          </p:style>
        </p:sp>
      </p:grpSp>
      <p:grpSp>
        <p:nvGrpSpPr>
          <p:cNvPr id="499" name="Group"/>
          <p:cNvGrpSpPr/>
          <p:nvPr/>
        </p:nvGrpSpPr>
        <p:grpSpPr>
          <a:xfrm>
            <a:off x="2439000" y="3834360"/>
            <a:ext cx="2599560" cy="1652760"/>
            <a:chOff x="2439000" y="3834360"/>
            <a:chExt cx="2599560" cy="1652760"/>
          </a:xfrm>
        </p:grpSpPr>
        <p:sp>
          <p:nvSpPr>
            <p:cNvPr id="500" name="Freeform 25"/>
            <p:cNvSpPr/>
            <p:nvPr/>
          </p:nvSpPr>
          <p:spPr>
            <a:xfrm>
              <a:off x="2439720" y="3834360"/>
              <a:ext cx="2598840" cy="1652760"/>
            </a:xfrm>
            <a:custGeom>
              <a:avLst/>
              <a:gdLst/>
              <a:ahLst/>
              <a:rect l="l" t="t" r="r" b="b"/>
              <a:pathLst>
                <a:path w="20314" h="18582">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solidFill>
              <a:srgbClr val="0ba7df"/>
            </a:solidFill>
            <a:ln w="12700">
              <a:noFill/>
            </a:ln>
          </p:spPr>
          <p:style>
            <a:lnRef idx="0"/>
            <a:fillRef idx="0"/>
            <a:effectRef idx="0"/>
            <a:fontRef idx="minor"/>
          </p:style>
        </p:sp>
        <p:sp>
          <p:nvSpPr>
            <p:cNvPr id="501" name="Freeform 26"/>
            <p:cNvSpPr/>
            <p:nvPr/>
          </p:nvSpPr>
          <p:spPr>
            <a:xfrm>
              <a:off x="2439000" y="3834360"/>
              <a:ext cx="2555280" cy="1402200"/>
            </a:xfrm>
            <a:custGeom>
              <a:avLst/>
              <a:gdLst/>
              <a:ahLst/>
              <a:rect l="l" t="t" r="r" b="b"/>
              <a:pathLst>
                <a:path w="20006" h="18778">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solidFill>
              <a:srgbClr val="0ba7df"/>
            </a:solidFill>
            <a:ln w="12700">
              <a:noFill/>
            </a:ln>
          </p:spPr>
          <p:style>
            <a:lnRef idx="0"/>
            <a:fillRef idx="0"/>
            <a:effectRef idx="0"/>
            <a:fontRef idx="minor"/>
          </p:style>
        </p:sp>
      </p:grpSp>
      <p:grpSp>
        <p:nvGrpSpPr>
          <p:cNvPr id="502" name="Group"/>
          <p:cNvGrpSpPr/>
          <p:nvPr/>
        </p:nvGrpSpPr>
        <p:grpSpPr>
          <a:xfrm>
            <a:off x="3575520" y="3795840"/>
            <a:ext cx="1851840" cy="2520000"/>
            <a:chOff x="3575520" y="3795840"/>
            <a:chExt cx="1851840" cy="2520000"/>
          </a:xfrm>
        </p:grpSpPr>
        <p:sp>
          <p:nvSpPr>
            <p:cNvPr id="503" name="Freeform 32"/>
            <p:cNvSpPr/>
            <p:nvPr/>
          </p:nvSpPr>
          <p:spPr>
            <a:xfrm>
              <a:off x="3580200" y="3795840"/>
              <a:ext cx="1847160" cy="2520000"/>
            </a:xfrm>
            <a:custGeom>
              <a:avLst/>
              <a:gdLst/>
              <a:ahLst/>
              <a:rect l="l" t="t" r="r" b="b"/>
              <a:pathLst>
                <a:path w="21530" h="20167">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solidFill>
              <a:schemeClr val="accent4">
                <a:lumMod val="75000"/>
              </a:schemeClr>
            </a:solidFill>
            <a:ln w="12700">
              <a:noFill/>
            </a:ln>
          </p:spPr>
          <p:style>
            <a:lnRef idx="0"/>
            <a:fillRef idx="0"/>
            <a:effectRef idx="0"/>
            <a:fontRef idx="minor"/>
          </p:style>
        </p:sp>
        <p:sp>
          <p:nvSpPr>
            <p:cNvPr id="504" name="Freeform 33"/>
            <p:cNvSpPr/>
            <p:nvPr/>
          </p:nvSpPr>
          <p:spPr>
            <a:xfrm>
              <a:off x="3575520" y="3801600"/>
              <a:ext cx="1657440" cy="2311560"/>
            </a:xfrm>
            <a:custGeom>
              <a:avLst/>
              <a:gdLst/>
              <a:ahLst/>
              <a:rect l="l" t="t" r="r" b="b"/>
              <a:pathLst>
                <a:path w="19624" h="19625">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solidFill>
              <a:schemeClr val="accent4">
                <a:lumMod val="75000"/>
              </a:schemeClr>
            </a:solidFill>
            <a:ln w="12700">
              <a:noFill/>
            </a:ln>
          </p:spPr>
          <p:style>
            <a:lnRef idx="0"/>
            <a:fillRef idx="0"/>
            <a:effectRef idx="0"/>
            <a:fontRef idx="minor"/>
          </p:style>
        </p:sp>
      </p:grpSp>
      <p:grpSp>
        <p:nvGrpSpPr>
          <p:cNvPr id="505" name="Group"/>
          <p:cNvGrpSpPr/>
          <p:nvPr/>
        </p:nvGrpSpPr>
        <p:grpSpPr>
          <a:xfrm>
            <a:off x="4019400" y="3568680"/>
            <a:ext cx="2134440" cy="2390400"/>
            <a:chOff x="4019400" y="3568680"/>
            <a:chExt cx="2134440" cy="2390400"/>
          </a:xfrm>
        </p:grpSpPr>
        <p:sp>
          <p:nvSpPr>
            <p:cNvPr id="506" name="Freeform 39"/>
            <p:cNvSpPr/>
            <p:nvPr/>
          </p:nvSpPr>
          <p:spPr>
            <a:xfrm>
              <a:off x="4019400" y="3568680"/>
              <a:ext cx="2134440" cy="2388240"/>
            </a:xfrm>
            <a:custGeom>
              <a:avLst/>
              <a:gdLst/>
              <a:ahLst/>
              <a:rect l="l" t="t" r="r" b="b"/>
              <a:pathLst>
                <a:path w="21083" h="19755">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solidFill>
              <a:schemeClr val="accent6">
                <a:lumMod val="75000"/>
              </a:schemeClr>
            </a:solidFill>
            <a:ln w="12700">
              <a:noFill/>
            </a:ln>
          </p:spPr>
          <p:style>
            <a:lnRef idx="0"/>
            <a:fillRef idx="0"/>
            <a:effectRef idx="0"/>
            <a:fontRef idx="minor"/>
          </p:style>
        </p:sp>
        <p:sp>
          <p:nvSpPr>
            <p:cNvPr id="507" name="Freeform 40"/>
            <p:cNvSpPr/>
            <p:nvPr/>
          </p:nvSpPr>
          <p:spPr>
            <a:xfrm>
              <a:off x="4024080" y="3724560"/>
              <a:ext cx="1758240" cy="2234520"/>
            </a:xfrm>
            <a:custGeom>
              <a:avLst/>
              <a:gdLst/>
              <a:ahLst/>
              <a:rect l="l" t="t" r="r" b="b"/>
              <a:pathLst>
                <a:path w="18177" h="19287">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solidFill>
              <a:schemeClr val="accent6">
                <a:lumMod val="75000"/>
              </a:schemeClr>
            </a:solidFill>
            <a:ln w="12700">
              <a:noFill/>
            </a:ln>
          </p:spPr>
          <p:style>
            <a:lnRef idx="0"/>
            <a:fillRef idx="0"/>
            <a:effectRef idx="0"/>
            <a:fontRef idx="minor"/>
          </p:style>
        </p:sp>
      </p:grpSp>
      <p:grpSp>
        <p:nvGrpSpPr>
          <p:cNvPr id="508" name="Group"/>
          <p:cNvGrpSpPr/>
          <p:nvPr/>
        </p:nvGrpSpPr>
        <p:grpSpPr>
          <a:xfrm>
            <a:off x="3984120" y="3062520"/>
            <a:ext cx="2568240" cy="1661400"/>
            <a:chOff x="3984120" y="3062520"/>
            <a:chExt cx="2568240" cy="1661400"/>
          </a:xfrm>
        </p:grpSpPr>
        <p:sp>
          <p:nvSpPr>
            <p:cNvPr id="509" name="Freeform 46"/>
            <p:cNvSpPr/>
            <p:nvPr/>
          </p:nvSpPr>
          <p:spPr>
            <a:xfrm>
              <a:off x="3984120" y="3062520"/>
              <a:ext cx="2566800" cy="1661400"/>
            </a:xfrm>
            <a:custGeom>
              <a:avLst/>
              <a:gdLst/>
              <a:ahLst/>
              <a:rect l="l" t="t" r="r" b="b"/>
              <a:pathLst>
                <a:path w="21074" h="1871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solidFill>
              <a:srgbClr val="cc3399"/>
            </a:solidFill>
            <a:ln w="12700">
              <a:noFill/>
            </a:ln>
          </p:spPr>
          <p:style>
            <a:lnRef idx="0"/>
            <a:fillRef idx="0"/>
            <a:effectRef idx="0"/>
            <a:fontRef idx="minor"/>
          </p:style>
        </p:sp>
        <p:sp>
          <p:nvSpPr>
            <p:cNvPr id="510" name="Freeform 47"/>
            <p:cNvSpPr/>
            <p:nvPr/>
          </p:nvSpPr>
          <p:spPr>
            <a:xfrm>
              <a:off x="4000680" y="3336840"/>
              <a:ext cx="2551680" cy="1386000"/>
            </a:xfrm>
            <a:custGeom>
              <a:avLst/>
              <a:gdLst/>
              <a:ahLst/>
              <a:rect l="l" t="t" r="r" b="b"/>
              <a:pathLst>
                <a:path w="21142" h="18493">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solidFill>
              <a:srgbClr val="cc3399"/>
            </a:solidFill>
            <a:ln w="12700">
              <a:noFill/>
            </a:ln>
          </p:spPr>
          <p:style>
            <a:lnRef idx="0"/>
            <a:fillRef idx="0"/>
            <a:effectRef idx="0"/>
            <a:fontRef idx="minor"/>
          </p:style>
        </p:sp>
      </p:grpSp>
      <p:sp>
        <p:nvSpPr>
          <p:cNvPr id="511" name="TextBox 52"/>
          <p:cNvSpPr/>
          <p:nvPr/>
        </p:nvSpPr>
        <p:spPr>
          <a:xfrm>
            <a:off x="1442160" y="2270160"/>
            <a:ext cx="3741840" cy="3427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Qu'est-ce qui vous a frappé ?</a:t>
            </a:r>
            <a:endParaRPr b="0" lang="fr-FR" sz="1800" spc="-1" strike="noStrike">
              <a:latin typeface="Arial"/>
            </a:endParaRPr>
          </a:p>
        </p:txBody>
      </p:sp>
      <p:sp>
        <p:nvSpPr>
          <p:cNvPr id="512" name="TextBox 52"/>
          <p:cNvSpPr/>
          <p:nvPr/>
        </p:nvSpPr>
        <p:spPr>
          <a:xfrm>
            <a:off x="196920" y="3971880"/>
            <a:ext cx="2664000" cy="3427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535353"/>
                </a:solidFill>
                <a:latin typeface="Calibri"/>
                <a:ea typeface="DejaVu Sans"/>
              </a:rPr>
              <a:t>Réfléchir sur le sens</a:t>
            </a:r>
            <a:endParaRPr b="0" lang="fr-FR" sz="1800" spc="-1" strike="noStrike">
              <a:latin typeface="Arial"/>
            </a:endParaRPr>
          </a:p>
        </p:txBody>
      </p:sp>
      <p:sp>
        <p:nvSpPr>
          <p:cNvPr id="513" name="TextBox 52"/>
          <p:cNvSpPr/>
          <p:nvPr/>
        </p:nvSpPr>
        <p:spPr>
          <a:xfrm>
            <a:off x="673560" y="5932440"/>
            <a:ext cx="2860200" cy="61668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Partager votre histoire au sein du groupe</a:t>
            </a:r>
            <a:endParaRPr b="0" lang="fr-FR" sz="1800" spc="-1" strike="noStrike">
              <a:latin typeface="Arial"/>
            </a:endParaRPr>
          </a:p>
        </p:txBody>
      </p:sp>
      <p:sp>
        <p:nvSpPr>
          <p:cNvPr id="514" name="TextBox 52"/>
          <p:cNvSpPr/>
          <p:nvPr/>
        </p:nvSpPr>
        <p:spPr>
          <a:xfrm>
            <a:off x="5216400" y="6050520"/>
            <a:ext cx="3659760" cy="3427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Qui suis-je?</a:t>
            </a:r>
            <a:endParaRPr b="0" lang="fr-FR" sz="1800" spc="-1" strike="noStrike">
              <a:latin typeface="Arial"/>
            </a:endParaRPr>
          </a:p>
        </p:txBody>
      </p:sp>
      <p:sp>
        <p:nvSpPr>
          <p:cNvPr id="515" name="TextBox 52"/>
          <p:cNvSpPr/>
          <p:nvPr/>
        </p:nvSpPr>
        <p:spPr>
          <a:xfrm>
            <a:off x="5880960" y="4178520"/>
            <a:ext cx="2715480" cy="61704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Choisir le formulaire</a:t>
            </a:r>
            <a:endParaRPr b="0" lang="fr-FR" sz="1800" spc="-1" strike="noStrike">
              <a:latin typeface="Arial"/>
            </a:endParaRPr>
          </a:p>
          <a:p>
            <a:pPr algn="ctr">
              <a:lnSpc>
                <a:spcPct val="100000"/>
              </a:lnSpc>
            </a:pPr>
            <a:endParaRPr b="0" lang="fr-FR" sz="1800" spc="-1" strike="noStrike">
              <a:latin typeface="Arial"/>
            </a:endParaRPr>
          </a:p>
        </p:txBody>
      </p:sp>
      <p:sp>
        <p:nvSpPr>
          <p:cNvPr id="516" name="TextBox 52"/>
          <p:cNvSpPr/>
          <p:nvPr/>
        </p:nvSpPr>
        <p:spPr>
          <a:xfrm>
            <a:off x="5532480" y="2300400"/>
            <a:ext cx="3345840" cy="3427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Faire des groupes de 3, 4 ou 5</a:t>
            </a:r>
            <a:endParaRPr b="0" lang="fr-FR" sz="1800" spc="-1" strike="noStrike">
              <a:latin typeface="Arial"/>
            </a:endParaRPr>
          </a:p>
        </p:txBody>
      </p:sp>
      <p:sp>
        <p:nvSpPr>
          <p:cNvPr id="517" name="Freeform 9"/>
          <p:cNvSpPr/>
          <p:nvPr/>
        </p:nvSpPr>
        <p:spPr>
          <a:xfrm>
            <a:off x="5692680" y="3371400"/>
            <a:ext cx="376200" cy="408960"/>
          </a:xfrm>
          <a:custGeom>
            <a:avLst/>
            <a:gdLst/>
            <a:ahLst/>
            <a:rect l="l" t="t" r="r" b="b"/>
            <a:pathLst>
              <a:path w="21594" h="2160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noFill/>
          <a:ln w="6350">
            <a:solidFill>
              <a:srgbClr val="ffffff"/>
            </a:solidFill>
            <a:miter/>
          </a:ln>
        </p:spPr>
        <p:style>
          <a:lnRef idx="0"/>
          <a:fillRef idx="0"/>
          <a:effectRef idx="0"/>
          <a:fontRef idx="minor"/>
        </p:style>
      </p:sp>
      <p:sp>
        <p:nvSpPr>
          <p:cNvPr id="518" name="Freeform 12"/>
          <p:cNvSpPr/>
          <p:nvPr/>
        </p:nvSpPr>
        <p:spPr>
          <a:xfrm>
            <a:off x="3048480" y="3125880"/>
            <a:ext cx="315720" cy="396000"/>
          </a:xfrm>
          <a:custGeom>
            <a:avLst/>
            <a:gdLst/>
            <a:ahLst/>
            <a:rect l="l" t="t" r="r" b="b"/>
            <a:pathLst>
              <a:path w="21248" h="2160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noFill/>
          <a:ln w="6350">
            <a:solidFill>
              <a:srgbClr val="ffffff"/>
            </a:solidFill>
            <a:miter/>
          </a:ln>
        </p:spPr>
        <p:style>
          <a:lnRef idx="0"/>
          <a:fillRef idx="0"/>
          <a:effectRef idx="0"/>
          <a:fontRef idx="minor"/>
        </p:style>
      </p:sp>
      <p:sp>
        <p:nvSpPr>
          <p:cNvPr id="519" name="Freeform 13"/>
          <p:cNvSpPr/>
          <p:nvPr/>
        </p:nvSpPr>
        <p:spPr>
          <a:xfrm>
            <a:off x="4619880" y="2453040"/>
            <a:ext cx="291960" cy="414720"/>
          </a:xfrm>
          <a:custGeom>
            <a:avLst/>
            <a:gdLst/>
            <a:ahLst/>
            <a:rect l="l" t="t" r="r" b="b"/>
            <a:pathLst>
              <a:path w="21600" h="2160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noFill/>
          <a:ln w="6350">
            <a:solidFill>
              <a:srgbClr val="ffffff"/>
            </a:solidFill>
            <a:miter/>
          </a:ln>
        </p:spPr>
        <p:style>
          <a:lnRef idx="0"/>
          <a:fillRef idx="0"/>
          <a:effectRef idx="0"/>
          <a:fontRef idx="minor"/>
        </p:style>
      </p:sp>
      <p:sp>
        <p:nvSpPr>
          <p:cNvPr id="520" name="Freeform 16"/>
          <p:cNvSpPr/>
          <p:nvPr/>
        </p:nvSpPr>
        <p:spPr>
          <a:xfrm>
            <a:off x="4291560" y="5590440"/>
            <a:ext cx="334800" cy="373320"/>
          </a:xfrm>
          <a:custGeom>
            <a:avLst/>
            <a:gdLst/>
            <a:ahLst/>
            <a:rect l="l" t="t" r="r" b="b"/>
            <a:pathLst>
              <a:path w="21600" h="2160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noFill/>
          <a:ln w="6350">
            <a:solidFill>
              <a:srgbClr val="ffffff"/>
            </a:solidFill>
            <a:miter/>
          </a:ln>
        </p:spPr>
        <p:style>
          <a:lnRef idx="0"/>
          <a:fillRef idx="0"/>
          <a:effectRef idx="0"/>
          <a:fontRef idx="minor"/>
        </p:style>
      </p:sp>
      <p:sp>
        <p:nvSpPr>
          <p:cNvPr id="521" name="Freeform 17"/>
          <p:cNvSpPr/>
          <p:nvPr/>
        </p:nvSpPr>
        <p:spPr>
          <a:xfrm>
            <a:off x="5625360" y="5016600"/>
            <a:ext cx="314280" cy="318240"/>
          </a:xfrm>
          <a:custGeom>
            <a:avLst/>
            <a:gdLst/>
            <a:ahLst/>
            <a:rect l="l" t="t" r="r" b="b"/>
            <a:pathLst>
              <a:path w="21354" h="2160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noFill/>
          <a:ln w="6350">
            <a:solidFill>
              <a:srgbClr val="ffffff"/>
            </a:solidFill>
            <a:miter/>
          </a:ln>
        </p:spPr>
        <p:style>
          <a:lnRef idx="0"/>
          <a:fillRef idx="0"/>
          <a:effectRef idx="0"/>
          <a:fontRef idx="minor"/>
        </p:style>
      </p:sp>
      <p:sp>
        <p:nvSpPr>
          <p:cNvPr id="522" name="Freeform 18"/>
          <p:cNvSpPr/>
          <p:nvPr/>
        </p:nvSpPr>
        <p:spPr>
          <a:xfrm>
            <a:off x="2900160" y="4707000"/>
            <a:ext cx="337680" cy="377280"/>
          </a:xfrm>
          <a:custGeom>
            <a:avLst/>
            <a:gdLst/>
            <a:ahLst/>
            <a:rect l="l" t="t" r="r" b="b"/>
            <a:pathLst>
              <a:path w="20531" h="2160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noFill/>
          <a:ln w="6350">
            <a:solidFill>
              <a:srgbClr val="ffffff"/>
            </a:solidFill>
            <a:miter/>
          </a:ln>
        </p:spPr>
        <p:style>
          <a:lnRef idx="0"/>
          <a:fillRef idx="0"/>
          <a:effectRef idx="0"/>
          <a:fontRef idx="minor"/>
        </p:style>
      </p:sp>
      <p:sp>
        <p:nvSpPr>
          <p:cNvPr id="523"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Discours et identité : Exercice 2</a:t>
            </a:r>
            <a:endParaRPr b="0" lang="fr-FR" sz="3200" spc="-1" strike="noStrike">
              <a:latin typeface="Arial"/>
            </a:endParaRPr>
          </a:p>
        </p:txBody>
      </p:sp>
      <p:sp>
        <p:nvSpPr>
          <p:cNvPr id="524"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FD59C725-1CEE-4637-B543-69AF17F392C3}" type="slidenum">
              <a:rPr b="0" lang="en-US" sz="1200" spc="-1" strike="noStrike">
                <a:solidFill>
                  <a:srgbClr val="0770b1"/>
                </a:solidFill>
                <a:latin typeface="Calibri"/>
              </a:rPr>
              <a:t>&lt;numéro&gt;</a:t>
            </a:fld>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416" dur="indefinite" restart="never" nodeType="tmRoot">
          <p:childTnLst>
            <p:seq>
              <p:cTn id="417" dur="indefinite" nodeType="mainSeq">
                <p:childTnLst>
                  <p:par>
                    <p:cTn id="418" fill="hold">
                      <p:stCondLst>
                        <p:cond delay="indefinite"/>
                      </p:stCondLst>
                      <p:childTnLst>
                        <p:par>
                          <p:cTn id="419" fill="hold">
                            <p:stCondLst>
                              <p:cond delay="0"/>
                            </p:stCondLst>
                            <p:childTnLst>
                              <p:par>
                                <p:cTn id="420" nodeType="clickEffect" fill="hold" presetClass="entr" presetID="22" presetSubtype="8">
                                  <p:stCondLst>
                                    <p:cond delay="0"/>
                                  </p:stCondLst>
                                  <p:iterate type="el">
                                    <p:tmAbs val="0"/>
                                  </p:iterate>
                                  <p:childTnLst>
                                    <p:set>
                                      <p:cBhvr>
                                        <p:cTn id="421" fill="hold"/>
                                        <p:tgtEl>
                                          <p:spTgt spid="493"/>
                                        </p:tgtEl>
                                        <p:attrNameLst>
                                          <p:attrName>style.visibility</p:attrName>
                                        </p:attrNameLst>
                                      </p:cBhvr>
                                      <p:to>
                                        <p:strVal val="visible"/>
                                      </p:to>
                                    </p:set>
                                    <p:animEffect filter="wipe(left)" transition="in">
                                      <p:cBhvr additive="repl">
                                        <p:cTn id="422" dur="500"/>
                                        <p:tgtEl>
                                          <p:spTgt spid="493"/>
                                        </p:tgtEl>
                                      </p:cBhvr>
                                    </p:animEffect>
                                  </p:childTnLst>
                                </p:cTn>
                              </p:par>
                            </p:childTnLst>
                          </p:cTn>
                        </p:par>
                        <p:par>
                          <p:cTn id="423" fill="hold">
                            <p:stCondLst>
                              <p:cond delay="500"/>
                            </p:stCondLst>
                            <p:childTnLst>
                              <p:par>
                                <p:cTn id="424" nodeType="afterEffect" fill="hold" presetClass="entr" presetID="22" presetSubtype="1">
                                  <p:stCondLst>
                                    <p:cond delay="0"/>
                                  </p:stCondLst>
                                  <p:iterate type="el">
                                    <p:tmAbs val="0"/>
                                  </p:iterate>
                                  <p:childTnLst>
                                    <p:set>
                                      <p:cBhvr>
                                        <p:cTn id="425" fill="hold"/>
                                        <p:tgtEl>
                                          <p:spTgt spid="516"/>
                                        </p:tgtEl>
                                        <p:attrNameLst>
                                          <p:attrName>style.visibility</p:attrName>
                                        </p:attrNameLst>
                                      </p:cBhvr>
                                      <p:to>
                                        <p:strVal val="visible"/>
                                      </p:to>
                                    </p:set>
                                    <p:animEffect filter="wipe(up)" transition="in">
                                      <p:cBhvr additive="repl">
                                        <p:cTn id="426" dur="600"/>
                                        <p:tgtEl>
                                          <p:spTgt spid="516"/>
                                        </p:tgtEl>
                                      </p:cBhvr>
                                    </p:animEffect>
                                  </p:childTnLst>
                                </p:cTn>
                              </p:par>
                            </p:childTnLst>
                          </p:cTn>
                        </p:par>
                      </p:childTnLst>
                    </p:cTn>
                  </p:par>
                  <p:par>
                    <p:cTn id="427" fill="hold">
                      <p:stCondLst>
                        <p:cond delay="indefinite"/>
                      </p:stCondLst>
                      <p:childTnLst>
                        <p:par>
                          <p:cTn id="428" fill="hold">
                            <p:stCondLst>
                              <p:cond delay="0"/>
                            </p:stCondLst>
                            <p:childTnLst>
                              <p:par>
                                <p:cTn id="429" nodeType="clickEffect" fill="hold" presetClass="entr" presetID="22" presetSubtype="8">
                                  <p:stCondLst>
                                    <p:cond delay="0"/>
                                  </p:stCondLst>
                                  <p:iterate type="el">
                                    <p:tmAbs val="0"/>
                                  </p:iterate>
                                  <p:childTnLst>
                                    <p:set>
                                      <p:cBhvr>
                                        <p:cTn id="430" fill="hold"/>
                                        <p:tgtEl>
                                          <p:spTgt spid="508"/>
                                        </p:tgtEl>
                                        <p:attrNameLst>
                                          <p:attrName>style.visibility</p:attrName>
                                        </p:attrNameLst>
                                      </p:cBhvr>
                                      <p:to>
                                        <p:strVal val="visible"/>
                                      </p:to>
                                    </p:set>
                                    <p:animEffect filter="wipe(left)" transition="in">
                                      <p:cBhvr additive="repl">
                                        <p:cTn id="431" dur="500"/>
                                        <p:tgtEl>
                                          <p:spTgt spid="508"/>
                                        </p:tgtEl>
                                      </p:cBhvr>
                                    </p:animEffect>
                                  </p:childTnLst>
                                </p:cTn>
                              </p:par>
                            </p:childTnLst>
                          </p:cTn>
                        </p:par>
                        <p:par>
                          <p:cTn id="432" fill="hold">
                            <p:stCondLst>
                              <p:cond delay="500"/>
                            </p:stCondLst>
                            <p:childTnLst>
                              <p:par>
                                <p:cTn id="433" nodeType="afterEffect" fill="hold" presetClass="entr" presetID="22" presetSubtype="1">
                                  <p:stCondLst>
                                    <p:cond delay="0"/>
                                  </p:stCondLst>
                                  <p:iterate type="el">
                                    <p:tmAbs val="0"/>
                                  </p:iterate>
                                  <p:childTnLst>
                                    <p:set>
                                      <p:cBhvr>
                                        <p:cTn id="434" fill="hold"/>
                                        <p:tgtEl>
                                          <p:spTgt spid="515"/>
                                        </p:tgtEl>
                                        <p:attrNameLst>
                                          <p:attrName>style.visibility</p:attrName>
                                        </p:attrNameLst>
                                      </p:cBhvr>
                                      <p:to>
                                        <p:strVal val="visible"/>
                                      </p:to>
                                    </p:set>
                                    <p:animEffect filter="wipe(up)" transition="in">
                                      <p:cBhvr additive="repl">
                                        <p:cTn id="435" dur="600"/>
                                        <p:tgtEl>
                                          <p:spTgt spid="515"/>
                                        </p:tgtEl>
                                      </p:cBhvr>
                                    </p:animEffect>
                                  </p:childTnLst>
                                </p:cTn>
                              </p:par>
                            </p:childTnLst>
                          </p:cTn>
                        </p:par>
                      </p:childTnLst>
                    </p:cTn>
                  </p:par>
                  <p:par>
                    <p:cTn id="436" fill="hold">
                      <p:stCondLst>
                        <p:cond delay="indefinite"/>
                      </p:stCondLst>
                      <p:childTnLst>
                        <p:par>
                          <p:cTn id="437" fill="hold">
                            <p:stCondLst>
                              <p:cond delay="0"/>
                            </p:stCondLst>
                            <p:childTnLst>
                              <p:par>
                                <p:cTn id="438" nodeType="clickEffect" fill="hold" presetClass="entr" presetID="22" presetSubtype="8">
                                  <p:stCondLst>
                                    <p:cond delay="0"/>
                                  </p:stCondLst>
                                  <p:iterate type="el">
                                    <p:tmAbs val="0"/>
                                  </p:iterate>
                                  <p:childTnLst>
                                    <p:set>
                                      <p:cBhvr>
                                        <p:cTn id="439" fill="hold"/>
                                        <p:tgtEl>
                                          <p:spTgt spid="505"/>
                                        </p:tgtEl>
                                        <p:attrNameLst>
                                          <p:attrName>style.visibility</p:attrName>
                                        </p:attrNameLst>
                                      </p:cBhvr>
                                      <p:to>
                                        <p:strVal val="visible"/>
                                      </p:to>
                                    </p:set>
                                    <p:animEffect filter="wipe(left)" transition="in">
                                      <p:cBhvr additive="repl">
                                        <p:cTn id="440" dur="500"/>
                                        <p:tgtEl>
                                          <p:spTgt spid="505"/>
                                        </p:tgtEl>
                                      </p:cBhvr>
                                    </p:animEffect>
                                  </p:childTnLst>
                                </p:cTn>
                              </p:par>
                            </p:childTnLst>
                          </p:cTn>
                        </p:par>
                        <p:par>
                          <p:cTn id="441" fill="hold">
                            <p:stCondLst>
                              <p:cond delay="500"/>
                            </p:stCondLst>
                            <p:childTnLst>
                              <p:par>
                                <p:cTn id="442" nodeType="afterEffect" fill="hold" presetClass="entr" presetID="22" presetSubtype="1">
                                  <p:stCondLst>
                                    <p:cond delay="0"/>
                                  </p:stCondLst>
                                  <p:iterate type="el">
                                    <p:tmAbs val="0"/>
                                  </p:iterate>
                                  <p:childTnLst>
                                    <p:set>
                                      <p:cBhvr>
                                        <p:cTn id="443" fill="hold"/>
                                        <p:tgtEl>
                                          <p:spTgt spid="514"/>
                                        </p:tgtEl>
                                        <p:attrNameLst>
                                          <p:attrName>style.visibility</p:attrName>
                                        </p:attrNameLst>
                                      </p:cBhvr>
                                      <p:to>
                                        <p:strVal val="visible"/>
                                      </p:to>
                                    </p:set>
                                    <p:animEffect filter="wipe(up)" transition="in">
                                      <p:cBhvr additive="repl">
                                        <p:cTn id="444" dur="600"/>
                                        <p:tgtEl>
                                          <p:spTgt spid="514"/>
                                        </p:tgtEl>
                                      </p:cBhvr>
                                    </p:animEffect>
                                  </p:childTnLst>
                                </p:cTn>
                              </p:par>
                            </p:childTnLst>
                          </p:cTn>
                        </p:par>
                      </p:childTnLst>
                    </p:cTn>
                  </p:par>
                  <p:par>
                    <p:cTn id="445" fill="hold">
                      <p:stCondLst>
                        <p:cond delay="indefinite"/>
                      </p:stCondLst>
                      <p:childTnLst>
                        <p:par>
                          <p:cTn id="446" fill="hold">
                            <p:stCondLst>
                              <p:cond delay="0"/>
                            </p:stCondLst>
                            <p:childTnLst>
                              <p:par>
                                <p:cTn id="447" nodeType="clickEffect" fill="hold" presetClass="entr" presetID="22" presetSubtype="8">
                                  <p:stCondLst>
                                    <p:cond delay="0"/>
                                  </p:stCondLst>
                                  <p:iterate type="el">
                                    <p:tmAbs val="0"/>
                                  </p:iterate>
                                  <p:childTnLst>
                                    <p:set>
                                      <p:cBhvr>
                                        <p:cTn id="448" fill="hold"/>
                                        <p:tgtEl>
                                          <p:spTgt spid="502"/>
                                        </p:tgtEl>
                                        <p:attrNameLst>
                                          <p:attrName>style.visibility</p:attrName>
                                        </p:attrNameLst>
                                      </p:cBhvr>
                                      <p:to>
                                        <p:strVal val="visible"/>
                                      </p:to>
                                    </p:set>
                                    <p:animEffect filter="wipe(left)" transition="in">
                                      <p:cBhvr additive="repl">
                                        <p:cTn id="449" dur="500"/>
                                        <p:tgtEl>
                                          <p:spTgt spid="502"/>
                                        </p:tgtEl>
                                      </p:cBhvr>
                                    </p:animEffect>
                                  </p:childTnLst>
                                </p:cTn>
                              </p:par>
                            </p:childTnLst>
                          </p:cTn>
                        </p:par>
                        <p:par>
                          <p:cTn id="450" fill="hold">
                            <p:stCondLst>
                              <p:cond delay="500"/>
                            </p:stCondLst>
                            <p:childTnLst>
                              <p:par>
                                <p:cTn id="451" nodeType="afterEffect" fill="hold" presetClass="entr" presetID="22" presetSubtype="1">
                                  <p:stCondLst>
                                    <p:cond delay="0"/>
                                  </p:stCondLst>
                                  <p:iterate type="el">
                                    <p:tmAbs val="0"/>
                                  </p:iterate>
                                  <p:childTnLst>
                                    <p:set>
                                      <p:cBhvr>
                                        <p:cTn id="452" fill="hold"/>
                                        <p:tgtEl>
                                          <p:spTgt spid="513"/>
                                        </p:tgtEl>
                                        <p:attrNameLst>
                                          <p:attrName>style.visibility</p:attrName>
                                        </p:attrNameLst>
                                      </p:cBhvr>
                                      <p:to>
                                        <p:strVal val="visible"/>
                                      </p:to>
                                    </p:set>
                                    <p:animEffect filter="wipe(up)" transition="in">
                                      <p:cBhvr additive="repl">
                                        <p:cTn id="453" dur="600"/>
                                        <p:tgtEl>
                                          <p:spTgt spid="513"/>
                                        </p:tgtEl>
                                      </p:cBhvr>
                                    </p:animEffect>
                                  </p:childTnLst>
                                </p:cTn>
                              </p:par>
                            </p:childTnLst>
                          </p:cTn>
                        </p:par>
                      </p:childTnLst>
                    </p:cTn>
                  </p:par>
                  <p:par>
                    <p:cTn id="454" fill="hold">
                      <p:stCondLst>
                        <p:cond delay="indefinite"/>
                      </p:stCondLst>
                      <p:childTnLst>
                        <p:par>
                          <p:cTn id="455" fill="hold">
                            <p:stCondLst>
                              <p:cond delay="0"/>
                            </p:stCondLst>
                            <p:childTnLst>
                              <p:par>
                                <p:cTn id="456" nodeType="clickEffect" fill="hold" presetClass="entr" presetID="22" presetSubtype="8">
                                  <p:stCondLst>
                                    <p:cond delay="0"/>
                                  </p:stCondLst>
                                  <p:iterate type="el">
                                    <p:tmAbs val="0"/>
                                  </p:iterate>
                                  <p:childTnLst>
                                    <p:set>
                                      <p:cBhvr>
                                        <p:cTn id="457" fill="hold"/>
                                        <p:tgtEl>
                                          <p:spTgt spid="499"/>
                                        </p:tgtEl>
                                        <p:attrNameLst>
                                          <p:attrName>style.visibility</p:attrName>
                                        </p:attrNameLst>
                                      </p:cBhvr>
                                      <p:to>
                                        <p:strVal val="visible"/>
                                      </p:to>
                                    </p:set>
                                    <p:animEffect filter="wipe(left)" transition="in">
                                      <p:cBhvr additive="repl">
                                        <p:cTn id="458" dur="500"/>
                                        <p:tgtEl>
                                          <p:spTgt spid="499"/>
                                        </p:tgtEl>
                                      </p:cBhvr>
                                    </p:animEffect>
                                  </p:childTnLst>
                                </p:cTn>
                              </p:par>
                            </p:childTnLst>
                          </p:cTn>
                        </p:par>
                        <p:par>
                          <p:cTn id="459" fill="hold">
                            <p:stCondLst>
                              <p:cond delay="500"/>
                            </p:stCondLst>
                            <p:childTnLst>
                              <p:par>
                                <p:cTn id="460" nodeType="afterEffect" fill="hold" presetClass="entr" presetID="22" presetSubtype="1">
                                  <p:stCondLst>
                                    <p:cond delay="0"/>
                                  </p:stCondLst>
                                  <p:iterate type="el">
                                    <p:tmAbs val="0"/>
                                  </p:iterate>
                                  <p:childTnLst>
                                    <p:set>
                                      <p:cBhvr>
                                        <p:cTn id="461" fill="hold"/>
                                        <p:tgtEl>
                                          <p:spTgt spid="512"/>
                                        </p:tgtEl>
                                        <p:attrNameLst>
                                          <p:attrName>style.visibility</p:attrName>
                                        </p:attrNameLst>
                                      </p:cBhvr>
                                      <p:to>
                                        <p:strVal val="visible"/>
                                      </p:to>
                                    </p:set>
                                    <p:animEffect filter="wipe(up)" transition="in">
                                      <p:cBhvr additive="repl">
                                        <p:cTn id="462" dur="600"/>
                                        <p:tgtEl>
                                          <p:spTgt spid="512"/>
                                        </p:tgtEl>
                                      </p:cBhvr>
                                    </p:animEffect>
                                  </p:childTnLst>
                                </p:cTn>
                              </p:par>
                            </p:childTnLst>
                          </p:cTn>
                        </p:par>
                      </p:childTnLst>
                    </p:cTn>
                  </p:par>
                  <p:par>
                    <p:cTn id="463" fill="hold">
                      <p:stCondLst>
                        <p:cond delay="indefinite"/>
                      </p:stCondLst>
                      <p:childTnLst>
                        <p:par>
                          <p:cTn id="464" fill="hold">
                            <p:stCondLst>
                              <p:cond delay="0"/>
                            </p:stCondLst>
                            <p:childTnLst>
                              <p:par>
                                <p:cTn id="465" nodeType="clickEffect" fill="hold" presetClass="entr" presetID="22" presetSubtype="8">
                                  <p:stCondLst>
                                    <p:cond delay="0"/>
                                  </p:stCondLst>
                                  <p:iterate type="el">
                                    <p:tmAbs val="0"/>
                                  </p:iterate>
                                  <p:childTnLst>
                                    <p:set>
                                      <p:cBhvr>
                                        <p:cTn id="466" fill="hold"/>
                                        <p:tgtEl>
                                          <p:spTgt spid="496"/>
                                        </p:tgtEl>
                                        <p:attrNameLst>
                                          <p:attrName>style.visibility</p:attrName>
                                        </p:attrNameLst>
                                      </p:cBhvr>
                                      <p:to>
                                        <p:strVal val="visible"/>
                                      </p:to>
                                    </p:set>
                                    <p:animEffect filter="wipe(left)" transition="in">
                                      <p:cBhvr additive="repl">
                                        <p:cTn id="467" dur="500"/>
                                        <p:tgtEl>
                                          <p:spTgt spid="496"/>
                                        </p:tgtEl>
                                      </p:cBhvr>
                                    </p:animEffect>
                                  </p:childTnLst>
                                </p:cTn>
                              </p:par>
                            </p:childTnLst>
                          </p:cTn>
                        </p:par>
                        <p:par>
                          <p:cTn id="468" fill="hold">
                            <p:stCondLst>
                              <p:cond delay="500"/>
                            </p:stCondLst>
                            <p:childTnLst>
                              <p:par>
                                <p:cTn id="469" nodeType="afterEffect" fill="hold" presetClass="entr" presetID="22" presetSubtype="1">
                                  <p:stCondLst>
                                    <p:cond delay="0"/>
                                  </p:stCondLst>
                                  <p:iterate type="el">
                                    <p:tmAbs val="0"/>
                                  </p:iterate>
                                  <p:childTnLst>
                                    <p:set>
                                      <p:cBhvr>
                                        <p:cTn id="470" fill="hold"/>
                                        <p:tgtEl>
                                          <p:spTgt spid="511"/>
                                        </p:tgtEl>
                                        <p:attrNameLst>
                                          <p:attrName>style.visibility</p:attrName>
                                        </p:attrNameLst>
                                      </p:cBhvr>
                                      <p:to>
                                        <p:strVal val="visible"/>
                                      </p:to>
                                    </p:set>
                                    <p:animEffect filter="wipe(up)" transition="in">
                                      <p:cBhvr additive="repl">
                                        <p:cTn id="471" dur="6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Titel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Discours et identité : Exercice 2</a:t>
            </a:r>
            <a:endParaRPr b="0" lang="fr-FR" sz="3200" spc="-1" strike="noStrike">
              <a:latin typeface="Arial"/>
            </a:endParaRPr>
          </a:p>
        </p:txBody>
      </p:sp>
      <p:sp>
        <p:nvSpPr>
          <p:cNvPr id="526"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9EFAF854-52E2-4E41-BE76-D1CABC540076}" type="slidenum">
              <a:rPr b="0" lang="en-US" sz="1200" spc="-1" strike="noStrike">
                <a:solidFill>
                  <a:srgbClr val="0770b1"/>
                </a:solidFill>
                <a:latin typeface="Calibri"/>
              </a:rPr>
              <a:t>28</a:t>
            </a:fld>
            <a:endParaRPr b="0" lang="fr-FR" sz="1200" spc="-1" strike="noStrike">
              <a:latin typeface="Arial"/>
            </a:endParaRPr>
          </a:p>
        </p:txBody>
      </p:sp>
      <p:sp>
        <p:nvSpPr>
          <p:cNvPr id="527" name="Google Shape;18;p1"/>
          <p:cNvSpPr/>
          <p:nvPr/>
        </p:nvSpPr>
        <p:spPr>
          <a:xfrm>
            <a:off x="1776240" y="5024880"/>
            <a:ext cx="901080" cy="27396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350" spc="-1" strike="noStrike">
                <a:solidFill>
                  <a:srgbClr val="535353"/>
                </a:solidFill>
                <a:latin typeface="Avenir Roman"/>
                <a:ea typeface="Avenir Roman"/>
              </a:rPr>
              <a:t>    </a:t>
            </a:r>
            <a:endParaRPr b="0" lang="fr-FR" sz="1350" spc="-1" strike="noStrike">
              <a:latin typeface="Arial"/>
            </a:endParaRPr>
          </a:p>
        </p:txBody>
      </p:sp>
      <p:sp>
        <p:nvSpPr>
          <p:cNvPr id="528" name="Google Shape;25;p1"/>
          <p:cNvSpPr/>
          <p:nvPr/>
        </p:nvSpPr>
        <p:spPr>
          <a:xfrm rot="3660600">
            <a:off x="6266880" y="4478040"/>
            <a:ext cx="166320" cy="636480"/>
          </a:xfrm>
          <a:custGeom>
            <a:avLst/>
            <a:gdLst/>
            <a:ahLst/>
            <a:rect l="l" t="t" r="r" b="b"/>
            <a:pathLst>
              <a:path w="21600" h="21600">
                <a:moveTo>
                  <a:pt x="0" y="0"/>
                </a:moveTo>
                <a:cubicBezTo>
                  <a:pt x="2399" y="1686"/>
                  <a:pt x="4620" y="3404"/>
                  <a:pt x="6659" y="5150"/>
                </a:cubicBezTo>
                <a:cubicBezTo>
                  <a:pt x="12876" y="10475"/>
                  <a:pt x="17365" y="16030"/>
                  <a:pt x="21600" y="21600"/>
                </a:cubicBezTo>
              </a:path>
            </a:pathLst>
          </a:custGeom>
          <a:noFill/>
          <a:ln w="38100">
            <a:solidFill>
              <a:srgbClr val="7030a0"/>
            </a:solidFill>
            <a:miter/>
          </a:ln>
        </p:spPr>
        <p:style>
          <a:lnRef idx="0"/>
          <a:fillRef idx="0"/>
          <a:effectRef idx="0"/>
          <a:fontRef idx="minor"/>
        </p:style>
      </p:sp>
      <p:sp>
        <p:nvSpPr>
          <p:cNvPr id="529" name="Google Shape;26;p1"/>
          <p:cNvSpPr/>
          <p:nvPr/>
        </p:nvSpPr>
        <p:spPr>
          <a:xfrm rot="6244800">
            <a:off x="5650920" y="4931640"/>
            <a:ext cx="392400" cy="447120"/>
          </a:xfrm>
          <a:custGeom>
            <a:avLst/>
            <a:gdLst/>
            <a:ahLst/>
            <a:rect l="l" t="t" r="r" b="b"/>
            <a:pathLst>
              <a:path w="21600" h="21600">
                <a:moveTo>
                  <a:pt x="0" y="0"/>
                </a:moveTo>
                <a:cubicBezTo>
                  <a:pt x="8182" y="6395"/>
                  <a:pt x="15437" y="13650"/>
                  <a:pt x="21600" y="21600"/>
                </a:cubicBezTo>
              </a:path>
            </a:pathLst>
          </a:custGeom>
          <a:noFill/>
          <a:ln w="38100">
            <a:solidFill>
              <a:srgbClr val="7030a0"/>
            </a:solidFill>
            <a:miter/>
          </a:ln>
        </p:spPr>
        <p:style>
          <a:lnRef idx="0"/>
          <a:fillRef idx="0"/>
          <a:effectRef idx="0"/>
          <a:fontRef idx="minor"/>
        </p:style>
      </p:sp>
      <p:sp>
        <p:nvSpPr>
          <p:cNvPr id="530" name="Google Shape;28;p1"/>
          <p:cNvSpPr/>
          <p:nvPr/>
        </p:nvSpPr>
        <p:spPr>
          <a:xfrm>
            <a:off x="6400800" y="3567240"/>
            <a:ext cx="1912320" cy="1156320"/>
          </a:xfrm>
          <a:prstGeom prst="ellipse">
            <a:avLst/>
          </a:prstGeom>
          <a:solidFill>
            <a:schemeClr val="accent4">
              <a:lumMod val="75000"/>
            </a:schemeClr>
          </a:solidFill>
          <a:ln w="12700">
            <a:noFill/>
          </a:ln>
        </p:spPr>
        <p:style>
          <a:lnRef idx="0"/>
          <a:fillRef idx="0"/>
          <a:effectRef idx="0"/>
          <a:fontRef idx="minor"/>
        </p:style>
      </p:sp>
      <p:sp>
        <p:nvSpPr>
          <p:cNvPr id="531" name="Google Shape;29;p1"/>
          <p:cNvSpPr/>
          <p:nvPr/>
        </p:nvSpPr>
        <p:spPr>
          <a:xfrm>
            <a:off x="6467760" y="3657240"/>
            <a:ext cx="1748520" cy="946800"/>
          </a:xfrm>
          <a:prstGeom prst="ellipse">
            <a:avLst/>
          </a:prstGeom>
          <a:gradFill rotWithShape="0">
            <a:gsLst>
              <a:gs pos="0">
                <a:srgbClr val="e6eaeb"/>
              </a:gs>
              <a:gs pos="100000">
                <a:srgbClr val="ffffff"/>
              </a:gs>
            </a:gsLst>
            <a:lin ang="2088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instructions</a:t>
            </a:r>
            <a:endParaRPr b="0" lang="fr-FR" sz="1800" spc="-1" strike="noStrike">
              <a:latin typeface="Arial"/>
            </a:endParaRPr>
          </a:p>
        </p:txBody>
      </p:sp>
      <p:sp>
        <p:nvSpPr>
          <p:cNvPr id="532" name="Google Shape;32;p1"/>
          <p:cNvSpPr/>
          <p:nvPr/>
        </p:nvSpPr>
        <p:spPr>
          <a:xfrm flipH="1" rot="18009600">
            <a:off x="4326480" y="4981680"/>
            <a:ext cx="463320" cy="772200"/>
          </a:xfrm>
          <a:custGeom>
            <a:avLst/>
            <a:gdLst/>
            <a:ahLst/>
            <a:rect l="l" t="t" r="r" b="b"/>
            <a:pathLst>
              <a:path w="21600" h="21600">
                <a:moveTo>
                  <a:pt x="21600" y="0"/>
                </a:moveTo>
                <a:cubicBezTo>
                  <a:pt x="17845" y="5186"/>
                  <a:pt x="13381" y="10093"/>
                  <a:pt x="8272" y="14650"/>
                </a:cubicBezTo>
                <a:cubicBezTo>
                  <a:pt x="5611" y="17024"/>
                  <a:pt x="2780" y="19297"/>
                  <a:pt x="0" y="21600"/>
                </a:cubicBezTo>
              </a:path>
            </a:pathLst>
          </a:custGeom>
          <a:noFill/>
          <a:ln w="38100">
            <a:solidFill>
              <a:srgbClr val="ff0000"/>
            </a:solidFill>
            <a:miter/>
          </a:ln>
        </p:spPr>
        <p:style>
          <a:lnRef idx="0"/>
          <a:fillRef idx="0"/>
          <a:effectRef idx="0"/>
          <a:fontRef idx="minor"/>
        </p:style>
      </p:sp>
      <p:sp>
        <p:nvSpPr>
          <p:cNvPr id="533" name="Google Shape;33;p1"/>
          <p:cNvSpPr/>
          <p:nvPr/>
        </p:nvSpPr>
        <p:spPr>
          <a:xfrm flipH="1" rot="16866600">
            <a:off x="2415960" y="4382280"/>
            <a:ext cx="366480" cy="773640"/>
          </a:xfrm>
          <a:custGeom>
            <a:avLst/>
            <a:gdLst/>
            <a:ahLst/>
            <a:rect l="l" t="t" r="r" b="b"/>
            <a:pathLst>
              <a:path w="21600" h="21600">
                <a:moveTo>
                  <a:pt x="0" y="0"/>
                </a:moveTo>
                <a:cubicBezTo>
                  <a:pt x="8182" y="6395"/>
                  <a:pt x="15437" y="13650"/>
                  <a:pt x="21600" y="21600"/>
                </a:cubicBezTo>
              </a:path>
            </a:pathLst>
          </a:custGeom>
          <a:noFill/>
          <a:ln w="38100">
            <a:solidFill>
              <a:srgbClr val="ff8a00"/>
            </a:solidFill>
            <a:miter/>
          </a:ln>
        </p:spPr>
        <p:style>
          <a:lnRef idx="0"/>
          <a:fillRef idx="0"/>
          <a:effectRef idx="0"/>
          <a:fontRef idx="minor"/>
        </p:style>
      </p:sp>
      <p:sp>
        <p:nvSpPr>
          <p:cNvPr id="534" name="Google Shape;34;p1"/>
          <p:cNvSpPr/>
          <p:nvPr/>
        </p:nvSpPr>
        <p:spPr>
          <a:xfrm flipH="1">
            <a:off x="828360" y="3522960"/>
            <a:ext cx="1994040" cy="1156320"/>
          </a:xfrm>
          <a:prstGeom prst="ellipse">
            <a:avLst/>
          </a:prstGeom>
          <a:solidFill>
            <a:srgbClr val="ff6600"/>
          </a:solidFill>
          <a:ln w="12700">
            <a:noFill/>
          </a:ln>
        </p:spPr>
        <p:style>
          <a:lnRef idx="0"/>
          <a:fillRef idx="0"/>
          <a:effectRef idx="0"/>
          <a:fontRef idx="minor"/>
        </p:style>
      </p:sp>
      <p:sp>
        <p:nvSpPr>
          <p:cNvPr id="535" name="Google Shape;35;p1"/>
          <p:cNvSpPr/>
          <p:nvPr/>
        </p:nvSpPr>
        <p:spPr>
          <a:xfrm flipH="1">
            <a:off x="937440" y="36194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objectif</a:t>
            </a:r>
            <a:endParaRPr b="0" lang="fr-FR" sz="1800" spc="-1" strike="noStrike">
              <a:latin typeface="Arial"/>
            </a:endParaRPr>
          </a:p>
        </p:txBody>
      </p:sp>
      <p:sp>
        <p:nvSpPr>
          <p:cNvPr id="536" name="Google Shape;37;p1"/>
          <p:cNvSpPr/>
          <p:nvPr/>
        </p:nvSpPr>
        <p:spPr>
          <a:xfrm flipH="1">
            <a:off x="2363760" y="4647960"/>
            <a:ext cx="1994040" cy="1156320"/>
          </a:xfrm>
          <a:prstGeom prst="ellipse">
            <a:avLst/>
          </a:prstGeom>
          <a:solidFill>
            <a:srgbClr val="cc0099"/>
          </a:solidFill>
          <a:ln w="12700">
            <a:noFill/>
          </a:ln>
        </p:spPr>
        <p:style>
          <a:lnRef idx="0"/>
          <a:fillRef idx="0"/>
          <a:effectRef idx="0"/>
          <a:fontRef idx="minor"/>
        </p:style>
      </p:sp>
      <p:sp>
        <p:nvSpPr>
          <p:cNvPr id="537" name="Google Shape;38;p1"/>
          <p:cNvSpPr/>
          <p:nvPr/>
        </p:nvSpPr>
        <p:spPr>
          <a:xfrm flipH="1">
            <a:off x="2486520" y="474012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public cible</a:t>
            </a:r>
            <a:endParaRPr b="0" lang="fr-FR" sz="1800" spc="-1" strike="noStrike">
              <a:latin typeface="Arial"/>
            </a:endParaRPr>
          </a:p>
        </p:txBody>
      </p:sp>
      <p:sp>
        <p:nvSpPr>
          <p:cNvPr id="538" name="Google Shape;40;p1"/>
          <p:cNvSpPr/>
          <p:nvPr/>
        </p:nvSpPr>
        <p:spPr>
          <a:xfrm flipH="1">
            <a:off x="4584240" y="4699440"/>
            <a:ext cx="1994040" cy="1156320"/>
          </a:xfrm>
          <a:prstGeom prst="ellipse">
            <a:avLst/>
          </a:prstGeom>
          <a:solidFill>
            <a:srgbClr val="92d050"/>
          </a:solidFill>
          <a:ln w="12700">
            <a:noFill/>
          </a:ln>
        </p:spPr>
        <p:style>
          <a:lnRef idx="0"/>
          <a:fillRef idx="0"/>
          <a:effectRef idx="0"/>
          <a:fontRef idx="minor"/>
        </p:style>
      </p:sp>
      <p:sp>
        <p:nvSpPr>
          <p:cNvPr id="539" name="Google Shape;41;p1"/>
          <p:cNvSpPr/>
          <p:nvPr/>
        </p:nvSpPr>
        <p:spPr>
          <a:xfrm flipH="1">
            <a:off x="4714200" y="48128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durée</a:t>
            </a:r>
            <a:endParaRPr b="0" lang="fr-FR" sz="1800" spc="-1" strike="noStrike">
              <a:latin typeface="Arial"/>
            </a:endParaRPr>
          </a:p>
        </p:txBody>
      </p:sp>
      <p:sp>
        <p:nvSpPr>
          <p:cNvPr id="540" name="Tekstvak 86"/>
          <p:cNvSpPr/>
          <p:nvPr/>
        </p:nvSpPr>
        <p:spPr>
          <a:xfrm>
            <a:off x="2364480" y="2864520"/>
            <a:ext cx="4454280" cy="510120"/>
          </a:xfrm>
          <a:prstGeom prst="rect">
            <a:avLst/>
          </a:prstGeom>
          <a:noFill/>
          <a:ln w="0">
            <a:noFill/>
          </a:ln>
        </p:spPr>
        <p:style>
          <a:lnRef idx="0"/>
          <a:fillRef idx="0"/>
          <a:effectRef idx="0"/>
          <a:fontRef idx="minor"/>
        </p:style>
        <p:txBody>
          <a:bodyPr lIns="90000" rIns="90000" tIns="45000" bIns="45000">
            <a:spAutoFit/>
          </a:bodyPr>
          <a:p>
            <a:pPr algn="ctr">
              <a:lnSpc>
                <a:spcPct val="115000"/>
              </a:lnSpc>
              <a:spcAft>
                <a:spcPts val="601"/>
              </a:spcAft>
              <a:tabLst>
                <a:tab algn="l" pos="0"/>
              </a:tabLst>
            </a:pPr>
            <a:r>
              <a:rPr b="0" lang="en-US" sz="2400" spc="-1" strike="noStrike">
                <a:solidFill>
                  <a:srgbClr val="0770b1"/>
                </a:solidFill>
                <a:latin typeface="Calibri"/>
                <a:ea typeface="DejaVu Sans"/>
              </a:rPr>
              <a:t>Qui suis-je?</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41" name="Group"/>
          <p:cNvGrpSpPr/>
          <p:nvPr/>
        </p:nvGrpSpPr>
        <p:grpSpPr>
          <a:xfrm>
            <a:off x="550080" y="5390640"/>
            <a:ext cx="3234960" cy="746640"/>
            <a:chOff x="550080" y="5390640"/>
            <a:chExt cx="3234960" cy="746640"/>
          </a:xfrm>
        </p:grpSpPr>
        <p:sp>
          <p:nvSpPr>
            <p:cNvPr id="542" name="Freeform 2"/>
            <p:cNvSpPr/>
            <p:nvPr/>
          </p:nvSpPr>
          <p:spPr>
            <a:xfrm flipH="1">
              <a:off x="550080" y="5392800"/>
              <a:ext cx="3234960" cy="744480"/>
            </a:xfrm>
            <a:custGeom>
              <a:avLst/>
              <a:gdLst/>
              <a:ahLst/>
              <a:rect l="l" t="t" r="r" b="b"/>
              <a:pathLst>
                <a:path w="21600" h="21600">
                  <a:moveTo>
                    <a:pt x="0" y="0"/>
                  </a:moveTo>
                  <a:lnTo>
                    <a:pt x="21600" y="0"/>
                  </a:lnTo>
                  <a:lnTo>
                    <a:pt x="17280" y="21600"/>
                  </a:lnTo>
                  <a:lnTo>
                    <a:pt x="0" y="21600"/>
                  </a:lnTo>
                  <a:close/>
                </a:path>
              </a:pathLst>
            </a:custGeom>
            <a:solidFill>
              <a:srgbClr val="92d050"/>
            </a:solidFill>
            <a:ln w="12700">
              <a:noFill/>
            </a:ln>
          </p:spPr>
          <p:style>
            <a:lnRef idx="0"/>
            <a:fillRef idx="0"/>
            <a:effectRef idx="0"/>
            <a:fontRef idx="minor"/>
          </p:style>
        </p:sp>
        <p:sp>
          <p:nvSpPr>
            <p:cNvPr id="543" name="Freeform 3"/>
            <p:cNvSpPr/>
            <p:nvPr/>
          </p:nvSpPr>
          <p:spPr>
            <a:xfrm flipH="1">
              <a:off x="550080" y="5390640"/>
              <a:ext cx="323496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92d050"/>
            </a:solidFill>
            <a:ln w="12700">
              <a:noFill/>
            </a:ln>
            <a:effectLst>
              <a:outerShdw blurRad="50760" dir="2700000" dist="37674" rotWithShape="0">
                <a:srgbClr val="000000">
                  <a:alpha val="40000"/>
                </a:srgbClr>
              </a:outerShdw>
            </a:effectLst>
          </p:spPr>
          <p:style>
            <a:lnRef idx="0"/>
            <a:fillRef idx="0"/>
            <a:effectRef idx="0"/>
            <a:fontRef idx="minor"/>
          </p:style>
        </p:sp>
      </p:grpSp>
      <p:grpSp>
        <p:nvGrpSpPr>
          <p:cNvPr id="544" name="Group"/>
          <p:cNvGrpSpPr/>
          <p:nvPr/>
        </p:nvGrpSpPr>
        <p:grpSpPr>
          <a:xfrm>
            <a:off x="4933440" y="3436200"/>
            <a:ext cx="3234960" cy="746640"/>
            <a:chOff x="4933440" y="3436200"/>
            <a:chExt cx="3234960" cy="746640"/>
          </a:xfrm>
        </p:grpSpPr>
        <p:sp>
          <p:nvSpPr>
            <p:cNvPr id="545" name="Freeform 2"/>
            <p:cNvSpPr/>
            <p:nvPr/>
          </p:nvSpPr>
          <p:spPr>
            <a:xfrm>
              <a:off x="4933440" y="3438360"/>
              <a:ext cx="3234960" cy="744480"/>
            </a:xfrm>
            <a:custGeom>
              <a:avLst/>
              <a:gdLst/>
              <a:ahLst/>
              <a:rect l="l" t="t" r="r" b="b"/>
              <a:pathLst>
                <a:path w="21600" h="21600">
                  <a:moveTo>
                    <a:pt x="0" y="0"/>
                  </a:moveTo>
                  <a:lnTo>
                    <a:pt x="21600" y="0"/>
                  </a:lnTo>
                  <a:lnTo>
                    <a:pt x="17280" y="21600"/>
                  </a:lnTo>
                  <a:lnTo>
                    <a:pt x="0" y="21600"/>
                  </a:lnTo>
                  <a:close/>
                </a:path>
              </a:pathLst>
            </a:custGeom>
            <a:solidFill>
              <a:srgbClr val="00b0f0"/>
            </a:solidFill>
            <a:ln w="12700">
              <a:noFill/>
            </a:ln>
          </p:spPr>
          <p:style>
            <a:lnRef idx="0"/>
            <a:fillRef idx="0"/>
            <a:effectRef idx="0"/>
            <a:fontRef idx="minor"/>
          </p:style>
        </p:sp>
        <p:sp>
          <p:nvSpPr>
            <p:cNvPr id="546" name="Freeform 3"/>
            <p:cNvSpPr/>
            <p:nvPr/>
          </p:nvSpPr>
          <p:spPr>
            <a:xfrm>
              <a:off x="4933440" y="3436200"/>
              <a:ext cx="323496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00b0f0"/>
            </a:solidFill>
            <a:ln w="12700">
              <a:noFill/>
            </a:ln>
            <a:effectLst>
              <a:outerShdw blurRad="50760" dir="7724758" dist="37388" rotWithShape="0">
                <a:srgbClr val="000000">
                  <a:alpha val="40000"/>
                </a:srgbClr>
              </a:outerShdw>
            </a:effectLst>
          </p:spPr>
          <p:style>
            <a:lnRef idx="0"/>
            <a:fillRef idx="0"/>
            <a:effectRef idx="0"/>
            <a:fontRef idx="minor"/>
          </p:style>
        </p:sp>
      </p:grpSp>
      <p:grpSp>
        <p:nvGrpSpPr>
          <p:cNvPr id="547" name="Group"/>
          <p:cNvGrpSpPr/>
          <p:nvPr/>
        </p:nvGrpSpPr>
        <p:grpSpPr>
          <a:xfrm>
            <a:off x="550080" y="4416120"/>
            <a:ext cx="3234960" cy="747000"/>
            <a:chOff x="550080" y="4416120"/>
            <a:chExt cx="3234960" cy="747000"/>
          </a:xfrm>
        </p:grpSpPr>
        <p:sp>
          <p:nvSpPr>
            <p:cNvPr id="548" name="Freeform 2"/>
            <p:cNvSpPr/>
            <p:nvPr/>
          </p:nvSpPr>
          <p:spPr>
            <a:xfrm flipH="1">
              <a:off x="550080" y="4418640"/>
              <a:ext cx="3234960" cy="744480"/>
            </a:xfrm>
            <a:custGeom>
              <a:avLst/>
              <a:gdLst/>
              <a:ahLst/>
              <a:rect l="l" t="t" r="r" b="b"/>
              <a:pathLst>
                <a:path w="21600" h="21600">
                  <a:moveTo>
                    <a:pt x="0" y="0"/>
                  </a:moveTo>
                  <a:lnTo>
                    <a:pt x="21600" y="0"/>
                  </a:lnTo>
                  <a:lnTo>
                    <a:pt x="17280" y="21600"/>
                  </a:lnTo>
                  <a:lnTo>
                    <a:pt x="0" y="21600"/>
                  </a:lnTo>
                  <a:close/>
                </a:path>
              </a:pathLst>
            </a:custGeom>
            <a:solidFill>
              <a:srgbClr val="92d050"/>
            </a:solidFill>
            <a:ln w="12700">
              <a:noFill/>
            </a:ln>
          </p:spPr>
          <p:style>
            <a:lnRef idx="0"/>
            <a:fillRef idx="0"/>
            <a:effectRef idx="0"/>
            <a:fontRef idx="minor"/>
          </p:style>
        </p:sp>
        <p:sp>
          <p:nvSpPr>
            <p:cNvPr id="549" name="Freeform 3"/>
            <p:cNvSpPr/>
            <p:nvPr/>
          </p:nvSpPr>
          <p:spPr>
            <a:xfrm flipH="1">
              <a:off x="550080" y="4416120"/>
              <a:ext cx="323496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92d050"/>
            </a:solidFill>
            <a:ln w="12700">
              <a:noFill/>
            </a:ln>
            <a:effectLst>
              <a:outerShdw blurRad="50760" dir="2700000" dist="37674" rotWithShape="0">
                <a:srgbClr val="000000">
                  <a:alpha val="40000"/>
                </a:srgbClr>
              </a:outerShdw>
            </a:effectLst>
          </p:spPr>
          <p:style>
            <a:lnRef idx="0"/>
            <a:fillRef idx="0"/>
            <a:effectRef idx="0"/>
            <a:fontRef idx="minor"/>
          </p:style>
        </p:sp>
      </p:grpSp>
      <p:grpSp>
        <p:nvGrpSpPr>
          <p:cNvPr id="550" name="Group"/>
          <p:cNvGrpSpPr/>
          <p:nvPr/>
        </p:nvGrpSpPr>
        <p:grpSpPr>
          <a:xfrm>
            <a:off x="550080" y="3441600"/>
            <a:ext cx="3234960" cy="747000"/>
            <a:chOff x="550080" y="3441600"/>
            <a:chExt cx="3234960" cy="747000"/>
          </a:xfrm>
        </p:grpSpPr>
        <p:sp>
          <p:nvSpPr>
            <p:cNvPr id="551" name="Freeform 2"/>
            <p:cNvSpPr/>
            <p:nvPr/>
          </p:nvSpPr>
          <p:spPr>
            <a:xfrm flipH="1">
              <a:off x="550080" y="3444120"/>
              <a:ext cx="3234960" cy="744480"/>
            </a:xfrm>
            <a:custGeom>
              <a:avLst/>
              <a:gdLst/>
              <a:ahLst/>
              <a:rect l="l" t="t" r="r" b="b"/>
              <a:pathLst>
                <a:path w="21600" h="21600">
                  <a:moveTo>
                    <a:pt x="0" y="0"/>
                  </a:moveTo>
                  <a:lnTo>
                    <a:pt x="21600" y="0"/>
                  </a:lnTo>
                  <a:lnTo>
                    <a:pt x="17280" y="21600"/>
                  </a:lnTo>
                  <a:lnTo>
                    <a:pt x="0" y="21600"/>
                  </a:lnTo>
                  <a:close/>
                </a:path>
              </a:pathLst>
            </a:custGeom>
            <a:solidFill>
              <a:srgbClr val="92d050"/>
            </a:solidFill>
            <a:ln w="12700">
              <a:noFill/>
            </a:ln>
          </p:spPr>
          <p:style>
            <a:lnRef idx="0"/>
            <a:fillRef idx="0"/>
            <a:effectRef idx="0"/>
            <a:fontRef idx="minor"/>
          </p:style>
        </p:sp>
        <p:sp>
          <p:nvSpPr>
            <p:cNvPr id="552" name="Freeform 3"/>
            <p:cNvSpPr/>
            <p:nvPr/>
          </p:nvSpPr>
          <p:spPr>
            <a:xfrm flipH="1">
              <a:off x="550080" y="3441600"/>
              <a:ext cx="323496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92d050"/>
            </a:solidFill>
            <a:ln w="12700">
              <a:noFill/>
            </a:ln>
            <a:effectLst>
              <a:outerShdw blurRad="50760" dir="2700000" dist="37674" rotWithShape="0">
                <a:srgbClr val="000000">
                  <a:alpha val="40000"/>
                </a:srgbClr>
              </a:outerShdw>
            </a:effectLst>
          </p:spPr>
          <p:style>
            <a:lnRef idx="0"/>
            <a:fillRef idx="0"/>
            <a:effectRef idx="0"/>
            <a:fontRef idx="minor"/>
          </p:style>
        </p:sp>
      </p:grpSp>
      <p:grpSp>
        <p:nvGrpSpPr>
          <p:cNvPr id="553" name="Group"/>
          <p:cNvGrpSpPr/>
          <p:nvPr/>
        </p:nvGrpSpPr>
        <p:grpSpPr>
          <a:xfrm>
            <a:off x="585360" y="2474640"/>
            <a:ext cx="3234960" cy="746640"/>
            <a:chOff x="585360" y="2474640"/>
            <a:chExt cx="3234960" cy="746640"/>
          </a:xfrm>
        </p:grpSpPr>
        <p:sp>
          <p:nvSpPr>
            <p:cNvPr id="554" name="Freeform 2"/>
            <p:cNvSpPr/>
            <p:nvPr/>
          </p:nvSpPr>
          <p:spPr>
            <a:xfrm flipH="1">
              <a:off x="585360" y="2476800"/>
              <a:ext cx="3234960" cy="744480"/>
            </a:xfrm>
            <a:custGeom>
              <a:avLst/>
              <a:gdLst/>
              <a:ahLst/>
              <a:rect l="l" t="t" r="r" b="b"/>
              <a:pathLst>
                <a:path w="21600" h="21600">
                  <a:moveTo>
                    <a:pt x="0" y="0"/>
                  </a:moveTo>
                  <a:lnTo>
                    <a:pt x="21600" y="0"/>
                  </a:lnTo>
                  <a:lnTo>
                    <a:pt x="17280" y="21600"/>
                  </a:lnTo>
                  <a:lnTo>
                    <a:pt x="0" y="21600"/>
                  </a:lnTo>
                  <a:close/>
                </a:path>
              </a:pathLst>
            </a:custGeom>
            <a:solidFill>
              <a:srgbClr val="92d050"/>
            </a:solidFill>
            <a:ln w="12700">
              <a:noFill/>
            </a:ln>
          </p:spPr>
          <p:style>
            <a:lnRef idx="0"/>
            <a:fillRef idx="0"/>
            <a:effectRef idx="0"/>
            <a:fontRef idx="minor"/>
          </p:style>
        </p:sp>
        <p:sp>
          <p:nvSpPr>
            <p:cNvPr id="555" name="Freeform 3"/>
            <p:cNvSpPr/>
            <p:nvPr/>
          </p:nvSpPr>
          <p:spPr>
            <a:xfrm flipH="1">
              <a:off x="585360" y="2474640"/>
              <a:ext cx="323496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92d050"/>
            </a:solidFill>
            <a:ln w="12700">
              <a:noFill/>
            </a:ln>
            <a:effectLst>
              <a:outerShdw blurRad="50760" dir="2700000" dist="37674" rotWithShape="0">
                <a:srgbClr val="000000">
                  <a:alpha val="40000"/>
                </a:srgbClr>
              </a:outerShdw>
            </a:effectLst>
          </p:spPr>
          <p:style>
            <a:lnRef idx="0"/>
            <a:fillRef idx="0"/>
            <a:effectRef idx="0"/>
            <a:fontRef idx="minor"/>
          </p:style>
        </p:sp>
      </p:grpSp>
      <p:grpSp>
        <p:nvGrpSpPr>
          <p:cNvPr id="556" name="Group"/>
          <p:cNvGrpSpPr/>
          <p:nvPr/>
        </p:nvGrpSpPr>
        <p:grpSpPr>
          <a:xfrm>
            <a:off x="4933440" y="2432160"/>
            <a:ext cx="3234960" cy="746640"/>
            <a:chOff x="4933440" y="2432160"/>
            <a:chExt cx="3234960" cy="746640"/>
          </a:xfrm>
        </p:grpSpPr>
        <p:sp>
          <p:nvSpPr>
            <p:cNvPr id="557" name="Freeform 2"/>
            <p:cNvSpPr/>
            <p:nvPr/>
          </p:nvSpPr>
          <p:spPr>
            <a:xfrm>
              <a:off x="4933440" y="2434320"/>
              <a:ext cx="3234960" cy="744480"/>
            </a:xfrm>
            <a:custGeom>
              <a:avLst/>
              <a:gdLst/>
              <a:ahLst/>
              <a:rect l="l" t="t" r="r" b="b"/>
              <a:pathLst>
                <a:path w="21600" h="21600">
                  <a:moveTo>
                    <a:pt x="0" y="0"/>
                  </a:moveTo>
                  <a:lnTo>
                    <a:pt x="21600" y="0"/>
                  </a:lnTo>
                  <a:lnTo>
                    <a:pt x="17280" y="21600"/>
                  </a:lnTo>
                  <a:lnTo>
                    <a:pt x="0" y="21600"/>
                  </a:lnTo>
                  <a:close/>
                </a:path>
              </a:pathLst>
            </a:custGeom>
            <a:solidFill>
              <a:srgbClr val="00b0f0"/>
            </a:solidFill>
            <a:ln w="12700">
              <a:noFill/>
            </a:ln>
          </p:spPr>
          <p:style>
            <a:lnRef idx="0"/>
            <a:fillRef idx="0"/>
            <a:effectRef idx="0"/>
            <a:fontRef idx="minor"/>
          </p:style>
        </p:sp>
        <p:sp>
          <p:nvSpPr>
            <p:cNvPr id="558" name="Freeform 3"/>
            <p:cNvSpPr/>
            <p:nvPr/>
          </p:nvSpPr>
          <p:spPr>
            <a:xfrm>
              <a:off x="4933440" y="2432160"/>
              <a:ext cx="323496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00b0f0"/>
            </a:solidFill>
            <a:ln w="12700">
              <a:noFill/>
            </a:ln>
            <a:effectLst>
              <a:outerShdw blurRad="50760" dir="7724758" dist="37388" rotWithShape="0">
                <a:srgbClr val="000000">
                  <a:alpha val="40000"/>
                </a:srgbClr>
              </a:outerShdw>
            </a:effectLst>
          </p:spPr>
          <p:style>
            <a:lnRef idx="0"/>
            <a:fillRef idx="0"/>
            <a:effectRef idx="0"/>
            <a:fontRef idx="minor"/>
          </p:style>
        </p:sp>
      </p:grpSp>
      <p:grpSp>
        <p:nvGrpSpPr>
          <p:cNvPr id="559" name="Group"/>
          <p:cNvGrpSpPr/>
          <p:nvPr/>
        </p:nvGrpSpPr>
        <p:grpSpPr>
          <a:xfrm>
            <a:off x="4933440" y="4415040"/>
            <a:ext cx="3234960" cy="746640"/>
            <a:chOff x="4933440" y="4415040"/>
            <a:chExt cx="3234960" cy="746640"/>
          </a:xfrm>
        </p:grpSpPr>
        <p:sp>
          <p:nvSpPr>
            <p:cNvPr id="560" name="Freeform 2"/>
            <p:cNvSpPr/>
            <p:nvPr/>
          </p:nvSpPr>
          <p:spPr>
            <a:xfrm>
              <a:off x="4933440" y="4417200"/>
              <a:ext cx="3234960" cy="744480"/>
            </a:xfrm>
            <a:custGeom>
              <a:avLst/>
              <a:gdLst/>
              <a:ahLst/>
              <a:rect l="l" t="t" r="r" b="b"/>
              <a:pathLst>
                <a:path w="21600" h="21600">
                  <a:moveTo>
                    <a:pt x="0" y="0"/>
                  </a:moveTo>
                  <a:lnTo>
                    <a:pt x="21600" y="0"/>
                  </a:lnTo>
                  <a:lnTo>
                    <a:pt x="17280" y="21600"/>
                  </a:lnTo>
                  <a:lnTo>
                    <a:pt x="0" y="21600"/>
                  </a:lnTo>
                  <a:close/>
                </a:path>
              </a:pathLst>
            </a:custGeom>
            <a:solidFill>
              <a:srgbClr val="00b0f0"/>
            </a:solidFill>
            <a:ln w="12700">
              <a:noFill/>
            </a:ln>
          </p:spPr>
          <p:style>
            <a:lnRef idx="0"/>
            <a:fillRef idx="0"/>
            <a:effectRef idx="0"/>
            <a:fontRef idx="minor"/>
          </p:style>
        </p:sp>
        <p:sp>
          <p:nvSpPr>
            <p:cNvPr id="561" name="Freeform 3"/>
            <p:cNvSpPr/>
            <p:nvPr/>
          </p:nvSpPr>
          <p:spPr>
            <a:xfrm>
              <a:off x="4933440" y="4415040"/>
              <a:ext cx="323496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00b0f0"/>
            </a:solidFill>
            <a:ln w="12700">
              <a:noFill/>
            </a:ln>
            <a:effectLst>
              <a:outerShdw blurRad="50760" dir="7724758" dist="37388" rotWithShape="0">
                <a:srgbClr val="000000">
                  <a:alpha val="40000"/>
                </a:srgbClr>
              </a:outerShdw>
            </a:effectLst>
          </p:spPr>
          <p:style>
            <a:lnRef idx="0"/>
            <a:fillRef idx="0"/>
            <a:effectRef idx="0"/>
            <a:fontRef idx="minor"/>
          </p:style>
        </p:sp>
      </p:grpSp>
      <p:grpSp>
        <p:nvGrpSpPr>
          <p:cNvPr id="562" name="Group"/>
          <p:cNvGrpSpPr/>
          <p:nvPr/>
        </p:nvGrpSpPr>
        <p:grpSpPr>
          <a:xfrm>
            <a:off x="4933440" y="5465520"/>
            <a:ext cx="3234960" cy="746640"/>
            <a:chOff x="4933440" y="5465520"/>
            <a:chExt cx="3234960" cy="746640"/>
          </a:xfrm>
        </p:grpSpPr>
        <p:sp>
          <p:nvSpPr>
            <p:cNvPr id="563" name="Freeform 2"/>
            <p:cNvSpPr/>
            <p:nvPr/>
          </p:nvSpPr>
          <p:spPr>
            <a:xfrm>
              <a:off x="4933440" y="5467680"/>
              <a:ext cx="3234960" cy="744480"/>
            </a:xfrm>
            <a:custGeom>
              <a:avLst/>
              <a:gdLst/>
              <a:ahLst/>
              <a:rect l="l" t="t" r="r" b="b"/>
              <a:pathLst>
                <a:path w="21600" h="21600">
                  <a:moveTo>
                    <a:pt x="0" y="0"/>
                  </a:moveTo>
                  <a:lnTo>
                    <a:pt x="21600" y="0"/>
                  </a:lnTo>
                  <a:lnTo>
                    <a:pt x="17280" y="21600"/>
                  </a:lnTo>
                  <a:lnTo>
                    <a:pt x="0" y="21600"/>
                  </a:lnTo>
                  <a:close/>
                </a:path>
              </a:pathLst>
            </a:custGeom>
            <a:solidFill>
              <a:srgbClr val="00b0f0"/>
            </a:solidFill>
            <a:ln w="12700">
              <a:noFill/>
            </a:ln>
          </p:spPr>
          <p:style>
            <a:lnRef idx="0"/>
            <a:fillRef idx="0"/>
            <a:effectRef idx="0"/>
            <a:fontRef idx="minor"/>
          </p:style>
        </p:sp>
        <p:sp>
          <p:nvSpPr>
            <p:cNvPr id="564" name="Freeform 3"/>
            <p:cNvSpPr/>
            <p:nvPr/>
          </p:nvSpPr>
          <p:spPr>
            <a:xfrm>
              <a:off x="4933440" y="5465520"/>
              <a:ext cx="323496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00b0f0"/>
            </a:solidFill>
            <a:ln w="12700">
              <a:noFill/>
            </a:ln>
            <a:effectLst>
              <a:outerShdw blurRad="50760" dir="7724758" dist="37388" rotWithShape="0">
                <a:srgbClr val="000000">
                  <a:alpha val="40000"/>
                </a:srgbClr>
              </a:outerShdw>
            </a:effectLst>
          </p:spPr>
          <p:style>
            <a:lnRef idx="0"/>
            <a:fillRef idx="0"/>
            <a:effectRef idx="0"/>
            <a:fontRef idx="minor"/>
          </p:style>
        </p:sp>
      </p:grpSp>
      <p:sp>
        <p:nvSpPr>
          <p:cNvPr id="565" name="TextBox 52"/>
          <p:cNvSpPr/>
          <p:nvPr/>
        </p:nvSpPr>
        <p:spPr>
          <a:xfrm>
            <a:off x="1425600" y="2802240"/>
            <a:ext cx="2208960" cy="308520"/>
          </a:xfrm>
          <a:prstGeom prst="rect">
            <a:avLst/>
          </a:prstGeom>
          <a:noFill/>
          <a:ln w="12700">
            <a:noFill/>
          </a:ln>
        </p:spPr>
        <p:style>
          <a:lnRef idx="0"/>
          <a:fillRef idx="0"/>
          <a:effectRef idx="0"/>
          <a:fontRef idx="minor"/>
        </p:style>
        <p:txBody>
          <a:bodyPr lIns="34200" rIns="34200" tIns="34200" bIns="34200">
            <a:spAutoFit/>
          </a:bodyPr>
          <a:p>
            <a:pPr algn="r">
              <a:lnSpc>
                <a:spcPct val="100000"/>
              </a:lnSpc>
            </a:pPr>
            <a:r>
              <a:rPr b="0" lang="en-US" sz="1580" spc="-1" strike="noStrike">
                <a:solidFill>
                  <a:srgbClr val="ffffff"/>
                </a:solidFill>
                <a:latin typeface="Calibri"/>
                <a:ea typeface="DejaVu Sans"/>
              </a:rPr>
              <a:t>Connaissance </a:t>
            </a:r>
            <a:endParaRPr b="0" lang="fr-FR" sz="1580" spc="-1" strike="noStrike">
              <a:latin typeface="Arial"/>
            </a:endParaRPr>
          </a:p>
        </p:txBody>
      </p:sp>
      <p:sp>
        <p:nvSpPr>
          <p:cNvPr id="566" name="TextBox 52"/>
          <p:cNvSpPr/>
          <p:nvPr/>
        </p:nvSpPr>
        <p:spPr>
          <a:xfrm>
            <a:off x="1349280" y="4763160"/>
            <a:ext cx="2285280" cy="308520"/>
          </a:xfrm>
          <a:prstGeom prst="rect">
            <a:avLst/>
          </a:prstGeom>
          <a:noFill/>
          <a:ln w="12700">
            <a:noFill/>
          </a:ln>
        </p:spPr>
        <p:style>
          <a:lnRef idx="0"/>
          <a:fillRef idx="0"/>
          <a:effectRef idx="0"/>
          <a:fontRef idx="minor"/>
        </p:style>
        <p:txBody>
          <a:bodyPr lIns="34200" rIns="34200" tIns="34200" bIns="34200">
            <a:spAutoFit/>
          </a:bodyPr>
          <a:p>
            <a:pPr algn="r">
              <a:lnSpc>
                <a:spcPct val="100000"/>
              </a:lnSpc>
            </a:pPr>
            <a:r>
              <a:rPr b="0" lang="en-US" sz="1580" spc="-1" strike="noStrike">
                <a:solidFill>
                  <a:srgbClr val="ffffff"/>
                </a:solidFill>
                <a:latin typeface="Calibri"/>
                <a:ea typeface="DejaVu Sans"/>
              </a:rPr>
              <a:t>Valeurs </a:t>
            </a:r>
            <a:endParaRPr b="0" lang="fr-FR" sz="1580" spc="-1" strike="noStrike">
              <a:latin typeface="Arial"/>
            </a:endParaRPr>
          </a:p>
        </p:txBody>
      </p:sp>
      <p:sp>
        <p:nvSpPr>
          <p:cNvPr id="567" name="TextBox 52"/>
          <p:cNvSpPr/>
          <p:nvPr/>
        </p:nvSpPr>
        <p:spPr>
          <a:xfrm>
            <a:off x="1425600" y="3831480"/>
            <a:ext cx="2208960" cy="308520"/>
          </a:xfrm>
          <a:prstGeom prst="rect">
            <a:avLst/>
          </a:prstGeom>
          <a:noFill/>
          <a:ln w="12700">
            <a:noFill/>
          </a:ln>
        </p:spPr>
        <p:style>
          <a:lnRef idx="0"/>
          <a:fillRef idx="0"/>
          <a:effectRef idx="0"/>
          <a:fontRef idx="minor"/>
        </p:style>
        <p:txBody>
          <a:bodyPr lIns="34200" rIns="34200" tIns="34200" bIns="34200">
            <a:spAutoFit/>
          </a:bodyPr>
          <a:p>
            <a:pPr algn="r">
              <a:lnSpc>
                <a:spcPct val="100000"/>
              </a:lnSpc>
            </a:pPr>
            <a:r>
              <a:rPr b="0" lang="en-US" sz="1580" spc="-1" strike="noStrike">
                <a:solidFill>
                  <a:srgbClr val="ffffff"/>
                </a:solidFill>
                <a:latin typeface="Calibri"/>
                <a:ea typeface="DejaVu Sans"/>
              </a:rPr>
              <a:t>Compétences </a:t>
            </a:r>
            <a:endParaRPr b="0" lang="fr-FR" sz="1580" spc="-1" strike="noStrike">
              <a:latin typeface="Arial"/>
            </a:endParaRPr>
          </a:p>
        </p:txBody>
      </p:sp>
      <p:sp>
        <p:nvSpPr>
          <p:cNvPr id="568" name="TextBox 52"/>
          <p:cNvSpPr/>
          <p:nvPr/>
        </p:nvSpPr>
        <p:spPr>
          <a:xfrm>
            <a:off x="1349280" y="5684760"/>
            <a:ext cx="2285280" cy="308520"/>
          </a:xfrm>
          <a:prstGeom prst="rect">
            <a:avLst/>
          </a:prstGeom>
          <a:noFill/>
          <a:ln w="12700">
            <a:noFill/>
          </a:ln>
        </p:spPr>
        <p:style>
          <a:lnRef idx="0"/>
          <a:fillRef idx="0"/>
          <a:effectRef idx="0"/>
          <a:fontRef idx="minor"/>
        </p:style>
        <p:txBody>
          <a:bodyPr lIns="34200" rIns="34200" tIns="34200" bIns="34200">
            <a:spAutoFit/>
          </a:bodyPr>
          <a:p>
            <a:pPr algn="r">
              <a:lnSpc>
                <a:spcPct val="100000"/>
              </a:lnSpc>
            </a:pPr>
            <a:r>
              <a:rPr b="0" lang="en-US" sz="1580" spc="-1" strike="noStrike">
                <a:solidFill>
                  <a:srgbClr val="ffffff"/>
                </a:solidFill>
                <a:latin typeface="Calibri"/>
                <a:ea typeface="DejaVu Sans"/>
              </a:rPr>
              <a:t>Attitudes </a:t>
            </a:r>
            <a:endParaRPr b="0" lang="fr-FR" sz="1580" spc="-1" strike="noStrike">
              <a:latin typeface="Arial"/>
            </a:endParaRPr>
          </a:p>
        </p:txBody>
      </p:sp>
      <p:sp>
        <p:nvSpPr>
          <p:cNvPr id="569" name="TextBox 52"/>
          <p:cNvSpPr/>
          <p:nvPr/>
        </p:nvSpPr>
        <p:spPr>
          <a:xfrm>
            <a:off x="5105520" y="2774880"/>
            <a:ext cx="1370880" cy="3085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580" spc="-1" strike="noStrike">
                <a:solidFill>
                  <a:srgbClr val="ffffff"/>
                </a:solidFill>
                <a:latin typeface="Calibri"/>
                <a:ea typeface="DejaVu Sans"/>
              </a:rPr>
              <a:t>Pensée critique </a:t>
            </a:r>
            <a:endParaRPr b="0" lang="fr-FR" sz="1580" spc="-1" strike="noStrike">
              <a:latin typeface="Arial"/>
            </a:endParaRPr>
          </a:p>
        </p:txBody>
      </p:sp>
      <p:sp>
        <p:nvSpPr>
          <p:cNvPr id="570" name="TextBox 52"/>
          <p:cNvSpPr/>
          <p:nvPr/>
        </p:nvSpPr>
        <p:spPr>
          <a:xfrm>
            <a:off x="5153760" y="3719880"/>
            <a:ext cx="2598120" cy="3085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580" spc="-1" strike="noStrike">
                <a:solidFill>
                  <a:srgbClr val="ffffff"/>
                </a:solidFill>
                <a:latin typeface="Calibri"/>
                <a:ea typeface="DejaVu Sans"/>
              </a:rPr>
              <a:t>Communication</a:t>
            </a:r>
            <a:endParaRPr b="0" lang="fr-FR" sz="1580" spc="-1" strike="noStrike">
              <a:latin typeface="Arial"/>
            </a:endParaRPr>
          </a:p>
        </p:txBody>
      </p:sp>
      <p:sp>
        <p:nvSpPr>
          <p:cNvPr id="571" name="TextBox 52"/>
          <p:cNvSpPr/>
          <p:nvPr/>
        </p:nvSpPr>
        <p:spPr>
          <a:xfrm>
            <a:off x="5120280" y="4727520"/>
            <a:ext cx="2346480" cy="3085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580" spc="-1" strike="noStrike">
                <a:solidFill>
                  <a:srgbClr val="ffffff"/>
                </a:solidFill>
                <a:latin typeface="Calibri"/>
                <a:ea typeface="DejaVu Sans"/>
              </a:rPr>
              <a:t>Coopération et empathie </a:t>
            </a:r>
            <a:endParaRPr b="0" lang="fr-FR" sz="1580" spc="-1" strike="noStrike">
              <a:latin typeface="Arial"/>
            </a:endParaRPr>
          </a:p>
        </p:txBody>
      </p:sp>
      <p:sp>
        <p:nvSpPr>
          <p:cNvPr id="572" name="TextBox 52"/>
          <p:cNvSpPr/>
          <p:nvPr/>
        </p:nvSpPr>
        <p:spPr>
          <a:xfrm>
            <a:off x="4962960" y="5659560"/>
            <a:ext cx="1370880" cy="54900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580" spc="-1" strike="noStrike">
                <a:solidFill>
                  <a:srgbClr val="ffffff"/>
                </a:solidFill>
                <a:latin typeface="Calibri"/>
                <a:ea typeface="DejaVu Sans"/>
              </a:rPr>
              <a:t>Réflexion (personnelle)</a:t>
            </a:r>
            <a:endParaRPr b="0" lang="fr-FR" sz="1580" spc="-1" strike="noStrike">
              <a:latin typeface="Arial"/>
            </a:endParaRPr>
          </a:p>
        </p:txBody>
      </p:sp>
      <p:grpSp>
        <p:nvGrpSpPr>
          <p:cNvPr id="573" name="Group"/>
          <p:cNvGrpSpPr/>
          <p:nvPr/>
        </p:nvGrpSpPr>
        <p:grpSpPr>
          <a:xfrm>
            <a:off x="3947400" y="1803600"/>
            <a:ext cx="833760" cy="4760640"/>
            <a:chOff x="3947400" y="1803600"/>
            <a:chExt cx="833760" cy="4760640"/>
          </a:xfrm>
        </p:grpSpPr>
        <p:grpSp>
          <p:nvGrpSpPr>
            <p:cNvPr id="574" name="Group"/>
            <p:cNvGrpSpPr/>
            <p:nvPr/>
          </p:nvGrpSpPr>
          <p:grpSpPr>
            <a:xfrm>
              <a:off x="3974040" y="2216520"/>
              <a:ext cx="783360" cy="4347720"/>
              <a:chOff x="3974040" y="2216520"/>
              <a:chExt cx="783360" cy="4347720"/>
            </a:xfrm>
          </p:grpSpPr>
          <p:grpSp>
            <p:nvGrpSpPr>
              <p:cNvPr id="575" name="Group"/>
              <p:cNvGrpSpPr/>
              <p:nvPr/>
            </p:nvGrpSpPr>
            <p:grpSpPr>
              <a:xfrm>
                <a:off x="3981960" y="5411160"/>
                <a:ext cx="766800" cy="1150560"/>
                <a:chOff x="3981960" y="5411160"/>
                <a:chExt cx="766800" cy="1150560"/>
              </a:xfrm>
            </p:grpSpPr>
            <p:sp>
              <p:nvSpPr>
                <p:cNvPr id="576" name="Freeform 732"/>
                <p:cNvSpPr/>
                <p:nvPr/>
              </p:nvSpPr>
              <p:spPr>
                <a:xfrm>
                  <a:off x="4096800" y="5411160"/>
                  <a:ext cx="262080" cy="852480"/>
                </a:xfrm>
                <a:custGeom>
                  <a:avLst/>
                  <a:gdLst/>
                  <a:ahLst/>
                  <a:rect l="l" t="t" r="r" b="b"/>
                  <a:pathLst>
                    <a:path w="21600" h="2160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a:noFill/>
                </a:ln>
              </p:spPr>
              <p:style>
                <a:lnRef idx="0"/>
                <a:fillRef idx="0"/>
                <a:effectRef idx="0"/>
                <a:fontRef idx="minor"/>
              </p:style>
            </p:sp>
            <p:sp>
              <p:nvSpPr>
                <p:cNvPr id="577" name="Freeform 733"/>
                <p:cNvSpPr/>
                <p:nvPr/>
              </p:nvSpPr>
              <p:spPr>
                <a:xfrm>
                  <a:off x="4356000" y="5411160"/>
                  <a:ext cx="261720" cy="859320"/>
                </a:xfrm>
                <a:custGeom>
                  <a:avLst/>
                  <a:gdLst/>
                  <a:ahLst/>
                  <a:rect l="l" t="t" r="r" b="b"/>
                  <a:pathLst>
                    <a:path w="21600" h="2160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a:noFill/>
                </a:ln>
              </p:spPr>
              <p:style>
                <a:lnRef idx="0"/>
                <a:fillRef idx="0"/>
                <a:effectRef idx="0"/>
                <a:fontRef idx="minor"/>
              </p:style>
            </p:sp>
            <p:sp>
              <p:nvSpPr>
                <p:cNvPr id="578" name="Freeform 734"/>
                <p:cNvSpPr/>
                <p:nvPr/>
              </p:nvSpPr>
              <p:spPr>
                <a:xfrm>
                  <a:off x="4437000" y="5545800"/>
                  <a:ext cx="311760" cy="751680"/>
                </a:xfrm>
                <a:custGeom>
                  <a:avLst/>
                  <a:gdLst/>
                  <a:ahLst/>
                  <a:rect l="l" t="t" r="r" b="b"/>
                  <a:pathLst>
                    <a:path w="21600" h="21600">
                      <a:moveTo>
                        <a:pt x="4725" y="21600"/>
                      </a:moveTo>
                      <a:lnTo>
                        <a:pt x="21600" y="7706"/>
                      </a:lnTo>
                      <a:lnTo>
                        <a:pt x="12542" y="0"/>
                      </a:lnTo>
                      <a:lnTo>
                        <a:pt x="0" y="20832"/>
                      </a:lnTo>
                      <a:cubicBezTo>
                        <a:pt x="1612" y="21021"/>
                        <a:pt x="3192" y="21277"/>
                        <a:pt x="4725" y="21600"/>
                      </a:cubicBezTo>
                      <a:close/>
                    </a:path>
                  </a:pathLst>
                </a:custGeom>
                <a:solidFill>
                  <a:srgbClr val="d6b38b"/>
                </a:solidFill>
                <a:ln w="12700">
                  <a:noFill/>
                </a:ln>
              </p:spPr>
              <p:style>
                <a:lnRef idx="0"/>
                <a:fillRef idx="0"/>
                <a:effectRef idx="0"/>
                <a:fontRef idx="minor"/>
              </p:style>
            </p:sp>
            <p:sp>
              <p:nvSpPr>
                <p:cNvPr id="579" name="Freeform 735"/>
                <p:cNvSpPr/>
                <p:nvPr/>
              </p:nvSpPr>
              <p:spPr>
                <a:xfrm>
                  <a:off x="3981960" y="5539320"/>
                  <a:ext cx="294480" cy="749160"/>
                </a:xfrm>
                <a:custGeom>
                  <a:avLst/>
                  <a:gdLst/>
                  <a:ahLst/>
                  <a:rect l="l" t="t" r="r" b="b"/>
                  <a:pathLst>
                    <a:path w="21600" h="2160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a:noFill/>
                </a:ln>
              </p:spPr>
              <p:style>
                <a:lnRef idx="0"/>
                <a:fillRef idx="0"/>
                <a:effectRef idx="0"/>
                <a:fontRef idx="minor"/>
              </p:style>
            </p:sp>
            <p:sp>
              <p:nvSpPr>
                <p:cNvPr id="580" name="Freeform 737"/>
                <p:cNvSpPr/>
                <p:nvPr/>
              </p:nvSpPr>
              <p:spPr>
                <a:xfrm>
                  <a:off x="4206600" y="6239880"/>
                  <a:ext cx="298080" cy="321840"/>
                </a:xfrm>
                <a:custGeom>
                  <a:avLst/>
                  <a:gdLst/>
                  <a:ahLst/>
                  <a:rect l="l" t="t" r="r" b="b"/>
                  <a:pathLst>
                    <a:path w="21600" h="21184">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a:noFill/>
                </a:ln>
              </p:spPr>
              <p:style>
                <a:lnRef idx="0"/>
                <a:fillRef idx="0"/>
                <a:effectRef idx="0"/>
                <a:fontRef idx="minor"/>
              </p:style>
            </p:sp>
          </p:grpSp>
          <p:sp>
            <p:nvSpPr>
              <p:cNvPr id="581" name="Shape"/>
              <p:cNvSpPr/>
              <p:nvPr/>
            </p:nvSpPr>
            <p:spPr>
              <a:xfrm>
                <a:off x="4170240" y="4914000"/>
                <a:ext cx="194760" cy="953280"/>
              </a:xfrm>
              <a:custGeom>
                <a:avLst/>
                <a:gdLst/>
                <a:ahLst/>
                <a:rect l="l" t="t" r="r" b="b"/>
                <a:pathLst>
                  <a:path w="21600" h="2160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rotWithShape="0">
                <a:gsLst>
                  <a:gs pos="51000">
                    <a:srgbClr val="ffc203"/>
                  </a:gs>
                  <a:gs pos="100000">
                    <a:srgbClr val="ffc203"/>
                  </a:gs>
                </a:gsLst>
                <a:lin ang="16200000"/>
              </a:gradFill>
              <a:ln w="12700">
                <a:noFill/>
              </a:ln>
            </p:spPr>
            <p:style>
              <a:lnRef idx="0"/>
              <a:fillRef idx="0"/>
              <a:effectRef idx="0"/>
              <a:fontRef idx="minor"/>
            </p:style>
          </p:sp>
          <p:sp>
            <p:nvSpPr>
              <p:cNvPr id="582" name="Shape"/>
              <p:cNvSpPr/>
              <p:nvPr/>
            </p:nvSpPr>
            <p:spPr>
              <a:xfrm>
                <a:off x="4561920" y="4914000"/>
                <a:ext cx="195480" cy="953280"/>
              </a:xfrm>
              <a:custGeom>
                <a:avLst/>
                <a:gdLst/>
                <a:ahLst/>
                <a:rect l="l" t="t" r="r" b="b"/>
                <a:pathLst>
                  <a:path w="21600" h="2160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rotWithShape="0">
                <a:gsLst>
                  <a:gs pos="51000">
                    <a:srgbClr val="cb4f44"/>
                  </a:gs>
                  <a:gs pos="100000">
                    <a:srgbClr val="cb4f44"/>
                  </a:gs>
                </a:gsLst>
                <a:lin ang="16200000"/>
              </a:gradFill>
              <a:ln w="12700">
                <a:noFill/>
              </a:ln>
            </p:spPr>
            <p:style>
              <a:lnRef idx="0"/>
              <a:fillRef idx="0"/>
              <a:effectRef idx="0"/>
              <a:fontRef idx="minor"/>
            </p:style>
          </p:sp>
          <p:sp>
            <p:nvSpPr>
              <p:cNvPr id="583" name="Shape"/>
              <p:cNvSpPr/>
              <p:nvPr/>
            </p:nvSpPr>
            <p:spPr>
              <a:xfrm>
                <a:off x="3974040" y="4914000"/>
                <a:ext cx="195480" cy="953280"/>
              </a:xfrm>
              <a:custGeom>
                <a:avLst/>
                <a:gdLst/>
                <a:ahLst/>
                <a:rect l="l" t="t" r="r" b="b"/>
                <a:pathLst>
                  <a:path w="21600" h="2160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a:noFill/>
              </a:ln>
            </p:spPr>
            <p:style>
              <a:lnRef idx="0"/>
              <a:fillRef idx="0"/>
              <a:effectRef idx="0"/>
              <a:fontRef idx="minor"/>
            </p:style>
          </p:sp>
          <p:sp>
            <p:nvSpPr>
              <p:cNvPr id="584" name="Shape"/>
              <p:cNvSpPr/>
              <p:nvPr/>
            </p:nvSpPr>
            <p:spPr>
              <a:xfrm>
                <a:off x="4365720" y="4914000"/>
                <a:ext cx="195480" cy="953280"/>
              </a:xfrm>
              <a:custGeom>
                <a:avLst/>
                <a:gdLst/>
                <a:ahLst/>
                <a:rect l="l" t="t" r="r" b="b"/>
                <a:pathLst>
                  <a:path w="21600" h="2160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rotWithShape="0">
                <a:gsLst>
                  <a:gs pos="51000">
                    <a:srgbClr val="df8544"/>
                  </a:gs>
                  <a:gs pos="100000">
                    <a:srgbClr val="df8544"/>
                  </a:gs>
                </a:gsLst>
                <a:lin ang="16200000"/>
              </a:gradFill>
              <a:ln w="12700">
                <a:noFill/>
              </a:ln>
            </p:spPr>
            <p:style>
              <a:lnRef idx="0"/>
              <a:fillRef idx="0"/>
              <a:effectRef idx="0"/>
              <a:fontRef idx="minor"/>
            </p:style>
          </p:sp>
          <p:grpSp>
            <p:nvGrpSpPr>
              <p:cNvPr id="585" name="Group"/>
              <p:cNvGrpSpPr/>
              <p:nvPr/>
            </p:nvGrpSpPr>
            <p:grpSpPr>
              <a:xfrm>
                <a:off x="3974040" y="2216520"/>
                <a:ext cx="783360" cy="3614760"/>
                <a:chOff x="3974040" y="2216520"/>
                <a:chExt cx="783360" cy="3614760"/>
              </a:xfrm>
            </p:grpSpPr>
            <p:sp>
              <p:nvSpPr>
                <p:cNvPr id="586" name="Rectangle"/>
                <p:cNvSpPr/>
                <p:nvPr/>
              </p:nvSpPr>
              <p:spPr>
                <a:xfrm>
                  <a:off x="3974040" y="2216520"/>
                  <a:ext cx="195480" cy="2854800"/>
                </a:xfrm>
                <a:prstGeom prst="rect">
                  <a:avLst/>
                </a:prstGeom>
                <a:solidFill>
                  <a:srgbClr val="ffdd03"/>
                </a:solidFill>
                <a:ln w="12700">
                  <a:noFill/>
                </a:ln>
              </p:spPr>
              <p:style>
                <a:lnRef idx="0"/>
                <a:fillRef idx="0"/>
                <a:effectRef idx="0"/>
                <a:fontRef idx="minor"/>
              </p:style>
            </p:sp>
            <p:sp>
              <p:nvSpPr>
                <p:cNvPr id="587" name="Rectangle"/>
                <p:cNvSpPr/>
                <p:nvPr/>
              </p:nvSpPr>
              <p:spPr>
                <a:xfrm>
                  <a:off x="4169160" y="2538360"/>
                  <a:ext cx="213480" cy="3292920"/>
                </a:xfrm>
                <a:prstGeom prst="rect">
                  <a:avLst/>
                </a:prstGeom>
                <a:gradFill rotWithShape="0">
                  <a:gsLst>
                    <a:gs pos="51000">
                      <a:srgbClr val="ffc203"/>
                    </a:gs>
                    <a:gs pos="100000">
                      <a:srgbClr val="ffc203"/>
                    </a:gs>
                  </a:gsLst>
                  <a:lin ang="16200000"/>
                </a:gradFill>
                <a:ln w="12700">
                  <a:noFill/>
                </a:ln>
              </p:spPr>
              <p:style>
                <a:lnRef idx="0"/>
                <a:fillRef idx="0"/>
                <a:effectRef idx="0"/>
                <a:fontRef idx="minor"/>
              </p:style>
              <p:txBody>
                <a:bodyPr lIns="45720" rIns="45720" tIns="45000" bIns="45000" anchor="ctr">
                  <a:noAutofit/>
                </a:bodyPr>
                <a:p>
                  <a:pPr algn="ctr">
                    <a:lnSpc>
                      <a:spcPct val="100000"/>
                    </a:lnSpc>
                  </a:pPr>
                  <a:r>
                    <a:rPr b="0" lang="en-US" sz="1800" spc="-1" strike="noStrike">
                      <a:solidFill>
                        <a:srgbClr val="c00000"/>
                      </a:solidFill>
                      <a:latin typeface="Calibri"/>
                      <a:ea typeface="DejaVu Sans"/>
                    </a:rPr>
                    <a:t>Rés</a:t>
                  </a:r>
                  <a:endParaRPr b="0" lang="fr-FR" sz="1800" spc="-1" strike="noStrike">
                    <a:latin typeface="Arial"/>
                  </a:endParaRPr>
                </a:p>
                <a:p>
                  <a:pPr algn="ctr">
                    <a:lnSpc>
                      <a:spcPct val="100000"/>
                    </a:lnSpc>
                  </a:pPr>
                  <a:r>
                    <a:rPr b="0" lang="fr-CA" sz="1800" spc="-1" strike="noStrike">
                      <a:solidFill>
                        <a:srgbClr val="c00000"/>
                      </a:solidFill>
                      <a:latin typeface="Calibri"/>
                      <a:ea typeface="DejaVu Sans"/>
                    </a:rPr>
                    <a:t>i</a:t>
                  </a:r>
                  <a:endParaRPr b="0" lang="fr-FR" sz="1800" spc="-1" strike="noStrike">
                    <a:latin typeface="Arial"/>
                  </a:endParaRPr>
                </a:p>
                <a:p>
                  <a:pPr algn="ctr">
                    <a:lnSpc>
                      <a:spcPct val="100000"/>
                    </a:lnSpc>
                  </a:pPr>
                  <a:r>
                    <a:rPr b="0" lang="en-US" sz="1800" spc="-1" strike="noStrike">
                      <a:solidFill>
                        <a:srgbClr val="c00000"/>
                      </a:solidFill>
                      <a:latin typeface="Calibri"/>
                      <a:ea typeface="DejaVu Sans"/>
                    </a:rPr>
                    <a:t>l</a:t>
                  </a:r>
                  <a:endParaRPr b="0" lang="fr-FR" sz="1800" spc="-1" strike="noStrike">
                    <a:latin typeface="Arial"/>
                  </a:endParaRPr>
                </a:p>
                <a:p>
                  <a:pPr algn="ctr">
                    <a:lnSpc>
                      <a:spcPct val="100000"/>
                    </a:lnSpc>
                  </a:pPr>
                  <a:r>
                    <a:rPr b="0" lang="en-US" sz="1800" spc="-1" strike="noStrike">
                      <a:solidFill>
                        <a:srgbClr val="c00000"/>
                      </a:solidFill>
                      <a:latin typeface="Calibri"/>
                      <a:ea typeface="DejaVu Sans"/>
                    </a:rPr>
                    <a:t>ience</a:t>
                  </a:r>
                  <a:endParaRPr b="0" lang="fr-FR" sz="1800" spc="-1" strike="noStrike">
                    <a:latin typeface="Arial"/>
                  </a:endParaRPr>
                </a:p>
              </p:txBody>
            </p:sp>
            <p:sp>
              <p:nvSpPr>
                <p:cNvPr id="588" name="Rectangle"/>
                <p:cNvSpPr/>
                <p:nvPr/>
              </p:nvSpPr>
              <p:spPr>
                <a:xfrm>
                  <a:off x="4365720" y="2216520"/>
                  <a:ext cx="195480" cy="2854800"/>
                </a:xfrm>
                <a:prstGeom prst="rect">
                  <a:avLst/>
                </a:prstGeom>
                <a:gradFill rotWithShape="0">
                  <a:gsLst>
                    <a:gs pos="51000">
                      <a:srgbClr val="df8544"/>
                    </a:gs>
                    <a:gs pos="100000">
                      <a:srgbClr val="df8544"/>
                    </a:gs>
                  </a:gsLst>
                  <a:lin ang="16200000"/>
                </a:gradFill>
                <a:ln w="12700">
                  <a:noFill/>
                </a:ln>
              </p:spPr>
              <p:style>
                <a:lnRef idx="0"/>
                <a:fillRef idx="0"/>
                <a:effectRef idx="0"/>
                <a:fontRef idx="minor"/>
              </p:style>
            </p:sp>
            <p:sp>
              <p:nvSpPr>
                <p:cNvPr id="589" name="Rectangle"/>
                <p:cNvSpPr/>
                <p:nvPr/>
              </p:nvSpPr>
              <p:spPr>
                <a:xfrm>
                  <a:off x="4561920" y="2216520"/>
                  <a:ext cx="195480" cy="2854800"/>
                </a:xfrm>
                <a:prstGeom prst="rect">
                  <a:avLst/>
                </a:prstGeom>
                <a:gradFill rotWithShape="0">
                  <a:gsLst>
                    <a:gs pos="51000">
                      <a:srgbClr val="cb4f44"/>
                    </a:gs>
                    <a:gs pos="100000">
                      <a:srgbClr val="cb4f44"/>
                    </a:gs>
                  </a:gsLst>
                  <a:lin ang="16200000"/>
                </a:gradFill>
                <a:ln w="12700">
                  <a:noFill/>
                </a:ln>
              </p:spPr>
              <p:style>
                <a:lnRef idx="0"/>
                <a:fillRef idx="0"/>
                <a:effectRef idx="0"/>
                <a:fontRef idx="minor"/>
              </p:style>
            </p:sp>
          </p:grpSp>
          <p:grpSp>
            <p:nvGrpSpPr>
              <p:cNvPr id="590" name="Group"/>
              <p:cNvGrpSpPr/>
              <p:nvPr/>
            </p:nvGrpSpPr>
            <p:grpSpPr>
              <a:xfrm>
                <a:off x="4233240" y="6257160"/>
                <a:ext cx="243360" cy="307080"/>
                <a:chOff x="4233240" y="6257160"/>
                <a:chExt cx="243360" cy="307080"/>
              </a:xfrm>
            </p:grpSpPr>
            <p:sp>
              <p:nvSpPr>
                <p:cNvPr id="591" name="Freeform 77"/>
                <p:cNvSpPr/>
                <p:nvPr/>
              </p:nvSpPr>
              <p:spPr>
                <a:xfrm rot="10800000">
                  <a:off x="4369680" y="6267240"/>
                  <a:ext cx="106920" cy="297000"/>
                </a:xfrm>
                <a:custGeom>
                  <a:avLst/>
                  <a:gdLst/>
                  <a:ahLst/>
                  <a:rect l="l" t="t" r="r" b="b"/>
                  <a:pathLst>
                    <a:path w="21600" h="21384">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a:noFill/>
                </a:ln>
              </p:spPr>
              <p:style>
                <a:lnRef idx="0"/>
                <a:fillRef idx="0"/>
                <a:effectRef idx="0"/>
                <a:fontRef idx="minor"/>
              </p:style>
            </p:sp>
            <p:sp>
              <p:nvSpPr>
                <p:cNvPr id="592" name="Freeform 78"/>
                <p:cNvSpPr/>
                <p:nvPr/>
              </p:nvSpPr>
              <p:spPr>
                <a:xfrm rot="10800000">
                  <a:off x="4233240" y="6257160"/>
                  <a:ext cx="112320" cy="307080"/>
                </a:xfrm>
                <a:custGeom>
                  <a:avLst/>
                  <a:gdLst/>
                  <a:ahLst/>
                  <a:rect l="l" t="t" r="r" b="b"/>
                  <a:pathLst>
                    <a:path w="21600" h="21474">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a:noFill/>
                </a:ln>
              </p:spPr>
              <p:style>
                <a:lnRef idx="0"/>
                <a:fillRef idx="0"/>
                <a:effectRef idx="0"/>
                <a:fontRef idx="minor"/>
              </p:style>
            </p:sp>
          </p:grpSp>
        </p:grpSp>
        <p:grpSp>
          <p:nvGrpSpPr>
            <p:cNvPr id="593" name="Google Shape;30;p1"/>
            <p:cNvGrpSpPr/>
            <p:nvPr/>
          </p:nvGrpSpPr>
          <p:grpSpPr>
            <a:xfrm>
              <a:off x="3947400" y="1803600"/>
              <a:ext cx="833760" cy="970560"/>
              <a:chOff x="3947400" y="1803600"/>
              <a:chExt cx="833760" cy="970560"/>
            </a:xfrm>
          </p:grpSpPr>
          <p:grpSp>
            <p:nvGrpSpPr>
              <p:cNvPr id="594" name="Google Shape;31;p1"/>
              <p:cNvGrpSpPr/>
              <p:nvPr/>
            </p:nvGrpSpPr>
            <p:grpSpPr>
              <a:xfrm>
                <a:off x="3947400" y="1803600"/>
                <a:ext cx="833760" cy="970560"/>
                <a:chOff x="3947400" y="1803600"/>
                <a:chExt cx="833760" cy="970560"/>
              </a:xfrm>
            </p:grpSpPr>
            <p:sp>
              <p:nvSpPr>
                <p:cNvPr id="595" name="Google Shape;32;p1"/>
                <p:cNvSpPr/>
                <p:nvPr/>
              </p:nvSpPr>
              <p:spPr>
                <a:xfrm rot="16200000">
                  <a:off x="4052520" y="1739160"/>
                  <a:ext cx="633600" cy="762120"/>
                </a:xfrm>
                <a:custGeom>
                  <a:avLst/>
                  <a:gdLst/>
                  <a:ahLst/>
                  <a:rect l="l" t="t" r="r" b="b"/>
                  <a:pathLst>
                    <a:path w="21600" h="2160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a:noFill/>
                </a:ln>
              </p:spPr>
              <p:style>
                <a:lnRef idx="0"/>
                <a:fillRef idx="0"/>
                <a:effectRef idx="0"/>
                <a:fontRef idx="minor"/>
              </p:style>
            </p:sp>
            <p:sp>
              <p:nvSpPr>
                <p:cNvPr id="596" name="Google Shape;33;p1"/>
                <p:cNvSpPr/>
                <p:nvPr/>
              </p:nvSpPr>
              <p:spPr>
                <a:xfrm rot="16200000">
                  <a:off x="4051080" y="2065680"/>
                  <a:ext cx="633240" cy="783720"/>
                </a:xfrm>
                <a:custGeom>
                  <a:avLst/>
                  <a:gdLst/>
                  <a:ahLst/>
                  <a:rect l="l" t="t" r="r" b="b"/>
                  <a:pathLst>
                    <a:path w="21582" h="2160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a:noFill/>
                </a:ln>
              </p:spPr>
              <p:style>
                <a:lnRef idx="0"/>
                <a:fillRef idx="0"/>
                <a:effectRef idx="0"/>
                <a:fontRef idx="minor"/>
              </p:style>
            </p:sp>
            <p:grpSp>
              <p:nvGrpSpPr>
                <p:cNvPr id="597" name="Google Shape;34;p1"/>
                <p:cNvGrpSpPr/>
                <p:nvPr/>
              </p:nvGrpSpPr>
              <p:grpSpPr>
                <a:xfrm>
                  <a:off x="3947400" y="2163600"/>
                  <a:ext cx="833760" cy="558000"/>
                  <a:chOff x="3947400" y="2163600"/>
                  <a:chExt cx="833760" cy="558000"/>
                </a:xfrm>
              </p:grpSpPr>
              <p:sp>
                <p:nvSpPr>
                  <p:cNvPr id="598" name="Google Shape;35;p1"/>
                  <p:cNvSpPr/>
                  <p:nvPr/>
                </p:nvSpPr>
                <p:spPr>
                  <a:xfrm rot="16200000">
                    <a:off x="4341240" y="1879560"/>
                    <a:ext cx="50040" cy="829440"/>
                  </a:xfrm>
                  <a:custGeom>
                    <a:avLst/>
                    <a:gdLst/>
                    <a:ahLst/>
                    <a:rect l="l" t="t" r="r" b="b"/>
                    <a:pathLst>
                      <a:path w="20542" h="21537">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a:noFill/>
                  </a:ln>
                </p:spPr>
                <p:style>
                  <a:lnRef idx="0"/>
                  <a:fillRef idx="0"/>
                  <a:effectRef idx="0"/>
                  <a:fontRef idx="minor"/>
                </p:style>
              </p:sp>
              <p:sp>
                <p:nvSpPr>
                  <p:cNvPr id="599" name="Google Shape;36;p1"/>
                  <p:cNvSpPr/>
                  <p:nvPr/>
                </p:nvSpPr>
                <p:spPr>
                  <a:xfrm rot="16200000">
                    <a:off x="4352040" y="1808280"/>
                    <a:ext cx="35640" cy="746280"/>
                  </a:xfrm>
                  <a:prstGeom prst="rect">
                    <a:avLst/>
                  </a:prstGeom>
                  <a:solidFill>
                    <a:srgbClr val="000000">
                      <a:alpha val="60000"/>
                    </a:srgbClr>
                  </a:solidFill>
                  <a:ln w="12700">
                    <a:noFill/>
                  </a:ln>
                </p:spPr>
                <p:style>
                  <a:lnRef idx="0"/>
                  <a:fillRef idx="0"/>
                  <a:effectRef idx="0"/>
                  <a:fontRef idx="minor"/>
                </p:style>
              </p:sp>
              <p:sp>
                <p:nvSpPr>
                  <p:cNvPr id="600" name="Google Shape;37;p1"/>
                  <p:cNvSpPr/>
                  <p:nvPr/>
                </p:nvSpPr>
                <p:spPr>
                  <a:xfrm rot="16200000">
                    <a:off x="4349160" y="2312280"/>
                    <a:ext cx="35640" cy="782640"/>
                  </a:xfrm>
                  <a:prstGeom prst="rect">
                    <a:avLst/>
                  </a:prstGeom>
                  <a:solidFill>
                    <a:srgbClr val="000000">
                      <a:alpha val="40000"/>
                    </a:srgbClr>
                  </a:solidFill>
                  <a:ln w="12700">
                    <a:noFill/>
                  </a:ln>
                </p:spPr>
                <p:style>
                  <a:lnRef idx="0"/>
                  <a:fillRef idx="0"/>
                  <a:effectRef idx="0"/>
                  <a:fontRef idx="minor"/>
                </p:style>
              </p:sp>
              <p:sp>
                <p:nvSpPr>
                  <p:cNvPr id="601" name="Google Shape;38;p1"/>
                  <p:cNvSpPr/>
                  <p:nvPr/>
                </p:nvSpPr>
                <p:spPr>
                  <a:xfrm rot="16200000">
                    <a:off x="4336920" y="2205000"/>
                    <a:ext cx="50040" cy="829440"/>
                  </a:xfrm>
                  <a:custGeom>
                    <a:avLst/>
                    <a:gdLst/>
                    <a:ahLst/>
                    <a:rect l="l" t="t" r="r" b="b"/>
                    <a:pathLst>
                      <a:path w="20542" h="21537">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rotWithShape="0">
                    <a:gsLst>
                      <a:gs pos="0">
                        <a:srgbClr val="606867"/>
                      </a:gs>
                      <a:gs pos="100000">
                        <a:srgbClr val="222625"/>
                      </a:gs>
                    </a:gsLst>
                    <a:lin ang="19710000"/>
                  </a:gradFill>
                  <a:ln w="9525">
                    <a:solidFill>
                      <a:srgbClr val="707473"/>
                    </a:solidFill>
                    <a:miter/>
                  </a:ln>
                  <a:effectLst>
                    <a:outerShdw blurRad="241200" dir="2700000" dist="100805" rotWithShape="0">
                      <a:srgbClr val="000000">
                        <a:alpha val="40000"/>
                      </a:srgbClr>
                    </a:outerShdw>
                  </a:effectLst>
                </p:spPr>
                <p:style>
                  <a:lnRef idx="0"/>
                  <a:fillRef idx="0"/>
                  <a:effectRef idx="0"/>
                  <a:fontRef idx="minor"/>
                </p:style>
              </p:sp>
              <p:sp>
                <p:nvSpPr>
                  <p:cNvPr id="602" name="Google Shape;39;p1"/>
                  <p:cNvSpPr/>
                  <p:nvPr/>
                </p:nvSpPr>
                <p:spPr>
                  <a:xfrm rot="16200000">
                    <a:off x="4284360" y="2073600"/>
                    <a:ext cx="35640" cy="440640"/>
                  </a:xfrm>
                  <a:custGeom>
                    <a:avLst/>
                    <a:gdLst/>
                    <a:ahLst/>
                    <a:rect l="l" t="t" r="r" b="b"/>
                    <a:pathLst>
                      <a:path w="21368" h="2160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a:noFill/>
                  </a:ln>
                </p:spPr>
                <p:style>
                  <a:lnRef idx="0"/>
                  <a:fillRef idx="0"/>
                  <a:effectRef idx="0"/>
                  <a:fontRef idx="minor"/>
                </p:style>
              </p:sp>
              <p:sp>
                <p:nvSpPr>
                  <p:cNvPr id="603" name="Google Shape;40;p1"/>
                  <p:cNvSpPr/>
                  <p:nvPr/>
                </p:nvSpPr>
                <p:spPr>
                  <a:xfrm rot="16200000">
                    <a:off x="4284360" y="2399400"/>
                    <a:ext cx="35640" cy="440640"/>
                  </a:xfrm>
                  <a:custGeom>
                    <a:avLst/>
                    <a:gdLst/>
                    <a:ahLst/>
                    <a:rect l="l" t="t" r="r" b="b"/>
                    <a:pathLst>
                      <a:path w="21368" h="2160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a:noFill/>
                  </a:ln>
                </p:spPr>
                <p:style>
                  <a:lnRef idx="0"/>
                  <a:fillRef idx="0"/>
                  <a:effectRef idx="0"/>
                  <a:fontRef idx="minor"/>
                </p:style>
              </p:sp>
            </p:grpSp>
            <p:grpSp>
              <p:nvGrpSpPr>
                <p:cNvPr id="604" name="Google Shape;41;p1"/>
                <p:cNvGrpSpPr/>
                <p:nvPr/>
              </p:nvGrpSpPr>
              <p:grpSpPr>
                <a:xfrm>
                  <a:off x="4316760" y="2400480"/>
                  <a:ext cx="105480" cy="114120"/>
                  <a:chOff x="4316760" y="2400480"/>
                  <a:chExt cx="105480" cy="114120"/>
                </a:xfrm>
              </p:grpSpPr>
              <p:grpSp>
                <p:nvGrpSpPr>
                  <p:cNvPr id="605" name="Google Shape;42;p1"/>
                  <p:cNvGrpSpPr/>
                  <p:nvPr/>
                </p:nvGrpSpPr>
                <p:grpSpPr>
                  <a:xfrm>
                    <a:off x="4316760" y="2400480"/>
                    <a:ext cx="105480" cy="114120"/>
                    <a:chOff x="4316760" y="2400480"/>
                    <a:chExt cx="105480" cy="114120"/>
                  </a:xfrm>
                </p:grpSpPr>
                <p:sp>
                  <p:nvSpPr>
                    <p:cNvPr id="606" name="Google Shape;43;p1"/>
                    <p:cNvSpPr/>
                    <p:nvPr/>
                  </p:nvSpPr>
                  <p:spPr>
                    <a:xfrm rot="16200000">
                      <a:off x="4318920" y="2408400"/>
                      <a:ext cx="107640" cy="99000"/>
                    </a:xfrm>
                    <a:prstGeom prst="ellipse">
                      <a:avLst/>
                    </a:prstGeom>
                    <a:solidFill>
                      <a:srgbClr val="ffffff"/>
                    </a:solidFill>
                    <a:ln w="12700">
                      <a:noFill/>
                    </a:ln>
                  </p:spPr>
                  <p:style>
                    <a:lnRef idx="0"/>
                    <a:fillRef idx="0"/>
                    <a:effectRef idx="0"/>
                    <a:fontRef idx="minor"/>
                  </p:style>
                </p:sp>
                <p:sp>
                  <p:nvSpPr>
                    <p:cNvPr id="607" name="Google Shape;44;p1"/>
                    <p:cNvSpPr/>
                    <p:nvPr/>
                  </p:nvSpPr>
                  <p:spPr>
                    <a:xfrm rot="16200000">
                      <a:off x="4312080" y="2404800"/>
                      <a:ext cx="114120" cy="105120"/>
                    </a:xfrm>
                    <a:custGeom>
                      <a:avLst/>
                      <a:gdLst/>
                      <a:ahLst/>
                      <a:rect l="l" t="t" r="r" b="b"/>
                      <a:pathLst>
                        <a:path w="21215" h="2086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a:noFill/>
                    </a:ln>
                  </p:spPr>
                  <p:style>
                    <a:lnRef idx="0"/>
                    <a:fillRef idx="0"/>
                    <a:effectRef idx="0"/>
                    <a:fontRef idx="minor"/>
                  </p:style>
                </p:sp>
              </p:grpSp>
              <p:sp>
                <p:nvSpPr>
                  <p:cNvPr id="608" name="Google Shape;45;p1"/>
                  <p:cNvSpPr/>
                  <p:nvPr/>
                </p:nvSpPr>
                <p:spPr>
                  <a:xfrm rot="16200000">
                    <a:off x="4322520" y="2414160"/>
                    <a:ext cx="93600" cy="86040"/>
                  </a:xfrm>
                  <a:custGeom>
                    <a:avLst/>
                    <a:gdLst/>
                    <a:ahLst/>
                    <a:rect l="l" t="t" r="r" b="b"/>
                    <a:pathLst>
                      <a:path w="21600" h="21565">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a:noFill/>
                  </a:ln>
                </p:spPr>
                <p:style>
                  <a:lnRef idx="0"/>
                  <a:fillRef idx="0"/>
                  <a:effectRef idx="0"/>
                  <a:fontRef idx="minor"/>
                </p:style>
              </p:sp>
            </p:grpSp>
            <p:grpSp>
              <p:nvGrpSpPr>
                <p:cNvPr id="609" name="Google Shape;46;p1"/>
                <p:cNvGrpSpPr/>
                <p:nvPr/>
              </p:nvGrpSpPr>
              <p:grpSpPr>
                <a:xfrm>
                  <a:off x="4066560" y="2400480"/>
                  <a:ext cx="105480" cy="114120"/>
                  <a:chOff x="4066560" y="2400480"/>
                  <a:chExt cx="105480" cy="114120"/>
                </a:xfrm>
              </p:grpSpPr>
              <p:grpSp>
                <p:nvGrpSpPr>
                  <p:cNvPr id="610" name="Google Shape;47;p1"/>
                  <p:cNvGrpSpPr/>
                  <p:nvPr/>
                </p:nvGrpSpPr>
                <p:grpSpPr>
                  <a:xfrm>
                    <a:off x="4066560" y="2400480"/>
                    <a:ext cx="105480" cy="114120"/>
                    <a:chOff x="4066560" y="2400480"/>
                    <a:chExt cx="105480" cy="114120"/>
                  </a:xfrm>
                </p:grpSpPr>
                <p:sp>
                  <p:nvSpPr>
                    <p:cNvPr id="611" name="Google Shape;48;p1"/>
                    <p:cNvSpPr/>
                    <p:nvPr/>
                  </p:nvSpPr>
                  <p:spPr>
                    <a:xfrm rot="16200000">
                      <a:off x="4068720" y="2408400"/>
                      <a:ext cx="107640" cy="99000"/>
                    </a:xfrm>
                    <a:prstGeom prst="ellipse">
                      <a:avLst/>
                    </a:prstGeom>
                    <a:solidFill>
                      <a:srgbClr val="ffffff"/>
                    </a:solidFill>
                    <a:ln w="12700">
                      <a:noFill/>
                    </a:ln>
                  </p:spPr>
                  <p:style>
                    <a:lnRef idx="0"/>
                    <a:fillRef idx="0"/>
                    <a:effectRef idx="0"/>
                    <a:fontRef idx="minor"/>
                  </p:style>
                </p:sp>
                <p:sp>
                  <p:nvSpPr>
                    <p:cNvPr id="612" name="Google Shape;49;p1"/>
                    <p:cNvSpPr/>
                    <p:nvPr/>
                  </p:nvSpPr>
                  <p:spPr>
                    <a:xfrm rot="16200000">
                      <a:off x="4061880" y="2404800"/>
                      <a:ext cx="114120" cy="105120"/>
                    </a:xfrm>
                    <a:custGeom>
                      <a:avLst/>
                      <a:gdLst/>
                      <a:ahLst/>
                      <a:rect l="l" t="t" r="r" b="b"/>
                      <a:pathLst>
                        <a:path w="21215" h="2086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a:noFill/>
                    </a:ln>
                  </p:spPr>
                  <p:style>
                    <a:lnRef idx="0"/>
                    <a:fillRef idx="0"/>
                    <a:effectRef idx="0"/>
                    <a:fontRef idx="minor"/>
                  </p:style>
                </p:sp>
              </p:grpSp>
              <p:sp>
                <p:nvSpPr>
                  <p:cNvPr id="613" name="Google Shape;50;p1"/>
                  <p:cNvSpPr/>
                  <p:nvPr/>
                </p:nvSpPr>
                <p:spPr>
                  <a:xfrm rot="16200000">
                    <a:off x="4072320" y="2414160"/>
                    <a:ext cx="93600" cy="86040"/>
                  </a:xfrm>
                  <a:custGeom>
                    <a:avLst/>
                    <a:gdLst/>
                    <a:ahLst/>
                    <a:rect l="l" t="t" r="r" b="b"/>
                    <a:pathLst>
                      <a:path w="21600" h="21565">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a:noFill/>
                  </a:ln>
                </p:spPr>
                <p:style>
                  <a:lnRef idx="0"/>
                  <a:fillRef idx="0"/>
                  <a:effectRef idx="0"/>
                  <a:fontRef idx="minor"/>
                </p:style>
              </p:sp>
            </p:grpSp>
            <p:grpSp>
              <p:nvGrpSpPr>
                <p:cNvPr id="614" name="Google Shape;51;p1"/>
                <p:cNvGrpSpPr/>
                <p:nvPr/>
              </p:nvGrpSpPr>
              <p:grpSpPr>
                <a:xfrm>
                  <a:off x="4525920" y="2396880"/>
                  <a:ext cx="105840" cy="114120"/>
                  <a:chOff x="4525920" y="2396880"/>
                  <a:chExt cx="105840" cy="114120"/>
                </a:xfrm>
              </p:grpSpPr>
              <p:grpSp>
                <p:nvGrpSpPr>
                  <p:cNvPr id="615" name="Google Shape;52;p1"/>
                  <p:cNvGrpSpPr/>
                  <p:nvPr/>
                </p:nvGrpSpPr>
                <p:grpSpPr>
                  <a:xfrm>
                    <a:off x="4525920" y="2396880"/>
                    <a:ext cx="105840" cy="114120"/>
                    <a:chOff x="4525920" y="2396880"/>
                    <a:chExt cx="105840" cy="114120"/>
                  </a:xfrm>
                </p:grpSpPr>
                <p:sp>
                  <p:nvSpPr>
                    <p:cNvPr id="616" name="Google Shape;53;p1"/>
                    <p:cNvSpPr/>
                    <p:nvPr/>
                  </p:nvSpPr>
                  <p:spPr>
                    <a:xfrm rot="16200000">
                      <a:off x="4528440" y="2405160"/>
                      <a:ext cx="107640" cy="99000"/>
                    </a:xfrm>
                    <a:prstGeom prst="ellipse">
                      <a:avLst/>
                    </a:prstGeom>
                    <a:solidFill>
                      <a:srgbClr val="ffffff"/>
                    </a:solidFill>
                    <a:ln w="12700">
                      <a:noFill/>
                    </a:ln>
                  </p:spPr>
                  <p:style>
                    <a:lnRef idx="0"/>
                    <a:fillRef idx="0"/>
                    <a:effectRef idx="0"/>
                    <a:fontRef idx="minor"/>
                  </p:style>
                </p:sp>
                <p:sp>
                  <p:nvSpPr>
                    <p:cNvPr id="617" name="Google Shape;54;p1"/>
                    <p:cNvSpPr/>
                    <p:nvPr/>
                  </p:nvSpPr>
                  <p:spPr>
                    <a:xfrm rot="16200000">
                      <a:off x="4521240" y="2401200"/>
                      <a:ext cx="114120" cy="105120"/>
                    </a:xfrm>
                    <a:custGeom>
                      <a:avLst/>
                      <a:gdLst/>
                      <a:ahLst/>
                      <a:rect l="l" t="t" r="r" b="b"/>
                      <a:pathLst>
                        <a:path w="21215" h="2086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a:noFill/>
                    </a:ln>
                  </p:spPr>
                  <p:style>
                    <a:lnRef idx="0"/>
                    <a:fillRef idx="0"/>
                    <a:effectRef idx="0"/>
                    <a:fontRef idx="minor"/>
                  </p:style>
                </p:sp>
              </p:grpSp>
              <p:sp>
                <p:nvSpPr>
                  <p:cNvPr id="618" name="Google Shape;55;p1"/>
                  <p:cNvSpPr/>
                  <p:nvPr/>
                </p:nvSpPr>
                <p:spPr>
                  <a:xfrm rot="16200000">
                    <a:off x="4531680" y="2410560"/>
                    <a:ext cx="93600" cy="86040"/>
                  </a:xfrm>
                  <a:custGeom>
                    <a:avLst/>
                    <a:gdLst/>
                    <a:ahLst/>
                    <a:rect l="l" t="t" r="r" b="b"/>
                    <a:pathLst>
                      <a:path w="21600" h="21565">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a:noFill/>
                  </a:ln>
                </p:spPr>
                <p:style>
                  <a:lnRef idx="0"/>
                  <a:fillRef idx="0"/>
                  <a:effectRef idx="0"/>
                  <a:fontRef idx="minor"/>
                </p:style>
              </p:sp>
            </p:grpSp>
          </p:grpSp>
          <p:sp>
            <p:nvSpPr>
              <p:cNvPr id="619" name="Google Shape;56;p1"/>
              <p:cNvSpPr/>
              <p:nvPr/>
            </p:nvSpPr>
            <p:spPr>
              <a:xfrm>
                <a:off x="4321800" y="1821240"/>
                <a:ext cx="423720" cy="315000"/>
              </a:xfrm>
              <a:custGeom>
                <a:avLst/>
                <a:gdLst/>
                <a:ahLst/>
                <a:rect l="l" t="t" r="r" b="b"/>
                <a:pathLst>
                  <a:path w="21600" h="2160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rotWithShape="0">
                <a:gsLst>
                  <a:gs pos="0">
                    <a:srgbClr val="ffffff"/>
                  </a:gs>
                  <a:gs pos="100000">
                    <a:srgbClr val="e6eaeb"/>
                  </a:gs>
                </a:gsLst>
                <a:lin ang="2088000"/>
              </a:gradFill>
              <a:ln w="12700">
                <a:noFill/>
              </a:ln>
            </p:spPr>
            <p:style>
              <a:lnRef idx="0"/>
              <a:fillRef idx="0"/>
              <a:effectRef idx="0"/>
              <a:fontRef idx="minor"/>
            </p:style>
          </p:sp>
        </p:grpSp>
      </p:grpSp>
      <p:sp>
        <p:nvSpPr>
          <p:cNvPr id="620"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Débat et Simulation</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472" dur="indefinite" restart="never" nodeType="tmRoot">
          <p:childTnLst>
            <p:seq>
              <p:cTn id="473" dur="indefinite" nodeType="mainSeq">
                <p:childTnLst>
                  <p:par>
                    <p:cTn id="474" fill="hold">
                      <p:stCondLst>
                        <p:cond delay="indefinite"/>
                      </p:stCondLst>
                      <p:childTnLst>
                        <p:par>
                          <p:cTn id="475" fill="hold">
                            <p:stCondLst>
                              <p:cond delay="0"/>
                            </p:stCondLst>
                            <p:childTnLst>
                              <p:par>
                                <p:cTn id="476" nodeType="clickEffect" fill="hold" presetClass="entr" presetID="22" presetSubtype="2">
                                  <p:stCondLst>
                                    <p:cond delay="0"/>
                                  </p:stCondLst>
                                  <p:iterate type="el">
                                    <p:tmAbs val="0"/>
                                  </p:iterate>
                                  <p:childTnLst>
                                    <p:set>
                                      <p:cBhvr>
                                        <p:cTn id="477" fill="hold"/>
                                        <p:tgtEl>
                                          <p:spTgt spid="553"/>
                                        </p:tgtEl>
                                        <p:attrNameLst>
                                          <p:attrName>style.visibility</p:attrName>
                                        </p:attrNameLst>
                                      </p:cBhvr>
                                      <p:to>
                                        <p:strVal val="visible"/>
                                      </p:to>
                                    </p:set>
                                    <p:animEffect filter="wipe(right)" transition="in">
                                      <p:cBhvr additive="repl">
                                        <p:cTn id="478" dur="300"/>
                                        <p:tgtEl>
                                          <p:spTgt spid="553"/>
                                        </p:tgtEl>
                                      </p:cBhvr>
                                    </p:animEffect>
                                  </p:childTnLst>
                                </p:cTn>
                              </p:par>
                            </p:childTnLst>
                          </p:cTn>
                        </p:par>
                        <p:par>
                          <p:cTn id="479" fill="hold">
                            <p:stCondLst>
                              <p:cond delay="300"/>
                            </p:stCondLst>
                            <p:childTnLst>
                              <p:par>
                                <p:cTn id="480" nodeType="afterEffect" fill="hold" presetClass="entr" presetID="22" presetSubtype="2">
                                  <p:stCondLst>
                                    <p:cond delay="0"/>
                                  </p:stCondLst>
                                  <p:iterate type="el">
                                    <p:tmAbs val="0"/>
                                  </p:iterate>
                                  <p:childTnLst>
                                    <p:set>
                                      <p:cBhvr>
                                        <p:cTn id="481" fill="hold"/>
                                        <p:tgtEl>
                                          <p:spTgt spid="565"/>
                                        </p:tgtEl>
                                        <p:attrNameLst>
                                          <p:attrName>style.visibility</p:attrName>
                                        </p:attrNameLst>
                                      </p:cBhvr>
                                      <p:to>
                                        <p:strVal val="visible"/>
                                      </p:to>
                                    </p:set>
                                    <p:animEffect filter="wipe(right)" transition="in">
                                      <p:cBhvr additive="repl">
                                        <p:cTn id="482" dur="300"/>
                                        <p:tgtEl>
                                          <p:spTgt spid="565"/>
                                        </p:tgtEl>
                                      </p:cBhvr>
                                    </p:animEffect>
                                  </p:childTnLst>
                                </p:cTn>
                              </p:par>
                            </p:childTnLst>
                          </p:cTn>
                        </p:par>
                      </p:childTnLst>
                    </p:cTn>
                  </p:par>
                  <p:par>
                    <p:cTn id="483" fill="hold">
                      <p:stCondLst>
                        <p:cond delay="indefinite"/>
                      </p:stCondLst>
                      <p:childTnLst>
                        <p:par>
                          <p:cTn id="484" fill="hold">
                            <p:stCondLst>
                              <p:cond delay="0"/>
                            </p:stCondLst>
                            <p:childTnLst>
                              <p:par>
                                <p:cTn id="485" nodeType="clickEffect" fill="hold" presetClass="entr" presetID="22" presetSubtype="2">
                                  <p:stCondLst>
                                    <p:cond delay="0"/>
                                  </p:stCondLst>
                                  <p:iterate type="el">
                                    <p:tmAbs val="0"/>
                                  </p:iterate>
                                  <p:childTnLst>
                                    <p:set>
                                      <p:cBhvr>
                                        <p:cTn id="486" fill="hold"/>
                                        <p:tgtEl>
                                          <p:spTgt spid="550"/>
                                        </p:tgtEl>
                                        <p:attrNameLst>
                                          <p:attrName>style.visibility</p:attrName>
                                        </p:attrNameLst>
                                      </p:cBhvr>
                                      <p:to>
                                        <p:strVal val="visible"/>
                                      </p:to>
                                    </p:set>
                                    <p:animEffect filter="wipe(right)" transition="in">
                                      <p:cBhvr additive="repl">
                                        <p:cTn id="487" dur="300"/>
                                        <p:tgtEl>
                                          <p:spTgt spid="550"/>
                                        </p:tgtEl>
                                      </p:cBhvr>
                                    </p:animEffect>
                                  </p:childTnLst>
                                </p:cTn>
                              </p:par>
                            </p:childTnLst>
                          </p:cTn>
                        </p:par>
                        <p:par>
                          <p:cTn id="488" fill="hold">
                            <p:stCondLst>
                              <p:cond delay="300"/>
                            </p:stCondLst>
                            <p:childTnLst>
                              <p:par>
                                <p:cTn id="489" nodeType="afterEffect" fill="hold" presetClass="entr" presetID="22" presetSubtype="2">
                                  <p:stCondLst>
                                    <p:cond delay="0"/>
                                  </p:stCondLst>
                                  <p:iterate type="el">
                                    <p:tmAbs val="0"/>
                                  </p:iterate>
                                  <p:childTnLst>
                                    <p:set>
                                      <p:cBhvr>
                                        <p:cTn id="490" fill="hold"/>
                                        <p:tgtEl>
                                          <p:spTgt spid="567"/>
                                        </p:tgtEl>
                                        <p:attrNameLst>
                                          <p:attrName>style.visibility</p:attrName>
                                        </p:attrNameLst>
                                      </p:cBhvr>
                                      <p:to>
                                        <p:strVal val="visible"/>
                                      </p:to>
                                    </p:set>
                                    <p:animEffect filter="wipe(right)" transition="in">
                                      <p:cBhvr additive="repl">
                                        <p:cTn id="491" dur="300"/>
                                        <p:tgtEl>
                                          <p:spTgt spid="567"/>
                                        </p:tgtEl>
                                      </p:cBhvr>
                                    </p:animEffect>
                                  </p:childTnLst>
                                </p:cTn>
                              </p:par>
                            </p:childTnLst>
                          </p:cTn>
                        </p:par>
                      </p:childTnLst>
                    </p:cTn>
                  </p:par>
                  <p:par>
                    <p:cTn id="492" fill="hold">
                      <p:stCondLst>
                        <p:cond delay="indefinite"/>
                      </p:stCondLst>
                      <p:childTnLst>
                        <p:par>
                          <p:cTn id="493" fill="hold">
                            <p:stCondLst>
                              <p:cond delay="0"/>
                            </p:stCondLst>
                            <p:childTnLst>
                              <p:par>
                                <p:cTn id="494" nodeType="clickEffect" fill="hold" presetClass="entr" presetID="22" presetSubtype="2">
                                  <p:stCondLst>
                                    <p:cond delay="0"/>
                                  </p:stCondLst>
                                  <p:iterate type="el">
                                    <p:tmAbs val="0"/>
                                  </p:iterate>
                                  <p:childTnLst>
                                    <p:set>
                                      <p:cBhvr>
                                        <p:cTn id="495" fill="hold"/>
                                        <p:tgtEl>
                                          <p:spTgt spid="547"/>
                                        </p:tgtEl>
                                        <p:attrNameLst>
                                          <p:attrName>style.visibility</p:attrName>
                                        </p:attrNameLst>
                                      </p:cBhvr>
                                      <p:to>
                                        <p:strVal val="visible"/>
                                      </p:to>
                                    </p:set>
                                    <p:animEffect filter="wipe(right)" transition="in">
                                      <p:cBhvr additive="repl">
                                        <p:cTn id="496" dur="300"/>
                                        <p:tgtEl>
                                          <p:spTgt spid="547"/>
                                        </p:tgtEl>
                                      </p:cBhvr>
                                    </p:animEffect>
                                  </p:childTnLst>
                                </p:cTn>
                              </p:par>
                            </p:childTnLst>
                          </p:cTn>
                        </p:par>
                        <p:par>
                          <p:cTn id="497" fill="hold">
                            <p:stCondLst>
                              <p:cond delay="300"/>
                            </p:stCondLst>
                            <p:childTnLst>
                              <p:par>
                                <p:cTn id="498" nodeType="afterEffect" fill="hold" presetClass="entr" presetID="22" presetSubtype="2">
                                  <p:stCondLst>
                                    <p:cond delay="0"/>
                                  </p:stCondLst>
                                  <p:iterate type="el">
                                    <p:tmAbs val="0"/>
                                  </p:iterate>
                                  <p:childTnLst>
                                    <p:set>
                                      <p:cBhvr>
                                        <p:cTn id="499" fill="hold"/>
                                        <p:tgtEl>
                                          <p:spTgt spid="566"/>
                                        </p:tgtEl>
                                        <p:attrNameLst>
                                          <p:attrName>style.visibility</p:attrName>
                                        </p:attrNameLst>
                                      </p:cBhvr>
                                      <p:to>
                                        <p:strVal val="visible"/>
                                      </p:to>
                                    </p:set>
                                    <p:animEffect filter="wipe(right)" transition="in">
                                      <p:cBhvr additive="repl">
                                        <p:cTn id="500" dur="300"/>
                                        <p:tgtEl>
                                          <p:spTgt spid="566"/>
                                        </p:tgtEl>
                                      </p:cBhvr>
                                    </p:animEffect>
                                  </p:childTnLst>
                                </p:cTn>
                              </p:par>
                            </p:childTnLst>
                          </p:cTn>
                        </p:par>
                      </p:childTnLst>
                    </p:cTn>
                  </p:par>
                  <p:par>
                    <p:cTn id="501" fill="hold">
                      <p:stCondLst>
                        <p:cond delay="indefinite"/>
                      </p:stCondLst>
                      <p:childTnLst>
                        <p:par>
                          <p:cTn id="502" fill="hold">
                            <p:stCondLst>
                              <p:cond delay="0"/>
                            </p:stCondLst>
                            <p:childTnLst>
                              <p:par>
                                <p:cTn id="503" nodeType="clickEffect" fill="hold" presetClass="entr" presetID="22" presetSubtype="2">
                                  <p:stCondLst>
                                    <p:cond delay="0"/>
                                  </p:stCondLst>
                                  <p:iterate type="el">
                                    <p:tmAbs val="0"/>
                                  </p:iterate>
                                  <p:childTnLst>
                                    <p:set>
                                      <p:cBhvr>
                                        <p:cTn id="504" fill="hold"/>
                                        <p:tgtEl>
                                          <p:spTgt spid="541"/>
                                        </p:tgtEl>
                                        <p:attrNameLst>
                                          <p:attrName>style.visibility</p:attrName>
                                        </p:attrNameLst>
                                      </p:cBhvr>
                                      <p:to>
                                        <p:strVal val="visible"/>
                                      </p:to>
                                    </p:set>
                                    <p:animEffect filter="wipe(right)" transition="in">
                                      <p:cBhvr additive="repl">
                                        <p:cTn id="505" dur="300"/>
                                        <p:tgtEl>
                                          <p:spTgt spid="541"/>
                                        </p:tgtEl>
                                      </p:cBhvr>
                                    </p:animEffect>
                                  </p:childTnLst>
                                </p:cTn>
                              </p:par>
                            </p:childTnLst>
                          </p:cTn>
                        </p:par>
                        <p:par>
                          <p:cTn id="506" fill="hold">
                            <p:stCondLst>
                              <p:cond delay="300"/>
                            </p:stCondLst>
                            <p:childTnLst>
                              <p:par>
                                <p:cTn id="507" nodeType="afterEffect" fill="hold" presetClass="entr" presetID="22" presetSubtype="2">
                                  <p:stCondLst>
                                    <p:cond delay="0"/>
                                  </p:stCondLst>
                                  <p:iterate type="el">
                                    <p:tmAbs val="0"/>
                                  </p:iterate>
                                  <p:childTnLst>
                                    <p:set>
                                      <p:cBhvr>
                                        <p:cTn id="508" fill="hold"/>
                                        <p:tgtEl>
                                          <p:spTgt spid="568"/>
                                        </p:tgtEl>
                                        <p:attrNameLst>
                                          <p:attrName>style.visibility</p:attrName>
                                        </p:attrNameLst>
                                      </p:cBhvr>
                                      <p:to>
                                        <p:strVal val="visible"/>
                                      </p:to>
                                    </p:set>
                                    <p:animEffect filter="wipe(right)" transition="in">
                                      <p:cBhvr additive="repl">
                                        <p:cTn id="509" dur="300"/>
                                        <p:tgtEl>
                                          <p:spTgt spid="568"/>
                                        </p:tgtEl>
                                      </p:cBhvr>
                                    </p:animEffect>
                                  </p:childTnLst>
                                </p:cTn>
                              </p:par>
                            </p:childTnLst>
                          </p:cTn>
                        </p:par>
                      </p:childTnLst>
                    </p:cTn>
                  </p:par>
                  <p:par>
                    <p:cTn id="510" fill="hold">
                      <p:stCondLst>
                        <p:cond delay="indefinite"/>
                      </p:stCondLst>
                      <p:childTnLst>
                        <p:par>
                          <p:cTn id="511" fill="hold">
                            <p:stCondLst>
                              <p:cond delay="0"/>
                            </p:stCondLst>
                            <p:childTnLst>
                              <p:par>
                                <p:cTn id="512" nodeType="clickEffect" fill="hold" presetClass="entr" presetID="22" presetSubtype="8">
                                  <p:stCondLst>
                                    <p:cond delay="0"/>
                                  </p:stCondLst>
                                  <p:iterate type="el">
                                    <p:tmAbs val="0"/>
                                  </p:iterate>
                                  <p:childTnLst>
                                    <p:set>
                                      <p:cBhvr>
                                        <p:cTn id="513" fill="hold"/>
                                        <p:tgtEl>
                                          <p:spTgt spid="556"/>
                                        </p:tgtEl>
                                        <p:attrNameLst>
                                          <p:attrName>style.visibility</p:attrName>
                                        </p:attrNameLst>
                                      </p:cBhvr>
                                      <p:to>
                                        <p:strVal val="visible"/>
                                      </p:to>
                                    </p:set>
                                    <p:animEffect filter="wipe(left)" transition="in">
                                      <p:cBhvr additive="repl">
                                        <p:cTn id="514" dur="300"/>
                                        <p:tgtEl>
                                          <p:spTgt spid="556"/>
                                        </p:tgtEl>
                                      </p:cBhvr>
                                    </p:animEffect>
                                  </p:childTnLst>
                                </p:cTn>
                              </p:par>
                            </p:childTnLst>
                          </p:cTn>
                        </p:par>
                        <p:par>
                          <p:cTn id="515" fill="hold">
                            <p:stCondLst>
                              <p:cond delay="300"/>
                            </p:stCondLst>
                            <p:childTnLst>
                              <p:par>
                                <p:cTn id="516" nodeType="afterEffect" fill="hold" presetClass="entr" presetID="22" presetSubtype="2">
                                  <p:stCondLst>
                                    <p:cond delay="0"/>
                                  </p:stCondLst>
                                  <p:iterate type="el">
                                    <p:tmAbs val="0"/>
                                  </p:iterate>
                                  <p:childTnLst>
                                    <p:set>
                                      <p:cBhvr>
                                        <p:cTn id="517" fill="hold"/>
                                        <p:tgtEl>
                                          <p:spTgt spid="569"/>
                                        </p:tgtEl>
                                        <p:attrNameLst>
                                          <p:attrName>style.visibility</p:attrName>
                                        </p:attrNameLst>
                                      </p:cBhvr>
                                      <p:to>
                                        <p:strVal val="visible"/>
                                      </p:to>
                                    </p:set>
                                    <p:animEffect filter="wipe(right)" transition="in">
                                      <p:cBhvr additive="repl">
                                        <p:cTn id="518" dur="300"/>
                                        <p:tgtEl>
                                          <p:spTgt spid="569"/>
                                        </p:tgtEl>
                                      </p:cBhvr>
                                    </p:animEffect>
                                  </p:childTnLst>
                                </p:cTn>
                              </p:par>
                            </p:childTnLst>
                          </p:cTn>
                        </p:par>
                      </p:childTnLst>
                    </p:cTn>
                  </p:par>
                  <p:par>
                    <p:cTn id="519" fill="hold">
                      <p:stCondLst>
                        <p:cond delay="indefinite"/>
                      </p:stCondLst>
                      <p:childTnLst>
                        <p:par>
                          <p:cTn id="520" fill="hold">
                            <p:stCondLst>
                              <p:cond delay="0"/>
                            </p:stCondLst>
                            <p:childTnLst>
                              <p:par>
                                <p:cTn id="521" nodeType="clickEffect" fill="hold" presetClass="entr" presetID="22" presetSubtype="8">
                                  <p:stCondLst>
                                    <p:cond delay="0"/>
                                  </p:stCondLst>
                                  <p:iterate type="el">
                                    <p:tmAbs val="0"/>
                                  </p:iterate>
                                  <p:childTnLst>
                                    <p:set>
                                      <p:cBhvr>
                                        <p:cTn id="522" fill="hold"/>
                                        <p:tgtEl>
                                          <p:spTgt spid="544"/>
                                        </p:tgtEl>
                                        <p:attrNameLst>
                                          <p:attrName>style.visibility</p:attrName>
                                        </p:attrNameLst>
                                      </p:cBhvr>
                                      <p:to>
                                        <p:strVal val="visible"/>
                                      </p:to>
                                    </p:set>
                                    <p:animEffect filter="wipe(left)" transition="in">
                                      <p:cBhvr additive="repl">
                                        <p:cTn id="523" dur="300"/>
                                        <p:tgtEl>
                                          <p:spTgt spid="544"/>
                                        </p:tgtEl>
                                      </p:cBhvr>
                                    </p:animEffect>
                                  </p:childTnLst>
                                </p:cTn>
                              </p:par>
                            </p:childTnLst>
                          </p:cTn>
                        </p:par>
                        <p:par>
                          <p:cTn id="524" fill="hold">
                            <p:stCondLst>
                              <p:cond delay="300"/>
                            </p:stCondLst>
                            <p:childTnLst>
                              <p:par>
                                <p:cTn id="525" nodeType="afterEffect" fill="hold" presetClass="entr" presetID="22" presetSubtype="2">
                                  <p:stCondLst>
                                    <p:cond delay="0"/>
                                  </p:stCondLst>
                                  <p:iterate type="el">
                                    <p:tmAbs val="0"/>
                                  </p:iterate>
                                  <p:childTnLst>
                                    <p:set>
                                      <p:cBhvr>
                                        <p:cTn id="526" fill="hold"/>
                                        <p:tgtEl>
                                          <p:spTgt spid="570"/>
                                        </p:tgtEl>
                                        <p:attrNameLst>
                                          <p:attrName>style.visibility</p:attrName>
                                        </p:attrNameLst>
                                      </p:cBhvr>
                                      <p:to>
                                        <p:strVal val="visible"/>
                                      </p:to>
                                    </p:set>
                                    <p:animEffect filter="wipe(right)" transition="in">
                                      <p:cBhvr additive="repl">
                                        <p:cTn id="527" dur="300"/>
                                        <p:tgtEl>
                                          <p:spTgt spid="570"/>
                                        </p:tgtEl>
                                      </p:cBhvr>
                                    </p:animEffect>
                                  </p:childTnLst>
                                </p:cTn>
                              </p:par>
                            </p:childTnLst>
                          </p:cTn>
                        </p:par>
                      </p:childTnLst>
                    </p:cTn>
                  </p:par>
                  <p:par>
                    <p:cTn id="528" fill="hold">
                      <p:stCondLst>
                        <p:cond delay="indefinite"/>
                      </p:stCondLst>
                      <p:childTnLst>
                        <p:par>
                          <p:cTn id="529" fill="hold">
                            <p:stCondLst>
                              <p:cond delay="0"/>
                            </p:stCondLst>
                            <p:childTnLst>
                              <p:par>
                                <p:cTn id="530" nodeType="clickEffect" fill="hold" presetClass="entr" presetID="22" presetSubtype="8">
                                  <p:stCondLst>
                                    <p:cond delay="0"/>
                                  </p:stCondLst>
                                  <p:iterate type="el">
                                    <p:tmAbs val="0"/>
                                  </p:iterate>
                                  <p:childTnLst>
                                    <p:set>
                                      <p:cBhvr>
                                        <p:cTn id="531" fill="hold"/>
                                        <p:tgtEl>
                                          <p:spTgt spid="559"/>
                                        </p:tgtEl>
                                        <p:attrNameLst>
                                          <p:attrName>style.visibility</p:attrName>
                                        </p:attrNameLst>
                                      </p:cBhvr>
                                      <p:to>
                                        <p:strVal val="visible"/>
                                      </p:to>
                                    </p:set>
                                    <p:animEffect filter="wipe(left)" transition="in">
                                      <p:cBhvr additive="repl">
                                        <p:cTn id="532" dur="300"/>
                                        <p:tgtEl>
                                          <p:spTgt spid="559"/>
                                        </p:tgtEl>
                                      </p:cBhvr>
                                    </p:animEffect>
                                  </p:childTnLst>
                                </p:cTn>
                              </p:par>
                            </p:childTnLst>
                          </p:cTn>
                        </p:par>
                        <p:par>
                          <p:cTn id="533" fill="hold">
                            <p:stCondLst>
                              <p:cond delay="300"/>
                            </p:stCondLst>
                            <p:childTnLst>
                              <p:par>
                                <p:cTn id="534" nodeType="afterEffect" fill="hold" presetClass="entr" presetID="22" presetSubtype="2">
                                  <p:stCondLst>
                                    <p:cond delay="0"/>
                                  </p:stCondLst>
                                  <p:iterate type="el">
                                    <p:tmAbs val="0"/>
                                  </p:iterate>
                                  <p:childTnLst>
                                    <p:set>
                                      <p:cBhvr>
                                        <p:cTn id="535" fill="hold"/>
                                        <p:tgtEl>
                                          <p:spTgt spid="571"/>
                                        </p:tgtEl>
                                        <p:attrNameLst>
                                          <p:attrName>style.visibility</p:attrName>
                                        </p:attrNameLst>
                                      </p:cBhvr>
                                      <p:to>
                                        <p:strVal val="visible"/>
                                      </p:to>
                                    </p:set>
                                    <p:animEffect filter="wipe(right)" transition="in">
                                      <p:cBhvr additive="repl">
                                        <p:cTn id="536" dur="300"/>
                                        <p:tgtEl>
                                          <p:spTgt spid="571"/>
                                        </p:tgtEl>
                                      </p:cBhvr>
                                    </p:animEffect>
                                  </p:childTnLst>
                                </p:cTn>
                              </p:par>
                            </p:childTnLst>
                          </p:cTn>
                        </p:par>
                      </p:childTnLst>
                    </p:cTn>
                  </p:par>
                  <p:par>
                    <p:cTn id="537" fill="hold">
                      <p:stCondLst>
                        <p:cond delay="indefinite"/>
                      </p:stCondLst>
                      <p:childTnLst>
                        <p:par>
                          <p:cTn id="538" fill="hold">
                            <p:stCondLst>
                              <p:cond delay="0"/>
                            </p:stCondLst>
                            <p:childTnLst>
                              <p:par>
                                <p:cTn id="539" nodeType="clickEffect" fill="hold" presetClass="entr" presetID="22" presetSubtype="8">
                                  <p:stCondLst>
                                    <p:cond delay="0"/>
                                  </p:stCondLst>
                                  <p:iterate type="el">
                                    <p:tmAbs val="0"/>
                                  </p:iterate>
                                  <p:childTnLst>
                                    <p:set>
                                      <p:cBhvr>
                                        <p:cTn id="540" fill="hold"/>
                                        <p:tgtEl>
                                          <p:spTgt spid="562"/>
                                        </p:tgtEl>
                                        <p:attrNameLst>
                                          <p:attrName>style.visibility</p:attrName>
                                        </p:attrNameLst>
                                      </p:cBhvr>
                                      <p:to>
                                        <p:strVal val="visible"/>
                                      </p:to>
                                    </p:set>
                                    <p:animEffect filter="wipe(left)" transition="in">
                                      <p:cBhvr additive="repl">
                                        <p:cTn id="541" dur="300"/>
                                        <p:tgtEl>
                                          <p:spTgt spid="562"/>
                                        </p:tgtEl>
                                      </p:cBhvr>
                                    </p:animEffect>
                                  </p:childTnLst>
                                </p:cTn>
                              </p:par>
                            </p:childTnLst>
                          </p:cTn>
                        </p:par>
                        <p:par>
                          <p:cTn id="542" fill="hold">
                            <p:stCondLst>
                              <p:cond delay="300"/>
                            </p:stCondLst>
                            <p:childTnLst>
                              <p:par>
                                <p:cTn id="543" nodeType="afterEffect" fill="hold" presetClass="entr" presetID="22" presetSubtype="2">
                                  <p:stCondLst>
                                    <p:cond delay="0"/>
                                  </p:stCondLst>
                                  <p:iterate type="el">
                                    <p:tmAbs val="0"/>
                                  </p:iterate>
                                  <p:childTnLst>
                                    <p:set>
                                      <p:cBhvr>
                                        <p:cTn id="544" fill="hold"/>
                                        <p:tgtEl>
                                          <p:spTgt spid="572"/>
                                        </p:tgtEl>
                                        <p:attrNameLst>
                                          <p:attrName>style.visibility</p:attrName>
                                        </p:attrNameLst>
                                      </p:cBhvr>
                                      <p:to>
                                        <p:strVal val="visible"/>
                                      </p:to>
                                    </p:set>
                                    <p:animEffect filter="wipe(right)" transition="in">
                                      <p:cBhvr additive="repl">
                                        <p:cTn id="545" dur="300"/>
                                        <p:tgtEl>
                                          <p:spTgt spid="572"/>
                                        </p:tgtEl>
                                      </p:cBhvr>
                                    </p:animEffect>
                                  </p:childTnLst>
                                </p:cTn>
                              </p:par>
                            </p:childTnLst>
                          </p:cTn>
                        </p:par>
                      </p:childTnLst>
                    </p:cTn>
                  </p:par>
                  <p:par>
                    <p:cTn id="546" fill="hold">
                      <p:stCondLst>
                        <p:cond delay="indefinite"/>
                      </p:stCondLst>
                      <p:childTnLst>
                        <p:par>
                          <p:cTn id="547" fill="hold">
                            <p:stCondLst>
                              <p:cond delay="0"/>
                            </p:stCondLst>
                            <p:childTnLst>
                              <p:par>
                                <p:cTn id="548" nodeType="clickEffect" fill="hold" presetClass="entr" presetID="2" presetSubtype="1">
                                  <p:stCondLst>
                                    <p:cond delay="0"/>
                                  </p:stCondLst>
                                  <p:childTnLst>
                                    <p:set>
                                      <p:cBhvr>
                                        <p:cTn id="549" dur="1" fill="hold">
                                          <p:stCondLst>
                                            <p:cond delay="0"/>
                                          </p:stCondLst>
                                        </p:cTn>
                                        <p:tgtEl>
                                          <p:spTgt spid="573"/>
                                        </p:tgtEl>
                                        <p:attrNameLst>
                                          <p:attrName>style.visibility</p:attrName>
                                        </p:attrNameLst>
                                      </p:cBhvr>
                                      <p:to>
                                        <p:strVal val="visible"/>
                                      </p:to>
                                    </p:set>
                                    <p:anim calcmode="lin" valueType="num">
                                      <p:cBhvr additive="repl">
                                        <p:cTn id="550" dur="500" fill="hold"/>
                                        <p:tgtEl>
                                          <p:spTgt spid="573"/>
                                        </p:tgtEl>
                                        <p:attrNameLst>
                                          <p:attrName>ppt_x</p:attrName>
                                        </p:attrNameLst>
                                      </p:cBhvr>
                                      <p:tavLst>
                                        <p:tav tm="0">
                                          <p:val>
                                            <p:strVal val="#ppt_x"/>
                                          </p:val>
                                        </p:tav>
                                        <p:tav tm="100000">
                                          <p:val>
                                            <p:strVal val="#ppt_x"/>
                                          </p:val>
                                        </p:tav>
                                      </p:tavLst>
                                    </p:anim>
                                    <p:anim calcmode="lin" valueType="num">
                                      <p:cBhvr additive="repl">
                                        <p:cTn id="551" dur="500" fill="hold"/>
                                        <p:tgtEl>
                                          <p:spTgt spid="5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3AD967B9-54AE-4B0B-9B90-4919BB8685C4}" type="slidenum">
              <a:rPr b="0" lang="en-US" sz="1200" spc="-1" strike="noStrike">
                <a:solidFill>
                  <a:srgbClr val="0770b1"/>
                </a:solidFill>
                <a:latin typeface="Calibri"/>
              </a:rPr>
              <a:t>2</a:t>
            </a:fld>
            <a:endParaRPr b="0" lang="fr-FR" sz="1200" spc="-1" strike="noStrike">
              <a:latin typeface="Arial"/>
            </a:endParaRPr>
          </a:p>
        </p:txBody>
      </p:sp>
      <p:sp>
        <p:nvSpPr>
          <p:cNvPr id="232" name="Заглавие 4"/>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Question</a:t>
            </a:r>
            <a:endParaRPr b="0" lang="fr-FR" sz="3200" spc="-1" strike="noStrike">
              <a:latin typeface="Arial"/>
            </a:endParaRPr>
          </a:p>
        </p:txBody>
      </p:sp>
      <p:sp>
        <p:nvSpPr>
          <p:cNvPr id="233" name="Контейнер за съдържание 2"/>
          <p:cNvSpPr/>
          <p:nvPr/>
        </p:nvSpPr>
        <p:spPr>
          <a:xfrm>
            <a:off x="1295280" y="2568240"/>
            <a:ext cx="6552360" cy="2907720"/>
          </a:xfrm>
          <a:prstGeom prst="rect">
            <a:avLst/>
          </a:prstGeom>
          <a:solidFill>
            <a:srgbClr val="ffffff"/>
          </a:solidFill>
          <a:ln w="25560">
            <a:solidFill>
              <a:srgbClr val="6bb1c9"/>
            </a:solidFill>
            <a:round/>
          </a:ln>
        </p:spPr>
        <p:style>
          <a:lnRef idx="0"/>
          <a:fillRef idx="0"/>
          <a:effectRef idx="0"/>
          <a:fontRef idx="minor"/>
        </p:style>
        <p:txBody>
          <a:bodyPr lIns="90000" rIns="90000" tIns="45000" bIns="45000" anchor="ctr">
            <a:normAutofit/>
          </a:bodyPr>
          <a:p>
            <a:pPr algn="ctr">
              <a:lnSpc>
                <a:spcPct val="100000"/>
              </a:lnSpc>
              <a:spcBef>
                <a:spcPts val="439"/>
              </a:spcBef>
              <a:tabLst>
                <a:tab algn="l" pos="0"/>
              </a:tabLst>
            </a:pPr>
            <a:r>
              <a:rPr b="0" lang="en-US" sz="2200" spc="-1" strike="noStrike">
                <a:solidFill>
                  <a:srgbClr val="000000"/>
                </a:solidFill>
                <a:latin typeface="Calibri"/>
              </a:rPr>
              <a:t>De quoi avez-vous le plus besoin dans votre contexte professionnel pour contribuer à la prévention de la radicalisation ?</a:t>
            </a:r>
            <a:endParaRPr b="0" lang="fr-FR" sz="2200" spc="-1" strike="noStrike">
              <a:latin typeface="Arial"/>
            </a:endParaRPr>
          </a:p>
        </p:txBody>
      </p:sp>
    </p:spTree>
  </p:cSld>
  <mc:AlternateContent>
    <mc:Choice Requires="p14">
      <p:transition spd="slow" p14:dur="2000"/>
    </mc:Choice>
    <mc:Fallback>
      <p:transition spd="slow"/>
    </mc:Fallback>
  </mc:AlternateContent>
  <p:timing>
    <p:tnLst>
      <p:par>
        <p:cTn id="55" dur="indefinite" restart="never" nodeType="tmRoot">
          <p:childTnLst>
            <p:seq>
              <p:cTn id="56" dur="indefinite" nodeType="mainSeq">
                <p:childTnLst>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Tijdelijke aanduiding voor inhoud 2"/>
          <p:cNvSpPr/>
          <p:nvPr/>
        </p:nvSpPr>
        <p:spPr>
          <a:xfrm>
            <a:off x="685800" y="2286000"/>
            <a:ext cx="5028480" cy="3733200"/>
          </a:xfrm>
          <a:prstGeom prst="rect">
            <a:avLst/>
          </a:prstGeom>
          <a:solidFill>
            <a:srgbClr val="ffffff"/>
          </a:solidFill>
          <a:ln w="0">
            <a:noFill/>
          </a:ln>
        </p:spPr>
        <p:style>
          <a:lnRef idx="0"/>
          <a:fillRef idx="0"/>
          <a:effectRef idx="0"/>
          <a:fontRef idx="minor"/>
        </p:style>
        <p:txBody>
          <a:bodyPr lIns="90000" rIns="90000" tIns="45000" bIns="45000">
            <a:noAutofit/>
          </a:bodyPr>
          <a:p>
            <a:pPr>
              <a:lnSpc>
                <a:spcPct val="100000"/>
              </a:lnSpc>
              <a:spcBef>
                <a:spcPts val="479"/>
              </a:spcBef>
            </a:pPr>
            <a:endParaRPr b="0" lang="fr-FR" sz="1800" spc="-1" strike="noStrike">
              <a:latin typeface="Arial"/>
            </a:endParaRPr>
          </a:p>
          <a:p>
            <a:pPr>
              <a:lnSpc>
                <a:spcPct val="100000"/>
              </a:lnSpc>
              <a:spcBef>
                <a:spcPts val="479"/>
              </a:spcBef>
            </a:pPr>
            <a:endParaRPr b="0" lang="fr-FR" sz="1800" spc="-1" strike="noStrike">
              <a:latin typeface="Arial"/>
            </a:endParaRPr>
          </a:p>
        </p:txBody>
      </p:sp>
      <p:grpSp>
        <p:nvGrpSpPr>
          <p:cNvPr id="622" name="Diagram 6"/>
          <p:cNvGrpSpPr/>
          <p:nvPr/>
        </p:nvGrpSpPr>
        <p:grpSpPr>
          <a:xfrm>
            <a:off x="609480" y="2302200"/>
            <a:ext cx="7772040" cy="4010040"/>
            <a:chOff x="609480" y="2302200"/>
            <a:chExt cx="7772040" cy="4010040"/>
          </a:xfrm>
        </p:grpSpPr>
        <p:sp>
          <p:nvSpPr>
            <p:cNvPr id="623" name=""/>
            <p:cNvSpPr/>
            <p:nvPr/>
          </p:nvSpPr>
          <p:spPr>
            <a:xfrm>
              <a:off x="609480" y="2302200"/>
              <a:ext cx="7771680" cy="4010040"/>
            </a:xfrm>
            <a:prstGeom prst="rect">
              <a:avLst/>
            </a:prstGeom>
            <a:noFill/>
            <a:ln w="0">
              <a:noFill/>
            </a:ln>
          </p:spPr>
          <p:style>
            <a:lnRef idx="0"/>
            <a:fillRef idx="0"/>
            <a:effectRef idx="0"/>
            <a:fontRef idx="minor"/>
          </p:style>
        </p:sp>
        <p:sp>
          <p:nvSpPr>
            <p:cNvPr id="624" name=""/>
            <p:cNvSpPr/>
            <p:nvPr/>
          </p:nvSpPr>
          <p:spPr>
            <a:xfrm>
              <a:off x="609480" y="2302200"/>
              <a:ext cx="4010040" cy="4010040"/>
            </a:xfrm>
            <a:prstGeom prst="pie">
              <a:avLst>
                <a:gd name="adj1" fmla="val 5400000"/>
                <a:gd name="adj2" fmla="val 16200000"/>
              </a:avLst>
            </a:prstGeom>
            <a:solidFill>
              <a:schemeClr val="accent4">
                <a:hueOff val="0"/>
                <a:satOff val="0"/>
                <a:lumOff val="0"/>
                <a:alphaOff val="0"/>
              </a:schemeClr>
            </a:solidFill>
            <a:ln>
              <a:solidFill>
                <a:srgbClr val="ffffff"/>
              </a:solidFill>
              <a:round/>
            </a:ln>
          </p:spPr>
          <p:style>
            <a:lnRef idx="2"/>
            <a:fillRef idx="0"/>
            <a:effectRef idx="0"/>
            <a:fontRef idx="minor"/>
          </p:style>
        </p:sp>
        <p:sp>
          <p:nvSpPr>
            <p:cNvPr id="625" name=""/>
            <p:cNvSpPr/>
            <p:nvPr/>
          </p:nvSpPr>
          <p:spPr>
            <a:xfrm>
              <a:off x="2615040" y="2302200"/>
              <a:ext cx="5766120" cy="4010040"/>
            </a:xfrm>
            <a:prstGeom prst="rect">
              <a:avLst/>
            </a:prstGeom>
            <a:solidFill>
              <a:schemeClr val="lt1">
                <a:alpha val="90000"/>
                <a:hueOff val="0"/>
                <a:satOff val="0"/>
                <a:lumOff val="0"/>
                <a:alphaOff val="0"/>
              </a:schemeClr>
            </a:solidFill>
            <a:ln>
              <a:solidFill>
                <a:srgbClr val="6585cf"/>
              </a:solidFill>
              <a:round/>
            </a:ln>
          </p:spPr>
          <p:style>
            <a:lnRef idx="2"/>
            <a:fillRef idx="0"/>
            <a:effectRef idx="0"/>
            <a:fontRef idx="minor"/>
          </p:style>
          <p:txBody>
            <a:bodyPr lIns="148680" rIns="3032280" tIns="148680" bIns="330732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Qui</a:t>
              </a:r>
              <a:endParaRPr b="0" lang="fr-FR" sz="3900" spc="-1" strike="noStrike">
                <a:latin typeface="Arial"/>
              </a:endParaRPr>
            </a:p>
          </p:txBody>
        </p:sp>
        <p:sp>
          <p:nvSpPr>
            <p:cNvPr id="626" name=""/>
            <p:cNvSpPr/>
            <p:nvPr/>
          </p:nvSpPr>
          <p:spPr>
            <a:xfrm>
              <a:off x="1136160" y="3154320"/>
              <a:ext cx="2957040" cy="2957040"/>
            </a:xfrm>
            <a:prstGeom prst="pie">
              <a:avLst>
                <a:gd name="adj1" fmla="val 5400000"/>
                <a:gd name="adj2" fmla="val 16200000"/>
              </a:avLst>
            </a:prstGeom>
            <a:solidFill>
              <a:schemeClr val="accent4">
                <a:hueOff val="604807"/>
                <a:satOff val="-1980"/>
                <a:lumOff val="0"/>
                <a:alphaOff val="0"/>
              </a:schemeClr>
            </a:solidFill>
            <a:ln>
              <a:solidFill>
                <a:srgbClr val="ffffff"/>
              </a:solidFill>
              <a:round/>
            </a:ln>
          </p:spPr>
          <p:style>
            <a:lnRef idx="2"/>
            <a:fillRef idx="0"/>
            <a:effectRef idx="0"/>
            <a:fontRef idx="minor"/>
          </p:style>
        </p:sp>
        <p:sp>
          <p:nvSpPr>
            <p:cNvPr id="627" name=""/>
            <p:cNvSpPr/>
            <p:nvPr/>
          </p:nvSpPr>
          <p:spPr>
            <a:xfrm>
              <a:off x="2615040" y="3154320"/>
              <a:ext cx="5766120" cy="2957040"/>
            </a:xfrm>
            <a:prstGeom prst="rect">
              <a:avLst/>
            </a:prstGeom>
            <a:solidFill>
              <a:schemeClr val="lt1">
                <a:alpha val="90000"/>
                <a:hueOff val="0"/>
                <a:satOff val="0"/>
                <a:lumOff val="0"/>
                <a:alphaOff val="0"/>
              </a:schemeClr>
            </a:solidFill>
            <a:ln>
              <a:solidFill>
                <a:srgbClr val="6775cd"/>
              </a:solidFill>
              <a:round/>
            </a:ln>
          </p:spPr>
          <p:style>
            <a:lnRef idx="2"/>
            <a:fillRef idx="0"/>
            <a:effectRef idx="0"/>
            <a:fontRef idx="minor"/>
          </p:style>
          <p:txBody>
            <a:bodyPr lIns="148680" rIns="3032280" tIns="148680" bIns="225432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Quoi</a:t>
              </a:r>
              <a:endParaRPr b="0" lang="fr-FR" sz="3900" spc="-1" strike="noStrike">
                <a:latin typeface="Arial"/>
              </a:endParaRPr>
            </a:p>
          </p:txBody>
        </p:sp>
        <p:sp>
          <p:nvSpPr>
            <p:cNvPr id="628" name=""/>
            <p:cNvSpPr/>
            <p:nvPr/>
          </p:nvSpPr>
          <p:spPr>
            <a:xfrm>
              <a:off x="1662480" y="4006800"/>
              <a:ext cx="1904400" cy="1904400"/>
            </a:xfrm>
            <a:prstGeom prst="pie">
              <a:avLst>
                <a:gd name="adj1" fmla="val 5400000"/>
                <a:gd name="adj2" fmla="val 16200000"/>
              </a:avLst>
            </a:prstGeom>
            <a:solidFill>
              <a:schemeClr val="accent4">
                <a:hueOff val="1209614"/>
                <a:satOff val="-3960"/>
                <a:lumOff val="0"/>
                <a:alphaOff val="0"/>
              </a:schemeClr>
            </a:solidFill>
            <a:ln>
              <a:solidFill>
                <a:srgbClr val="ffffff"/>
              </a:solidFill>
              <a:round/>
            </a:ln>
          </p:spPr>
          <p:style>
            <a:lnRef idx="2"/>
            <a:fillRef idx="0"/>
            <a:effectRef idx="0"/>
            <a:fontRef idx="minor"/>
          </p:style>
        </p:sp>
        <p:sp>
          <p:nvSpPr>
            <p:cNvPr id="629" name=""/>
            <p:cNvSpPr/>
            <p:nvPr/>
          </p:nvSpPr>
          <p:spPr>
            <a:xfrm>
              <a:off x="2615040" y="4006800"/>
              <a:ext cx="5766120" cy="1904400"/>
            </a:xfrm>
            <a:prstGeom prst="rect">
              <a:avLst/>
            </a:prstGeom>
            <a:solidFill>
              <a:schemeClr val="lt1">
                <a:alpha val="90000"/>
                <a:hueOff val="0"/>
                <a:satOff val="0"/>
                <a:lumOff val="0"/>
                <a:alphaOff val="0"/>
              </a:schemeClr>
            </a:solidFill>
            <a:ln>
              <a:solidFill>
                <a:srgbClr val="6c69cb"/>
              </a:solidFill>
              <a:round/>
            </a:ln>
          </p:spPr>
          <p:style>
            <a:lnRef idx="2"/>
            <a:fillRef idx="0"/>
            <a:effectRef idx="0"/>
            <a:fontRef idx="minor"/>
          </p:style>
          <p:txBody>
            <a:bodyPr lIns="148680" rIns="3032280" tIns="148680" bIns="120168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Comment</a:t>
              </a:r>
              <a:endParaRPr b="0" lang="fr-FR" sz="3900" spc="-1" strike="noStrike">
                <a:latin typeface="Arial"/>
              </a:endParaRPr>
            </a:p>
          </p:txBody>
        </p:sp>
        <p:sp>
          <p:nvSpPr>
            <p:cNvPr id="630" name=""/>
            <p:cNvSpPr/>
            <p:nvPr/>
          </p:nvSpPr>
          <p:spPr>
            <a:xfrm>
              <a:off x="2188800" y="4858920"/>
              <a:ext cx="851400" cy="851400"/>
            </a:xfrm>
            <a:prstGeom prst="pie">
              <a:avLst>
                <a:gd name="adj1" fmla="val 5400000"/>
                <a:gd name="adj2" fmla="val 16200000"/>
              </a:avLst>
            </a:prstGeom>
            <a:solidFill>
              <a:schemeClr val="accent4">
                <a:hueOff val="1814420"/>
                <a:satOff val="-5940"/>
                <a:lumOff val="0"/>
                <a:alphaOff val="0"/>
              </a:schemeClr>
            </a:solidFill>
            <a:ln>
              <a:solidFill>
                <a:srgbClr val="ffffff"/>
              </a:solidFill>
              <a:round/>
            </a:ln>
          </p:spPr>
          <p:style>
            <a:lnRef idx="2"/>
            <a:fillRef idx="0"/>
            <a:effectRef idx="0"/>
            <a:fontRef idx="minor"/>
          </p:style>
        </p:sp>
        <p:sp>
          <p:nvSpPr>
            <p:cNvPr id="631" name=""/>
            <p:cNvSpPr/>
            <p:nvPr/>
          </p:nvSpPr>
          <p:spPr>
            <a:xfrm>
              <a:off x="2615040" y="4858920"/>
              <a:ext cx="5766120" cy="851400"/>
            </a:xfrm>
            <a:prstGeom prst="rect">
              <a:avLst/>
            </a:prstGeom>
            <a:solidFill>
              <a:schemeClr val="lt1">
                <a:alpha val="90000"/>
                <a:hueOff val="0"/>
                <a:satOff val="0"/>
                <a:lumOff val="0"/>
                <a:alphaOff val="0"/>
              </a:schemeClr>
            </a:solidFill>
            <a:ln>
              <a:solidFill>
                <a:srgbClr val="7e6bc9"/>
              </a:solidFill>
              <a:round/>
            </a:ln>
          </p:spPr>
          <p:style>
            <a:lnRef idx="2"/>
            <a:fillRef idx="0"/>
            <a:effectRef idx="0"/>
            <a:fontRef idx="minor"/>
          </p:style>
          <p:txBody>
            <a:bodyPr lIns="148680" rIns="3032280" tIns="148680" bIns="14868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Résultat</a:t>
              </a:r>
              <a:endParaRPr b="0" lang="fr-FR" sz="3900" spc="-1" strike="noStrike">
                <a:latin typeface="Arial"/>
              </a:endParaRPr>
            </a:p>
          </p:txBody>
        </p:sp>
        <p:sp>
          <p:nvSpPr>
            <p:cNvPr id="632" name=""/>
            <p:cNvSpPr/>
            <p:nvPr/>
          </p:nvSpPr>
          <p:spPr>
            <a:xfrm>
              <a:off x="5498640" y="2302200"/>
              <a:ext cx="2882880" cy="851400"/>
            </a:xfrm>
            <a:prstGeom prst="rect">
              <a:avLst/>
            </a:prstGeom>
            <a:noFill/>
            <a:ln>
              <a:noFill/>
            </a:ln>
          </p:spPr>
          <p:style>
            <a:lnRef idx="2"/>
            <a:fillRef idx="0"/>
            <a:effectRef idx="0"/>
            <a:fontRef idx="minor"/>
          </p:style>
          <p:txBody>
            <a:bodyPr lIns="72360" rIns="72360" tIns="72360" bIns="72360" anchor="ctr">
              <a:noAutofit/>
            </a:bodyPr>
            <a:p>
              <a:pPr lvl="1" marL="171360" indent="-170640">
                <a:lnSpc>
                  <a:spcPct val="90000"/>
                </a:lnSpc>
                <a:spcAft>
                  <a:spcPts val="269"/>
                </a:spcAft>
                <a:buClr>
                  <a:srgbClr val="404040"/>
                </a:buClr>
                <a:buFont typeface="Symbol"/>
                <a:buChar char=""/>
              </a:pPr>
              <a:r>
                <a:rPr b="0" lang="en-US" sz="1800" spc="-1" strike="noStrike">
                  <a:solidFill>
                    <a:srgbClr val="404040"/>
                  </a:solidFill>
                  <a:latin typeface="Calibri"/>
                  <a:ea typeface="DejaVu Sans"/>
                </a:rPr>
                <a:t>intervenants de première ligne</a:t>
              </a:r>
              <a:endParaRPr b="0" lang="fr-FR" sz="1800" spc="-1" strike="noStrike">
                <a:latin typeface="Arial"/>
              </a:endParaRPr>
            </a:p>
          </p:txBody>
        </p:sp>
        <p:sp>
          <p:nvSpPr>
            <p:cNvPr id="633" name=""/>
            <p:cNvSpPr/>
            <p:nvPr/>
          </p:nvSpPr>
          <p:spPr>
            <a:xfrm>
              <a:off x="5486400" y="3200400"/>
              <a:ext cx="2882880" cy="851400"/>
            </a:xfrm>
            <a:prstGeom prst="rect">
              <a:avLst/>
            </a:prstGeom>
            <a:noFill/>
            <a:ln>
              <a:noFill/>
            </a:ln>
          </p:spPr>
          <p:style>
            <a:lnRef idx="2"/>
            <a:fillRef idx="0"/>
            <a:effectRef idx="0"/>
            <a:fontRef idx="minor"/>
          </p:style>
          <p:txBody>
            <a:bodyPr lIns="72360" rIns="72360" tIns="72360" bIns="72360" anchor="ctr">
              <a:noAutofit/>
            </a:bodyPr>
            <a:p>
              <a:pPr lvl="1" marL="228600" indent="-227880">
                <a:lnSpc>
                  <a:spcPct val="90000"/>
                </a:lnSpc>
                <a:spcAft>
                  <a:spcPts val="300"/>
                </a:spcAft>
                <a:buClr>
                  <a:srgbClr val="404040"/>
                </a:buClr>
                <a:buFont typeface="Symbol"/>
                <a:buChar char=""/>
              </a:pPr>
              <a:r>
                <a:rPr b="0" lang="en-US" sz="2000" spc="-1" strike="noStrike">
                  <a:solidFill>
                    <a:srgbClr val="404040"/>
                  </a:solidFill>
                  <a:latin typeface="Calibri"/>
                  <a:ea typeface="DejaVu Sans"/>
                </a:rPr>
                <a:t>Encadrement de la radicalization</a:t>
              </a:r>
              <a:endParaRPr b="0" lang="fr-FR" sz="2000" spc="-1" strike="noStrike">
                <a:latin typeface="Arial"/>
              </a:endParaRPr>
            </a:p>
            <a:p>
              <a:pPr>
                <a:lnSpc>
                  <a:spcPct val="90000"/>
                </a:lnSpc>
                <a:spcAft>
                  <a:spcPts val="300"/>
                </a:spcAft>
              </a:pPr>
              <a:endParaRPr b="0" lang="fr-FR" sz="2000" spc="-1" strike="noStrike">
                <a:latin typeface="Arial"/>
              </a:endParaRPr>
            </a:p>
            <a:p>
              <a:pPr lvl="1" marL="171360" indent="-170640">
                <a:lnSpc>
                  <a:spcPct val="90000"/>
                </a:lnSpc>
                <a:spcAft>
                  <a:spcPts val="269"/>
                </a:spcAft>
                <a:buClr>
                  <a:srgbClr val="404040"/>
                </a:buClr>
                <a:buFont typeface="Symbol"/>
                <a:buChar char=""/>
              </a:pPr>
              <a:r>
                <a:rPr b="0" lang="en-US" sz="1800" spc="-1" strike="noStrike">
                  <a:solidFill>
                    <a:srgbClr val="404040"/>
                  </a:solidFill>
                  <a:latin typeface="Calibri"/>
                  <a:ea typeface="DejaVu Sans"/>
                </a:rPr>
                <a:t>Exercices et simulations</a:t>
              </a:r>
              <a:endParaRPr b="0" lang="fr-FR" sz="1800" spc="-1" strike="noStrike">
                <a:latin typeface="Arial"/>
              </a:endParaRPr>
            </a:p>
          </p:txBody>
        </p:sp>
        <p:sp>
          <p:nvSpPr>
            <p:cNvPr id="634" name=""/>
            <p:cNvSpPr/>
            <p:nvPr/>
          </p:nvSpPr>
          <p:spPr>
            <a:xfrm>
              <a:off x="5498640" y="4002120"/>
              <a:ext cx="2882880" cy="85140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Connaissance</a:t>
              </a:r>
              <a:endParaRPr b="0" lang="fr-FR" sz="1600" spc="-1" strike="noStrike">
                <a:latin typeface="Arial"/>
              </a:endParaRPr>
            </a:p>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Pratiquer les compétences</a:t>
              </a:r>
              <a:endParaRPr b="0" lang="fr-FR" sz="1600" spc="-1" strike="noStrike">
                <a:latin typeface="Arial"/>
              </a:endParaRPr>
            </a:p>
          </p:txBody>
        </p:sp>
        <p:sp>
          <p:nvSpPr>
            <p:cNvPr id="635" name=""/>
            <p:cNvSpPr/>
            <p:nvPr/>
          </p:nvSpPr>
          <p:spPr>
            <a:xfrm>
              <a:off x="5498640" y="4858920"/>
              <a:ext cx="2882880" cy="85140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Reconnaître les signes</a:t>
              </a:r>
              <a:endParaRPr b="0" lang="fr-FR" sz="1600" spc="-1" strike="noStrike">
                <a:latin typeface="Arial"/>
              </a:endParaRPr>
            </a:p>
            <a:p>
              <a:pPr lvl="1" marL="171360" indent="-170640">
                <a:lnSpc>
                  <a:spcPct val="90000"/>
                </a:lnSpc>
                <a:spcAft>
                  <a:spcPts val="241"/>
                </a:spcAft>
                <a:buClr>
                  <a:srgbClr val="000000"/>
                </a:buClr>
                <a:buFont typeface="Symbol"/>
                <a:buChar char=""/>
              </a:pPr>
              <a:r>
                <a:rPr b="0" lang="fr-FR" sz="1600" spc="-1" strike="noStrike">
                  <a:solidFill>
                    <a:srgbClr val="000000"/>
                  </a:solidFill>
                  <a:latin typeface="Calibri"/>
                  <a:ea typeface="DejaVu Sans"/>
                </a:rPr>
                <a:t>Compétences en matière de débat</a:t>
              </a:r>
              <a:endParaRPr b="0" lang="fr-FR" sz="1600" spc="-1" strike="noStrike">
                <a:latin typeface="Arial"/>
              </a:endParaRPr>
            </a:p>
          </p:txBody>
        </p:sp>
      </p:grpSp>
      <p:sp>
        <p:nvSpPr>
          <p:cNvPr id="636" name="Заглавие 4"/>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Atelier sur le débat et la simulation</a:t>
            </a:r>
            <a:endParaRPr b="0" lang="fr-FR" sz="3200" spc="-1" strike="noStrike">
              <a:latin typeface="Arial"/>
            </a:endParaRPr>
          </a:p>
        </p:txBody>
      </p:sp>
      <p:sp>
        <p:nvSpPr>
          <p:cNvPr id="637"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17759A7D-85E4-41D9-9E5F-05824B46ACBD}" type="slidenum">
              <a:rPr b="0" lang="en-US" sz="1200" spc="-1" strike="noStrike">
                <a:solidFill>
                  <a:srgbClr val="0770b1"/>
                </a:solidFill>
                <a:latin typeface="Calibri"/>
              </a:rPr>
              <a:t>&lt;numéro&gt;</a:t>
            </a:fld>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Titel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Le terrain d'entente</a:t>
            </a:r>
            <a:endParaRPr b="0" lang="fr-FR" sz="3200" spc="-1" strike="noStrike">
              <a:latin typeface="Arial"/>
            </a:endParaRPr>
          </a:p>
        </p:txBody>
      </p:sp>
      <p:sp>
        <p:nvSpPr>
          <p:cNvPr id="639"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34836950-7C2A-433C-9785-207A2AAECCA1}" type="slidenum">
              <a:rPr b="0" lang="en-US" sz="1200" spc="-1" strike="noStrike">
                <a:solidFill>
                  <a:srgbClr val="0770b1"/>
                </a:solidFill>
                <a:latin typeface="Calibri"/>
              </a:rPr>
              <a:t>&lt;numéro&gt;</a:t>
            </a:fld>
            <a:endParaRPr b="0" lang="fr-FR" sz="1200" spc="-1" strike="noStrike">
              <a:latin typeface="Arial"/>
            </a:endParaRPr>
          </a:p>
        </p:txBody>
      </p:sp>
      <p:pic>
        <p:nvPicPr>
          <p:cNvPr id="640" name="Picture 2" descr=""/>
          <p:cNvPicPr/>
          <p:nvPr/>
        </p:nvPicPr>
        <p:blipFill>
          <a:blip r:embed="rId1"/>
          <a:stretch/>
        </p:blipFill>
        <p:spPr>
          <a:xfrm>
            <a:off x="718920" y="2609640"/>
            <a:ext cx="4548960" cy="3156120"/>
          </a:xfrm>
          <a:prstGeom prst="rect">
            <a:avLst/>
          </a:prstGeom>
          <a:ln w="0">
            <a:noFill/>
          </a:ln>
        </p:spPr>
      </p:pic>
      <p:sp>
        <p:nvSpPr>
          <p:cNvPr id="641" name="Tekstvak 6"/>
          <p:cNvSpPr/>
          <p:nvPr/>
        </p:nvSpPr>
        <p:spPr>
          <a:xfrm>
            <a:off x="5197680" y="2609640"/>
            <a:ext cx="3412080" cy="2193120"/>
          </a:xfrm>
          <a:prstGeom prst="rect">
            <a:avLst/>
          </a:prstGeom>
          <a:noFill/>
          <a:ln w="0">
            <a:noFill/>
          </a:ln>
        </p:spPr>
        <p:style>
          <a:lnRef idx="2"/>
          <a:fillRef idx="0"/>
          <a:effectRef idx="0"/>
          <a:fontRef idx="minor"/>
        </p:style>
        <p:txBody>
          <a:bodyPr lIns="90000" rIns="90000" tIns="45000" bIns="45000">
            <a:spAutoFit/>
          </a:bodyPr>
          <a:p>
            <a:pPr algn="r">
              <a:lnSpc>
                <a:spcPct val="100000"/>
              </a:lnSpc>
            </a:pPr>
            <a:endParaRPr b="0" lang="fr-FR" sz="1800" spc="-1" strike="noStrike">
              <a:latin typeface="Arial"/>
            </a:endParaRPr>
          </a:p>
          <a:p>
            <a:pPr algn="ctr">
              <a:lnSpc>
                <a:spcPct val="100000"/>
              </a:lnSpc>
            </a:pPr>
            <a:r>
              <a:rPr b="1" i="1" lang="en-US" sz="2400" spc="-1" strike="noStrike">
                <a:solidFill>
                  <a:srgbClr val="404040"/>
                </a:solidFill>
                <a:latin typeface="Calibri"/>
                <a:ea typeface="DejaVu Sans"/>
              </a:rPr>
              <a:t>#OSE</a:t>
            </a:r>
            <a:r>
              <a:rPr b="1" i="1" lang="en-US" sz="2400" spc="-1" strike="noStrike">
                <a:solidFill>
                  <a:srgbClr val="404040"/>
                </a:solidFill>
                <a:latin typeface="Calibri"/>
                <a:ea typeface="DejaVu Sans"/>
              </a:rPr>
              <a:t>R ÊTRE GRIS</a:t>
            </a:r>
            <a:endParaRPr b="0" lang="fr-FR" sz="2400" spc="-1" strike="noStrike">
              <a:latin typeface="Arial"/>
            </a:endParaRPr>
          </a:p>
          <a:p>
            <a:pPr algn="ctr">
              <a:lnSpc>
                <a:spcPct val="100000"/>
              </a:lnSpc>
            </a:pPr>
            <a:endParaRPr b="0" lang="fr-FR" sz="2400" spc="-1" strike="noStrike">
              <a:latin typeface="Arial"/>
            </a:endParaRPr>
          </a:p>
          <a:p>
            <a:pPr algn="r">
              <a:lnSpc>
                <a:spcPct val="100000"/>
              </a:lnSpc>
            </a:pPr>
            <a:r>
              <a:rPr b="0" i="1" lang="en-US" sz="1800" spc="-1" strike="noStrike">
                <a:solidFill>
                  <a:srgbClr val="404040"/>
                </a:solidFill>
                <a:latin typeface="Calibri"/>
                <a:ea typeface="DejaVu Sans"/>
              </a:rPr>
              <a:t>"La pensée noire et blanche est quand vous croyez que votre histoire </a:t>
            </a:r>
            <a:r>
              <a:rPr b="0" i="1" lang="fr-CA" sz="1800" spc="-1" strike="noStrike">
                <a:solidFill>
                  <a:srgbClr val="404040"/>
                </a:solidFill>
                <a:latin typeface="Calibri"/>
                <a:ea typeface="DejaVu Sans"/>
              </a:rPr>
              <a:t>représente</a:t>
            </a:r>
            <a:r>
              <a:rPr b="0" i="1" lang="en-US" sz="1800" spc="-1" strike="noStrike">
                <a:solidFill>
                  <a:srgbClr val="404040"/>
                </a:solidFill>
                <a:latin typeface="Calibri"/>
                <a:ea typeface="DejaVu Sans"/>
              </a:rPr>
              <a:t> la seule vérité"</a:t>
            </a:r>
            <a:endParaRPr b="0" lang="fr-FR" sz="1800" spc="-1" strike="noStrike">
              <a:latin typeface="Arial"/>
            </a:endParaRPr>
          </a:p>
          <a:p>
            <a:pPr algn="r">
              <a:lnSpc>
                <a:spcPct val="100000"/>
              </a:lnSpc>
            </a:pPr>
            <a:r>
              <a:rPr b="1" i="1" lang="en-US" sz="1800" spc="-1" strike="noStrike">
                <a:solidFill>
                  <a:srgbClr val="404040"/>
                </a:solidFill>
                <a:latin typeface="Calibri"/>
                <a:ea typeface="DejaVu Sans"/>
              </a:rPr>
              <a:t>Babah Trawally </a:t>
            </a:r>
            <a:endParaRPr b="0" lang="fr-FR" sz="1800" spc="-1" strike="noStrike">
              <a:latin typeface="Arial"/>
            </a:endParaRPr>
          </a:p>
        </p:txBody>
      </p:sp>
      <p:sp>
        <p:nvSpPr>
          <p:cNvPr id="642" name="Tekstvak 8"/>
          <p:cNvSpPr/>
          <p:nvPr/>
        </p:nvSpPr>
        <p:spPr>
          <a:xfrm>
            <a:off x="2041200" y="4352400"/>
            <a:ext cx="1904400" cy="516240"/>
          </a:xfrm>
          <a:prstGeom prst="rect">
            <a:avLst/>
          </a:prstGeom>
          <a:solidFill>
            <a:schemeClr val="tx1">
              <a:lumMod val="95000"/>
              <a:lumOff val="5000"/>
            </a:schemeClr>
          </a:solidFill>
          <a:ln w="0">
            <a:noFill/>
          </a:ln>
        </p:spPr>
        <p:style>
          <a:lnRef idx="0"/>
          <a:fillRef idx="0"/>
          <a:effectRef idx="0"/>
          <a:fontRef idx="minor"/>
        </p:style>
        <p:txBody>
          <a:bodyPr lIns="90000" rIns="90000" tIns="45000" bIns="45000">
            <a:spAutoFit/>
          </a:bodyPr>
          <a:p>
            <a:pPr algn="ctr">
              <a:lnSpc>
                <a:spcPct val="100000"/>
              </a:lnSpc>
              <a:spcBef>
                <a:spcPts val="1001"/>
              </a:spcBef>
            </a:pPr>
            <a:r>
              <a:rPr b="0" lang="en-US" sz="1400" spc="-1" strike="noStrike">
                <a:solidFill>
                  <a:srgbClr val="ffffff"/>
                </a:solidFill>
                <a:latin typeface="Calibri"/>
                <a:ea typeface="DejaVu Sans"/>
              </a:rPr>
              <a:t>Au-delà de la pensée noire et blanche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A1DFD16E-5ED8-4F43-83C5-7777FA26EDB4}" type="slidenum">
              <a:rPr b="0" lang="en-US" sz="1200" spc="-1" strike="noStrike">
                <a:solidFill>
                  <a:srgbClr val="0770b1"/>
                </a:solidFill>
                <a:latin typeface="Calibri"/>
              </a:rPr>
              <a:t>&lt;numéro&gt;</a:t>
            </a:fld>
            <a:endParaRPr b="0" lang="fr-FR" sz="1200" spc="-1" strike="noStrike">
              <a:latin typeface="Arial"/>
            </a:endParaRPr>
          </a:p>
        </p:txBody>
      </p:sp>
      <p:sp>
        <p:nvSpPr>
          <p:cNvPr id="644" name="Right Triangle 2"/>
          <p:cNvSpPr/>
          <p:nvPr/>
        </p:nvSpPr>
        <p:spPr>
          <a:xfrm rot="10800000">
            <a:off x="1080720" y="3330720"/>
            <a:ext cx="325800" cy="322560"/>
          </a:xfrm>
          <a:custGeom>
            <a:avLst/>
            <a:gdLst/>
            <a:ahLst/>
            <a:rect l="l" t="t" r="r" b="b"/>
            <a:pathLst>
              <a:path w="21600" h="21600">
                <a:moveTo>
                  <a:pt x="0" y="21600"/>
                </a:moveTo>
                <a:lnTo>
                  <a:pt x="21600" y="21600"/>
                </a:lnTo>
                <a:lnTo>
                  <a:pt x="0" y="0"/>
                </a:lnTo>
                <a:close/>
              </a:path>
            </a:pathLst>
          </a:custGeom>
          <a:gradFill rotWithShape="0">
            <a:gsLst>
              <a:gs pos="0">
                <a:srgbClr val="67ce02"/>
              </a:gs>
              <a:gs pos="100000">
                <a:srgbClr val="c3ea03"/>
              </a:gs>
            </a:gsLst>
            <a:lin ang="10800000"/>
          </a:gradFill>
          <a:ln w="12700">
            <a:noFill/>
          </a:ln>
        </p:spPr>
        <p:style>
          <a:lnRef idx="0"/>
          <a:fillRef idx="0"/>
          <a:effectRef idx="0"/>
          <a:fontRef idx="minor"/>
        </p:style>
      </p:sp>
      <p:sp>
        <p:nvSpPr>
          <p:cNvPr id="645" name="Right Triangle 14"/>
          <p:cNvSpPr/>
          <p:nvPr/>
        </p:nvSpPr>
        <p:spPr>
          <a:xfrm rot="10800000">
            <a:off x="2237400" y="4066560"/>
            <a:ext cx="325800" cy="322560"/>
          </a:xfrm>
          <a:custGeom>
            <a:avLst/>
            <a:gdLst/>
            <a:ahLst/>
            <a:rect l="l" t="t" r="r" b="b"/>
            <a:pathLst>
              <a:path w="21600" h="21600">
                <a:moveTo>
                  <a:pt x="0" y="21600"/>
                </a:moveTo>
                <a:lnTo>
                  <a:pt x="21600" y="21600"/>
                </a:lnTo>
                <a:lnTo>
                  <a:pt x="0" y="0"/>
                </a:lnTo>
                <a:close/>
              </a:path>
            </a:pathLst>
          </a:custGeom>
          <a:gradFill rotWithShape="0">
            <a:gsLst>
              <a:gs pos="0">
                <a:srgbClr val="ff0071"/>
              </a:gs>
              <a:gs pos="100000">
                <a:srgbClr val="ff00a2"/>
              </a:gs>
            </a:gsLst>
            <a:lin ang="10800000"/>
          </a:gradFill>
          <a:ln w="12700">
            <a:noFill/>
          </a:ln>
        </p:spPr>
        <p:style>
          <a:lnRef idx="0"/>
          <a:fillRef idx="0"/>
          <a:effectRef idx="0"/>
          <a:fontRef idx="minor"/>
        </p:style>
      </p:sp>
      <p:sp>
        <p:nvSpPr>
          <p:cNvPr id="646" name="Right Triangle 26"/>
          <p:cNvSpPr/>
          <p:nvPr/>
        </p:nvSpPr>
        <p:spPr>
          <a:xfrm rot="10800000">
            <a:off x="3423240" y="4808520"/>
            <a:ext cx="325800" cy="322560"/>
          </a:xfrm>
          <a:custGeom>
            <a:avLst/>
            <a:gdLst/>
            <a:ahLst/>
            <a:rect l="l" t="t" r="r" b="b"/>
            <a:pathLst>
              <a:path w="21600" h="21600">
                <a:moveTo>
                  <a:pt x="0" y="21600"/>
                </a:moveTo>
                <a:lnTo>
                  <a:pt x="21600" y="21600"/>
                </a:lnTo>
                <a:lnTo>
                  <a:pt x="0" y="0"/>
                </a:lnTo>
                <a:close/>
              </a:path>
            </a:pathLst>
          </a:custGeom>
          <a:gradFill rotWithShape="0">
            <a:gsLst>
              <a:gs pos="0">
                <a:srgbClr val="ff7d25"/>
              </a:gs>
              <a:gs pos="100000">
                <a:srgbClr val="ff3847"/>
              </a:gs>
            </a:gsLst>
            <a:lin ang="10800000"/>
          </a:gradFill>
          <a:ln w="12700">
            <a:noFill/>
          </a:ln>
        </p:spPr>
        <p:style>
          <a:lnRef idx="0"/>
          <a:fillRef idx="0"/>
          <a:effectRef idx="0"/>
          <a:fontRef idx="minor"/>
        </p:style>
      </p:sp>
      <p:sp>
        <p:nvSpPr>
          <p:cNvPr id="647" name="Right Triangle 38"/>
          <p:cNvSpPr/>
          <p:nvPr/>
        </p:nvSpPr>
        <p:spPr>
          <a:xfrm rot="10800000">
            <a:off x="4621320" y="5536080"/>
            <a:ext cx="325800" cy="322560"/>
          </a:xfrm>
          <a:custGeom>
            <a:avLst/>
            <a:gdLst/>
            <a:ahLst/>
            <a:rect l="l" t="t" r="r" b="b"/>
            <a:pathLst>
              <a:path w="21600" h="21600">
                <a:moveTo>
                  <a:pt x="0" y="21600"/>
                </a:moveTo>
                <a:lnTo>
                  <a:pt x="21600" y="21600"/>
                </a:lnTo>
                <a:lnTo>
                  <a:pt x="0" y="0"/>
                </a:lnTo>
                <a:close/>
              </a:path>
            </a:pathLst>
          </a:custGeom>
          <a:gradFill rotWithShape="0">
            <a:gsLst>
              <a:gs pos="0">
                <a:srgbClr val="b800c4"/>
              </a:gs>
              <a:gs pos="100000">
                <a:srgbClr val="8000c2"/>
              </a:gs>
            </a:gsLst>
            <a:lin ang="10800000"/>
          </a:gradFill>
          <a:ln w="12700">
            <a:noFill/>
          </a:ln>
        </p:spPr>
        <p:style>
          <a:lnRef idx="0"/>
          <a:fillRef idx="0"/>
          <a:effectRef idx="0"/>
          <a:fontRef idx="minor"/>
        </p:style>
      </p:sp>
      <p:pic>
        <p:nvPicPr>
          <p:cNvPr id="648" name="Picture 50" descr="Picture 50"/>
          <p:cNvPicPr/>
          <p:nvPr/>
        </p:nvPicPr>
        <p:blipFill>
          <a:blip r:embed="rId1">
            <a:alphaModFix amt="70000"/>
          </a:blip>
          <a:srcRect l="0" t="7889" r="0" b="0"/>
          <a:stretch/>
        </p:blipFill>
        <p:spPr>
          <a:xfrm>
            <a:off x="4794120" y="4554720"/>
            <a:ext cx="152280" cy="2028600"/>
          </a:xfrm>
          <a:prstGeom prst="rect">
            <a:avLst/>
          </a:prstGeom>
          <a:ln w="12700">
            <a:noFill/>
          </a:ln>
        </p:spPr>
      </p:pic>
      <p:pic>
        <p:nvPicPr>
          <p:cNvPr id="649" name="Picture 51" descr="Picture 51"/>
          <p:cNvPicPr/>
          <p:nvPr/>
        </p:nvPicPr>
        <p:blipFill>
          <a:blip r:embed="rId2">
            <a:alphaModFix amt="70000"/>
          </a:blip>
          <a:srcRect l="0" t="8841" r="0" b="0"/>
          <a:stretch/>
        </p:blipFill>
        <p:spPr>
          <a:xfrm>
            <a:off x="3597480" y="4143600"/>
            <a:ext cx="152280" cy="2007720"/>
          </a:xfrm>
          <a:prstGeom prst="rect">
            <a:avLst/>
          </a:prstGeom>
          <a:ln w="12700">
            <a:noFill/>
          </a:ln>
        </p:spPr>
      </p:pic>
      <p:pic>
        <p:nvPicPr>
          <p:cNvPr id="650" name="Picture 52" descr="Picture 52"/>
          <p:cNvPicPr/>
          <p:nvPr/>
        </p:nvPicPr>
        <p:blipFill>
          <a:blip r:embed="rId3">
            <a:alphaModFix amt="70000"/>
          </a:blip>
          <a:stretch/>
        </p:blipFill>
        <p:spPr>
          <a:xfrm>
            <a:off x="2412000" y="3328560"/>
            <a:ext cx="152280" cy="2202480"/>
          </a:xfrm>
          <a:prstGeom prst="rect">
            <a:avLst/>
          </a:prstGeom>
          <a:ln w="12700">
            <a:noFill/>
          </a:ln>
        </p:spPr>
      </p:pic>
      <p:pic>
        <p:nvPicPr>
          <p:cNvPr id="651" name="Picture 53" descr="Picture 53"/>
          <p:cNvPicPr/>
          <p:nvPr/>
        </p:nvPicPr>
        <p:blipFill>
          <a:blip r:embed="rId4">
            <a:alphaModFix amt="70000"/>
          </a:blip>
          <a:srcRect l="0" t="5201" r="0" b="0"/>
          <a:stretch/>
        </p:blipFill>
        <p:spPr>
          <a:xfrm>
            <a:off x="1253880" y="2590920"/>
            <a:ext cx="152280" cy="2088000"/>
          </a:xfrm>
          <a:prstGeom prst="rect">
            <a:avLst/>
          </a:prstGeom>
          <a:ln w="12700">
            <a:noFill/>
          </a:ln>
        </p:spPr>
      </p:pic>
      <p:sp>
        <p:nvSpPr>
          <p:cNvPr id="652" name="Rectangle 20"/>
          <p:cNvSpPr/>
          <p:nvPr/>
        </p:nvSpPr>
        <p:spPr>
          <a:xfrm>
            <a:off x="2236680" y="3477960"/>
            <a:ext cx="3889440" cy="587160"/>
          </a:xfrm>
          <a:custGeom>
            <a:avLst/>
            <a:gdLst/>
            <a:ahLst/>
            <a:rect l="l" t="t" r="r" b="b"/>
            <a:pathLst>
              <a:path w="21600" h="21600">
                <a:moveTo>
                  <a:pt x="0" y="0"/>
                </a:moveTo>
                <a:lnTo>
                  <a:pt x="0" y="21600"/>
                </a:lnTo>
                <a:lnTo>
                  <a:pt x="18195" y="21600"/>
                </a:lnTo>
                <a:lnTo>
                  <a:pt x="21600" y="10805"/>
                </a:lnTo>
                <a:lnTo>
                  <a:pt x="18195" y="0"/>
                </a:lnTo>
                <a:lnTo>
                  <a:pt x="0" y="0"/>
                </a:lnTo>
                <a:close/>
              </a:path>
            </a:pathLst>
          </a:custGeom>
          <a:solidFill>
            <a:srgbClr val="cc3399"/>
          </a:solidFill>
          <a:ln w="12700">
            <a:noFill/>
          </a:ln>
        </p:spPr>
        <p:style>
          <a:lnRef idx="0"/>
          <a:fillRef idx="0"/>
          <a:effectRef idx="0"/>
          <a:fontRef idx="minor"/>
        </p:style>
      </p:sp>
      <p:sp>
        <p:nvSpPr>
          <p:cNvPr id="653" name="Rectangle 8"/>
          <p:cNvSpPr/>
          <p:nvPr/>
        </p:nvSpPr>
        <p:spPr>
          <a:xfrm>
            <a:off x="1080000" y="2742120"/>
            <a:ext cx="3889440" cy="587160"/>
          </a:xfrm>
          <a:custGeom>
            <a:avLst/>
            <a:gdLst/>
            <a:ahLst/>
            <a:rect l="l" t="t" r="r" b="b"/>
            <a:pathLst>
              <a:path w="21600" h="21600">
                <a:moveTo>
                  <a:pt x="0" y="0"/>
                </a:moveTo>
                <a:lnTo>
                  <a:pt x="0" y="21600"/>
                </a:lnTo>
                <a:lnTo>
                  <a:pt x="18195" y="21600"/>
                </a:lnTo>
                <a:lnTo>
                  <a:pt x="21600" y="10805"/>
                </a:lnTo>
                <a:lnTo>
                  <a:pt x="18195" y="0"/>
                </a:lnTo>
                <a:lnTo>
                  <a:pt x="0" y="0"/>
                </a:lnTo>
                <a:close/>
              </a:path>
            </a:pathLst>
          </a:custGeom>
          <a:solidFill>
            <a:srgbClr val="92d050"/>
          </a:solidFill>
          <a:ln w="12700">
            <a:noFill/>
          </a:ln>
        </p:spPr>
        <p:style>
          <a:lnRef idx="0"/>
          <a:fillRef idx="0"/>
          <a:effectRef idx="0"/>
          <a:fontRef idx="minor"/>
        </p:style>
      </p:sp>
      <p:sp>
        <p:nvSpPr>
          <p:cNvPr id="654" name="Rectangle 32"/>
          <p:cNvSpPr/>
          <p:nvPr/>
        </p:nvSpPr>
        <p:spPr>
          <a:xfrm>
            <a:off x="3425040" y="4221360"/>
            <a:ext cx="3889440" cy="587160"/>
          </a:xfrm>
          <a:custGeom>
            <a:avLst/>
            <a:gdLst/>
            <a:ahLst/>
            <a:rect l="l" t="t" r="r" b="b"/>
            <a:pathLst>
              <a:path w="21600" h="21600">
                <a:moveTo>
                  <a:pt x="0" y="0"/>
                </a:moveTo>
                <a:lnTo>
                  <a:pt x="0" y="21600"/>
                </a:lnTo>
                <a:lnTo>
                  <a:pt x="18195" y="21600"/>
                </a:lnTo>
                <a:lnTo>
                  <a:pt x="21600" y="10805"/>
                </a:lnTo>
                <a:lnTo>
                  <a:pt x="18195" y="0"/>
                </a:lnTo>
                <a:lnTo>
                  <a:pt x="0" y="0"/>
                </a:lnTo>
                <a:close/>
              </a:path>
            </a:pathLst>
          </a:custGeom>
          <a:solidFill>
            <a:srgbClr val="ff6600"/>
          </a:solidFill>
          <a:ln w="12700">
            <a:noFill/>
          </a:ln>
        </p:spPr>
        <p:style>
          <a:lnRef idx="0"/>
          <a:fillRef idx="0"/>
          <a:effectRef idx="0"/>
          <a:fontRef idx="minor"/>
        </p:style>
      </p:sp>
      <p:sp>
        <p:nvSpPr>
          <p:cNvPr id="655" name="Rectangle 44"/>
          <p:cNvSpPr/>
          <p:nvPr/>
        </p:nvSpPr>
        <p:spPr>
          <a:xfrm>
            <a:off x="4620600" y="4947480"/>
            <a:ext cx="3889440" cy="587160"/>
          </a:xfrm>
          <a:custGeom>
            <a:avLst/>
            <a:gdLst/>
            <a:ahLst/>
            <a:rect l="l" t="t" r="r" b="b"/>
            <a:pathLst>
              <a:path w="21600" h="21600">
                <a:moveTo>
                  <a:pt x="0" y="0"/>
                </a:moveTo>
                <a:lnTo>
                  <a:pt x="0" y="21600"/>
                </a:lnTo>
                <a:lnTo>
                  <a:pt x="18195" y="21600"/>
                </a:lnTo>
                <a:lnTo>
                  <a:pt x="21600" y="10805"/>
                </a:lnTo>
                <a:lnTo>
                  <a:pt x="18195" y="0"/>
                </a:lnTo>
                <a:lnTo>
                  <a:pt x="0" y="0"/>
                </a:lnTo>
                <a:close/>
              </a:path>
            </a:pathLst>
          </a:custGeom>
          <a:solidFill>
            <a:srgbClr val="7030a0"/>
          </a:solidFill>
          <a:ln w="12700">
            <a:noFill/>
          </a:ln>
        </p:spPr>
        <p:style>
          <a:lnRef idx="0"/>
          <a:fillRef idx="0"/>
          <a:effectRef idx="0"/>
          <a:fontRef idx="minor"/>
        </p:style>
      </p:sp>
      <p:pic>
        <p:nvPicPr>
          <p:cNvPr id="656" name="TinyPPT_2019.png" descr="TinyPPT_2019.png"/>
          <p:cNvPicPr/>
          <p:nvPr/>
        </p:nvPicPr>
        <p:blipFill>
          <a:blip r:embed="rId5">
            <a:alphaModFix amt="64000"/>
          </a:blip>
          <a:srcRect l="29877" t="18039" r="7896" b="18039"/>
          <a:stretch/>
        </p:blipFill>
        <p:spPr>
          <a:xfrm>
            <a:off x="1118160" y="3329280"/>
            <a:ext cx="1724760" cy="491040"/>
          </a:xfrm>
          <a:prstGeom prst="rect">
            <a:avLst/>
          </a:prstGeom>
          <a:ln w="12700">
            <a:noFill/>
          </a:ln>
        </p:spPr>
      </p:pic>
      <p:pic>
        <p:nvPicPr>
          <p:cNvPr id="657" name="TinyPPT_2019.png" descr="TinyPPT_2019.png"/>
          <p:cNvPicPr/>
          <p:nvPr/>
        </p:nvPicPr>
        <p:blipFill>
          <a:blip r:embed="rId6">
            <a:alphaModFix amt="64000"/>
          </a:blip>
          <a:srcRect l="29877" t="18039" r="7896" b="18039"/>
          <a:stretch/>
        </p:blipFill>
        <p:spPr>
          <a:xfrm>
            <a:off x="2311200" y="4065480"/>
            <a:ext cx="1724760" cy="491040"/>
          </a:xfrm>
          <a:prstGeom prst="rect">
            <a:avLst/>
          </a:prstGeom>
          <a:ln w="12700">
            <a:noFill/>
          </a:ln>
        </p:spPr>
      </p:pic>
      <p:pic>
        <p:nvPicPr>
          <p:cNvPr id="658" name="TinyPPT_2019.png" descr="TinyPPT_2019.png"/>
          <p:cNvPicPr/>
          <p:nvPr/>
        </p:nvPicPr>
        <p:blipFill>
          <a:blip r:embed="rId7">
            <a:alphaModFix amt="64000"/>
          </a:blip>
          <a:srcRect l="29877" t="18039" r="7896" b="18039"/>
          <a:stretch/>
        </p:blipFill>
        <p:spPr>
          <a:xfrm>
            <a:off x="3470040" y="4808160"/>
            <a:ext cx="1724760" cy="491040"/>
          </a:xfrm>
          <a:prstGeom prst="rect">
            <a:avLst/>
          </a:prstGeom>
          <a:ln w="12700">
            <a:noFill/>
          </a:ln>
        </p:spPr>
      </p:pic>
      <p:pic>
        <p:nvPicPr>
          <p:cNvPr id="659" name="TinyPPT_2019.png" descr="TinyPPT_2019.png"/>
          <p:cNvPicPr/>
          <p:nvPr/>
        </p:nvPicPr>
        <p:blipFill>
          <a:blip r:embed="rId8">
            <a:alphaModFix amt="64000"/>
          </a:blip>
          <a:srcRect l="29877" t="18039" r="7896" b="18039"/>
          <a:stretch/>
        </p:blipFill>
        <p:spPr>
          <a:xfrm>
            <a:off x="4643640" y="5535360"/>
            <a:ext cx="1724760" cy="491040"/>
          </a:xfrm>
          <a:prstGeom prst="rect">
            <a:avLst/>
          </a:prstGeom>
          <a:ln w="12700">
            <a:noFill/>
          </a:ln>
        </p:spPr>
      </p:pic>
      <p:sp>
        <p:nvSpPr>
          <p:cNvPr id="660" name="TextBox 52"/>
          <p:cNvSpPr/>
          <p:nvPr/>
        </p:nvSpPr>
        <p:spPr>
          <a:xfrm>
            <a:off x="1253880" y="2840400"/>
            <a:ext cx="2782080" cy="3733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2000" spc="-1" strike="noStrike">
                <a:solidFill>
                  <a:srgbClr val="ffffff"/>
                </a:solidFill>
                <a:latin typeface="Calibri"/>
                <a:ea typeface="DejaVu Sans"/>
              </a:rPr>
              <a:t>L'affirmation est vraie. </a:t>
            </a:r>
            <a:endParaRPr b="0" lang="fr-FR" sz="2000" spc="-1" strike="noStrike">
              <a:latin typeface="Arial"/>
            </a:endParaRPr>
          </a:p>
        </p:txBody>
      </p:sp>
      <p:sp>
        <p:nvSpPr>
          <p:cNvPr id="661" name="TextBox 52"/>
          <p:cNvSpPr/>
          <p:nvPr/>
        </p:nvSpPr>
        <p:spPr>
          <a:xfrm>
            <a:off x="2459160" y="3565440"/>
            <a:ext cx="3504600" cy="3733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2000" spc="-1" strike="noStrike">
                <a:solidFill>
                  <a:srgbClr val="ffffff"/>
                </a:solidFill>
                <a:latin typeface="Calibri"/>
                <a:ea typeface="DejaVu Sans"/>
              </a:rPr>
              <a:t>Quand est-ce qu'elle est fausse ? </a:t>
            </a:r>
            <a:endParaRPr b="0" lang="fr-FR" sz="2000" spc="-1" strike="noStrike">
              <a:latin typeface="Arial"/>
            </a:endParaRPr>
          </a:p>
        </p:txBody>
      </p:sp>
      <p:sp>
        <p:nvSpPr>
          <p:cNvPr id="662" name="TextBox 52"/>
          <p:cNvSpPr/>
          <p:nvPr/>
        </p:nvSpPr>
        <p:spPr>
          <a:xfrm>
            <a:off x="3637440" y="4340880"/>
            <a:ext cx="3171600" cy="3733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2000" spc="-1" strike="noStrike">
                <a:solidFill>
                  <a:srgbClr val="ffffff"/>
                </a:solidFill>
                <a:latin typeface="Calibri"/>
                <a:ea typeface="DejaVu Sans"/>
              </a:rPr>
              <a:t>Partager un exemple </a:t>
            </a:r>
            <a:endParaRPr b="0" lang="fr-FR" sz="2000" spc="-1" strike="noStrike">
              <a:latin typeface="Arial"/>
            </a:endParaRPr>
          </a:p>
        </p:txBody>
      </p:sp>
      <p:sp>
        <p:nvSpPr>
          <p:cNvPr id="663" name="TextBox 52"/>
          <p:cNvSpPr/>
          <p:nvPr/>
        </p:nvSpPr>
        <p:spPr>
          <a:xfrm>
            <a:off x="4781880" y="4907520"/>
            <a:ext cx="3372840" cy="67824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2000" spc="-1" strike="noStrike">
                <a:solidFill>
                  <a:srgbClr val="ffffff"/>
                </a:solidFill>
                <a:latin typeface="Calibri"/>
                <a:ea typeface="DejaVu Sans"/>
              </a:rPr>
              <a:t>Le dernier avec un nouveau cas gagne </a:t>
            </a:r>
            <a:endParaRPr b="0" lang="fr-FR" sz="2000" spc="-1" strike="noStrike">
              <a:latin typeface="Arial"/>
            </a:endParaRPr>
          </a:p>
        </p:txBody>
      </p:sp>
      <p:sp>
        <p:nvSpPr>
          <p:cNvPr id="664" name="TextBox 52"/>
          <p:cNvSpPr/>
          <p:nvPr/>
        </p:nvSpPr>
        <p:spPr>
          <a:xfrm>
            <a:off x="5964480" y="5905440"/>
            <a:ext cx="844560" cy="3085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580" spc="-1" strike="noStrike">
                <a:solidFill>
                  <a:srgbClr val="ffffff"/>
                </a:solidFill>
                <a:latin typeface="Calibri"/>
                <a:ea typeface="DejaVu Sans"/>
              </a:rPr>
              <a:t>OPTION </a:t>
            </a:r>
            <a:endParaRPr b="0" lang="fr-FR" sz="1580" spc="-1" strike="noStrike">
              <a:latin typeface="Arial"/>
            </a:endParaRPr>
          </a:p>
        </p:txBody>
      </p:sp>
      <p:sp>
        <p:nvSpPr>
          <p:cNvPr id="665" name="Hexagon 77"/>
          <p:cNvSpPr/>
          <p:nvPr/>
        </p:nvSpPr>
        <p:spPr>
          <a:xfrm>
            <a:off x="6368760" y="2681640"/>
            <a:ext cx="2012400" cy="1356840"/>
          </a:xfrm>
          <a:custGeom>
            <a:avLst/>
            <a:gdLst/>
            <a:ahLst/>
            <a:rect l="l" t="t" r="r" b="b"/>
            <a:pathLst>
              <a:path w="21600" h="21600">
                <a:moveTo>
                  <a:pt x="0" y="10800"/>
                </a:moveTo>
                <a:lnTo>
                  <a:pt x="5054" y="0"/>
                </a:lnTo>
                <a:lnTo>
                  <a:pt x="16546" y="0"/>
                </a:lnTo>
                <a:lnTo>
                  <a:pt x="21600" y="10800"/>
                </a:lnTo>
                <a:lnTo>
                  <a:pt x="16546" y="21600"/>
                </a:lnTo>
                <a:lnTo>
                  <a:pt x="5054" y="21600"/>
                </a:lnTo>
                <a:close/>
              </a:path>
            </a:pathLst>
          </a:custGeom>
          <a:solidFill>
            <a:srgbClr val="00b0f0"/>
          </a:solidFill>
          <a:ln w="12700">
            <a:noFill/>
          </a:ln>
        </p:spPr>
        <p:style>
          <a:lnRef idx="0"/>
          <a:fillRef idx="0"/>
          <a:effectRef idx="0"/>
          <a:fontRef idx="minor"/>
        </p:style>
        <p:txBody>
          <a:bodyPr lIns="45720" rIns="45720" tIns="45000" bIns="45000" anchor="ctr">
            <a:noAutofit/>
          </a:bodyPr>
          <a:p>
            <a:pPr algn="ctr">
              <a:lnSpc>
                <a:spcPct val="100000"/>
              </a:lnSpc>
            </a:pPr>
            <a:r>
              <a:rPr b="0" lang="en-US" sz="1800" spc="-1" strike="noStrike">
                <a:solidFill>
                  <a:srgbClr val="ffffff"/>
                </a:solidFill>
                <a:latin typeface="Calibri"/>
                <a:ea typeface="DejaVu Sans"/>
              </a:rPr>
              <a:t>Tuer, c'est toujours mal.</a:t>
            </a:r>
            <a:endParaRPr b="0" lang="fr-FR" sz="1800" spc="-1" strike="noStrike">
              <a:latin typeface="Arial"/>
            </a:endParaRPr>
          </a:p>
        </p:txBody>
      </p:sp>
      <p:sp>
        <p:nvSpPr>
          <p:cNvPr id="666" name="Заглавие 6"/>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Débat et simulation : Exercice 1</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552" dur="indefinite" restart="never" nodeType="tmRoot">
          <p:childTnLst>
            <p:seq>
              <p:cTn id="553" dur="indefinite" nodeType="mainSeq">
                <p:childTnLst>
                  <p:par>
                    <p:cTn id="554" fill="hold">
                      <p:stCondLst>
                        <p:cond delay="indefinite"/>
                      </p:stCondLst>
                      <p:childTnLst>
                        <p:par>
                          <p:cTn id="555" fill="hold">
                            <p:stCondLst>
                              <p:cond delay="0"/>
                            </p:stCondLst>
                            <p:childTnLst>
                              <p:par>
                                <p:cTn id="556" nodeType="clickEffect" fill="hold" presetClass="entr" presetID="4" presetSubtype="32">
                                  <p:stCondLst>
                                    <p:cond delay="0"/>
                                  </p:stCondLst>
                                  <p:iterate type="el">
                                    <p:tmAbs val="0"/>
                                  </p:iterate>
                                  <p:childTnLst>
                                    <p:set>
                                      <p:cBhvr>
                                        <p:cTn id="557" fill="hold"/>
                                        <p:tgtEl>
                                          <p:spTgt spid="651"/>
                                        </p:tgtEl>
                                        <p:attrNameLst>
                                          <p:attrName>style.visibility</p:attrName>
                                        </p:attrNameLst>
                                      </p:cBhvr>
                                      <p:to>
                                        <p:strVal val="visible"/>
                                      </p:to>
                                    </p:set>
                                    <p:animEffect filter="box(out)" transition="in">
                                      <p:cBhvr additive="repl">
                                        <p:cTn id="558" dur="100"/>
                                        <p:tgtEl>
                                          <p:spTgt spid="651"/>
                                        </p:tgtEl>
                                      </p:cBhvr>
                                    </p:animEffect>
                                  </p:childTnLst>
                                </p:cTn>
                              </p:par>
                            </p:childTnLst>
                          </p:cTn>
                        </p:par>
                        <p:par>
                          <p:cTn id="559" fill="hold">
                            <p:stCondLst>
                              <p:cond delay="100"/>
                            </p:stCondLst>
                            <p:childTnLst>
                              <p:par>
                                <p:cTn id="560" nodeType="afterEffect" fill="hold" presetClass="entr" presetID="22" presetSubtype="2">
                                  <p:stCondLst>
                                    <p:cond delay="0"/>
                                  </p:stCondLst>
                                  <p:iterate type="el">
                                    <p:tmAbs val="0"/>
                                  </p:iterate>
                                  <p:childTnLst>
                                    <p:set>
                                      <p:cBhvr>
                                        <p:cTn id="561" fill="hold"/>
                                        <p:tgtEl>
                                          <p:spTgt spid="644"/>
                                        </p:tgtEl>
                                        <p:attrNameLst>
                                          <p:attrName>style.visibility</p:attrName>
                                        </p:attrNameLst>
                                      </p:cBhvr>
                                      <p:to>
                                        <p:strVal val="visible"/>
                                      </p:to>
                                    </p:set>
                                    <p:animEffect filter="wipe(right)" transition="in">
                                      <p:cBhvr additive="repl">
                                        <p:cTn id="562" dur="100"/>
                                        <p:tgtEl>
                                          <p:spTgt spid="644"/>
                                        </p:tgtEl>
                                      </p:cBhvr>
                                    </p:animEffect>
                                  </p:childTnLst>
                                </p:cTn>
                              </p:par>
                            </p:childTnLst>
                          </p:cTn>
                        </p:par>
                        <p:par>
                          <p:cTn id="563" fill="hold">
                            <p:stCondLst>
                              <p:cond delay="200"/>
                            </p:stCondLst>
                            <p:childTnLst>
                              <p:par>
                                <p:cTn id="564" nodeType="afterEffect" fill="hold" presetClass="entr" presetID="22" presetSubtype="8">
                                  <p:stCondLst>
                                    <p:cond delay="0"/>
                                  </p:stCondLst>
                                  <p:iterate type="el">
                                    <p:tmAbs val="0"/>
                                  </p:iterate>
                                  <p:childTnLst>
                                    <p:set>
                                      <p:cBhvr>
                                        <p:cTn id="565" fill="hold"/>
                                        <p:tgtEl>
                                          <p:spTgt spid="653"/>
                                        </p:tgtEl>
                                        <p:attrNameLst>
                                          <p:attrName>style.visibility</p:attrName>
                                        </p:attrNameLst>
                                      </p:cBhvr>
                                      <p:to>
                                        <p:strVal val="visible"/>
                                      </p:to>
                                    </p:set>
                                    <p:animEffect filter="wipe(left)" transition="in">
                                      <p:cBhvr additive="repl">
                                        <p:cTn id="566" dur="100"/>
                                        <p:tgtEl>
                                          <p:spTgt spid="653"/>
                                        </p:tgtEl>
                                      </p:cBhvr>
                                    </p:animEffect>
                                  </p:childTnLst>
                                </p:cTn>
                              </p:par>
                            </p:childTnLst>
                          </p:cTn>
                        </p:par>
                        <p:par>
                          <p:cTn id="567" fill="hold">
                            <p:stCondLst>
                              <p:cond delay="300"/>
                            </p:stCondLst>
                            <p:childTnLst>
                              <p:par>
                                <p:cTn id="568" nodeType="afterEffect" fill="hold" presetClass="entr" presetID="22" presetSubtype="8">
                                  <p:stCondLst>
                                    <p:cond delay="0"/>
                                  </p:stCondLst>
                                  <p:iterate type="el">
                                    <p:tmAbs val="0"/>
                                  </p:iterate>
                                  <p:childTnLst>
                                    <p:set>
                                      <p:cBhvr>
                                        <p:cTn id="569" fill="hold"/>
                                        <p:tgtEl>
                                          <p:spTgt spid="656"/>
                                        </p:tgtEl>
                                        <p:attrNameLst>
                                          <p:attrName>style.visibility</p:attrName>
                                        </p:attrNameLst>
                                      </p:cBhvr>
                                      <p:to>
                                        <p:strVal val="visible"/>
                                      </p:to>
                                    </p:set>
                                    <p:animEffect filter="wipe(left)" transition="in">
                                      <p:cBhvr additive="repl">
                                        <p:cTn id="570" dur="100"/>
                                        <p:tgtEl>
                                          <p:spTgt spid="656"/>
                                        </p:tgtEl>
                                      </p:cBhvr>
                                    </p:animEffect>
                                  </p:childTnLst>
                                </p:cTn>
                              </p:par>
                              <p:par>
                                <p:cTn id="571" nodeType="withEffect" fill="hold" presetClass="entr" presetID="4" presetSubtype="32">
                                  <p:stCondLst>
                                    <p:cond delay="0"/>
                                  </p:stCondLst>
                                  <p:iterate type="el">
                                    <p:tmAbs val="0"/>
                                  </p:iterate>
                                  <p:childTnLst>
                                    <p:set>
                                      <p:cBhvr>
                                        <p:cTn id="572" fill="hold"/>
                                        <p:tgtEl>
                                          <p:spTgt spid="660"/>
                                        </p:tgtEl>
                                        <p:attrNameLst>
                                          <p:attrName>style.visibility</p:attrName>
                                        </p:attrNameLst>
                                      </p:cBhvr>
                                      <p:to>
                                        <p:strVal val="visible"/>
                                      </p:to>
                                    </p:set>
                                    <p:animEffect filter="box(out)" transition="in">
                                      <p:cBhvr additive="repl">
                                        <p:cTn id="573" dur="100"/>
                                        <p:tgtEl>
                                          <p:spTgt spid="660"/>
                                        </p:tgtEl>
                                      </p:cBhvr>
                                    </p:animEffect>
                                  </p:childTnLst>
                                </p:cTn>
                              </p:par>
                            </p:childTnLst>
                          </p:cTn>
                        </p:par>
                      </p:childTnLst>
                    </p:cTn>
                  </p:par>
                  <p:par>
                    <p:cTn id="574" fill="hold">
                      <p:stCondLst>
                        <p:cond delay="indefinite"/>
                      </p:stCondLst>
                      <p:childTnLst>
                        <p:par>
                          <p:cTn id="575" fill="hold">
                            <p:stCondLst>
                              <p:cond delay="0"/>
                            </p:stCondLst>
                            <p:childTnLst>
                              <p:par>
                                <p:cTn id="576" nodeType="clickEffect" fill="hold" presetClass="entr" presetID="4" presetSubtype="32">
                                  <p:stCondLst>
                                    <p:cond delay="0"/>
                                  </p:stCondLst>
                                  <p:iterate type="el">
                                    <p:tmAbs val="0"/>
                                  </p:iterate>
                                  <p:childTnLst>
                                    <p:set>
                                      <p:cBhvr>
                                        <p:cTn id="577" fill="hold"/>
                                        <p:tgtEl>
                                          <p:spTgt spid="650"/>
                                        </p:tgtEl>
                                        <p:attrNameLst>
                                          <p:attrName>style.visibility</p:attrName>
                                        </p:attrNameLst>
                                      </p:cBhvr>
                                      <p:to>
                                        <p:strVal val="visible"/>
                                      </p:to>
                                    </p:set>
                                    <p:animEffect filter="box(out)" transition="in">
                                      <p:cBhvr additive="repl">
                                        <p:cTn id="578" dur="100"/>
                                        <p:tgtEl>
                                          <p:spTgt spid="650"/>
                                        </p:tgtEl>
                                      </p:cBhvr>
                                    </p:animEffect>
                                  </p:childTnLst>
                                </p:cTn>
                              </p:par>
                            </p:childTnLst>
                          </p:cTn>
                        </p:par>
                        <p:par>
                          <p:cTn id="579" fill="hold">
                            <p:stCondLst>
                              <p:cond delay="100"/>
                            </p:stCondLst>
                            <p:childTnLst>
                              <p:par>
                                <p:cTn id="580" nodeType="afterEffect" fill="hold" presetClass="entr" presetID="22" presetSubtype="2">
                                  <p:stCondLst>
                                    <p:cond delay="0"/>
                                  </p:stCondLst>
                                  <p:iterate type="el">
                                    <p:tmAbs val="0"/>
                                  </p:iterate>
                                  <p:childTnLst>
                                    <p:set>
                                      <p:cBhvr>
                                        <p:cTn id="581" fill="hold"/>
                                        <p:tgtEl>
                                          <p:spTgt spid="645"/>
                                        </p:tgtEl>
                                        <p:attrNameLst>
                                          <p:attrName>style.visibility</p:attrName>
                                        </p:attrNameLst>
                                      </p:cBhvr>
                                      <p:to>
                                        <p:strVal val="visible"/>
                                      </p:to>
                                    </p:set>
                                    <p:animEffect filter="wipe(right)" transition="in">
                                      <p:cBhvr additive="repl">
                                        <p:cTn id="582" dur="100"/>
                                        <p:tgtEl>
                                          <p:spTgt spid="645"/>
                                        </p:tgtEl>
                                      </p:cBhvr>
                                    </p:animEffect>
                                  </p:childTnLst>
                                </p:cTn>
                              </p:par>
                            </p:childTnLst>
                          </p:cTn>
                        </p:par>
                        <p:par>
                          <p:cTn id="583" fill="hold">
                            <p:stCondLst>
                              <p:cond delay="200"/>
                            </p:stCondLst>
                            <p:childTnLst>
                              <p:par>
                                <p:cTn id="584" nodeType="afterEffect" fill="hold" presetClass="entr" presetID="22" presetSubtype="8">
                                  <p:stCondLst>
                                    <p:cond delay="0"/>
                                  </p:stCondLst>
                                  <p:iterate type="el">
                                    <p:tmAbs val="0"/>
                                  </p:iterate>
                                  <p:childTnLst>
                                    <p:set>
                                      <p:cBhvr>
                                        <p:cTn id="585" fill="hold"/>
                                        <p:tgtEl>
                                          <p:spTgt spid="652"/>
                                        </p:tgtEl>
                                        <p:attrNameLst>
                                          <p:attrName>style.visibility</p:attrName>
                                        </p:attrNameLst>
                                      </p:cBhvr>
                                      <p:to>
                                        <p:strVal val="visible"/>
                                      </p:to>
                                    </p:set>
                                    <p:animEffect filter="wipe(left)" transition="in">
                                      <p:cBhvr additive="repl">
                                        <p:cTn id="586" dur="100"/>
                                        <p:tgtEl>
                                          <p:spTgt spid="652"/>
                                        </p:tgtEl>
                                      </p:cBhvr>
                                    </p:animEffect>
                                  </p:childTnLst>
                                </p:cTn>
                              </p:par>
                            </p:childTnLst>
                          </p:cTn>
                        </p:par>
                        <p:par>
                          <p:cTn id="587" fill="hold">
                            <p:stCondLst>
                              <p:cond delay="300"/>
                            </p:stCondLst>
                            <p:childTnLst>
                              <p:par>
                                <p:cTn id="588" nodeType="afterEffect" fill="hold" presetClass="entr" presetID="22" presetSubtype="8">
                                  <p:stCondLst>
                                    <p:cond delay="0"/>
                                  </p:stCondLst>
                                  <p:iterate type="el">
                                    <p:tmAbs val="0"/>
                                  </p:iterate>
                                  <p:childTnLst>
                                    <p:set>
                                      <p:cBhvr>
                                        <p:cTn id="589" fill="hold"/>
                                        <p:tgtEl>
                                          <p:spTgt spid="657"/>
                                        </p:tgtEl>
                                        <p:attrNameLst>
                                          <p:attrName>style.visibility</p:attrName>
                                        </p:attrNameLst>
                                      </p:cBhvr>
                                      <p:to>
                                        <p:strVal val="visible"/>
                                      </p:to>
                                    </p:set>
                                    <p:animEffect filter="wipe(left)" transition="in">
                                      <p:cBhvr additive="repl">
                                        <p:cTn id="590" dur="100"/>
                                        <p:tgtEl>
                                          <p:spTgt spid="657"/>
                                        </p:tgtEl>
                                      </p:cBhvr>
                                    </p:animEffect>
                                  </p:childTnLst>
                                </p:cTn>
                              </p:par>
                              <p:par>
                                <p:cTn id="591" nodeType="withEffect" fill="hold" presetClass="entr" presetID="4" presetSubtype="32">
                                  <p:stCondLst>
                                    <p:cond delay="0"/>
                                  </p:stCondLst>
                                  <p:iterate type="el">
                                    <p:tmAbs val="0"/>
                                  </p:iterate>
                                  <p:childTnLst>
                                    <p:set>
                                      <p:cBhvr>
                                        <p:cTn id="592" fill="hold"/>
                                        <p:tgtEl>
                                          <p:spTgt spid="661"/>
                                        </p:tgtEl>
                                        <p:attrNameLst>
                                          <p:attrName>style.visibility</p:attrName>
                                        </p:attrNameLst>
                                      </p:cBhvr>
                                      <p:to>
                                        <p:strVal val="visible"/>
                                      </p:to>
                                    </p:set>
                                    <p:animEffect filter="box(out)" transition="in">
                                      <p:cBhvr additive="repl">
                                        <p:cTn id="593" dur="100"/>
                                        <p:tgtEl>
                                          <p:spTgt spid="661"/>
                                        </p:tgtEl>
                                      </p:cBhvr>
                                    </p:animEffect>
                                  </p:childTnLst>
                                </p:cTn>
                              </p:par>
                            </p:childTnLst>
                          </p:cTn>
                        </p:par>
                      </p:childTnLst>
                    </p:cTn>
                  </p:par>
                  <p:par>
                    <p:cTn id="594" fill="hold">
                      <p:stCondLst>
                        <p:cond delay="indefinite"/>
                      </p:stCondLst>
                      <p:childTnLst>
                        <p:par>
                          <p:cTn id="595" fill="hold">
                            <p:stCondLst>
                              <p:cond delay="0"/>
                            </p:stCondLst>
                            <p:childTnLst>
                              <p:par>
                                <p:cTn id="596" nodeType="clickEffect" fill="hold" presetClass="entr" presetID="4" presetSubtype="32">
                                  <p:stCondLst>
                                    <p:cond delay="0"/>
                                  </p:stCondLst>
                                  <p:iterate type="el">
                                    <p:tmAbs val="0"/>
                                  </p:iterate>
                                  <p:childTnLst>
                                    <p:set>
                                      <p:cBhvr>
                                        <p:cTn id="597" fill="hold"/>
                                        <p:tgtEl>
                                          <p:spTgt spid="649"/>
                                        </p:tgtEl>
                                        <p:attrNameLst>
                                          <p:attrName>style.visibility</p:attrName>
                                        </p:attrNameLst>
                                      </p:cBhvr>
                                      <p:to>
                                        <p:strVal val="visible"/>
                                      </p:to>
                                    </p:set>
                                    <p:animEffect filter="box(out)" transition="in">
                                      <p:cBhvr additive="repl">
                                        <p:cTn id="598" dur="100"/>
                                        <p:tgtEl>
                                          <p:spTgt spid="649"/>
                                        </p:tgtEl>
                                      </p:cBhvr>
                                    </p:animEffect>
                                  </p:childTnLst>
                                </p:cTn>
                              </p:par>
                            </p:childTnLst>
                          </p:cTn>
                        </p:par>
                        <p:par>
                          <p:cTn id="599" fill="hold">
                            <p:stCondLst>
                              <p:cond delay="100"/>
                            </p:stCondLst>
                            <p:childTnLst>
                              <p:par>
                                <p:cTn id="600" nodeType="afterEffect" fill="hold" presetClass="entr" presetID="22" presetSubtype="2">
                                  <p:stCondLst>
                                    <p:cond delay="0"/>
                                  </p:stCondLst>
                                  <p:iterate type="el">
                                    <p:tmAbs val="0"/>
                                  </p:iterate>
                                  <p:childTnLst>
                                    <p:set>
                                      <p:cBhvr>
                                        <p:cTn id="601" fill="hold"/>
                                        <p:tgtEl>
                                          <p:spTgt spid="646"/>
                                        </p:tgtEl>
                                        <p:attrNameLst>
                                          <p:attrName>style.visibility</p:attrName>
                                        </p:attrNameLst>
                                      </p:cBhvr>
                                      <p:to>
                                        <p:strVal val="visible"/>
                                      </p:to>
                                    </p:set>
                                    <p:animEffect filter="wipe(right)" transition="in">
                                      <p:cBhvr additive="repl">
                                        <p:cTn id="602" dur="100"/>
                                        <p:tgtEl>
                                          <p:spTgt spid="646"/>
                                        </p:tgtEl>
                                      </p:cBhvr>
                                    </p:animEffect>
                                  </p:childTnLst>
                                </p:cTn>
                              </p:par>
                            </p:childTnLst>
                          </p:cTn>
                        </p:par>
                        <p:par>
                          <p:cTn id="603" fill="hold">
                            <p:stCondLst>
                              <p:cond delay="200"/>
                            </p:stCondLst>
                            <p:childTnLst>
                              <p:par>
                                <p:cTn id="604" nodeType="afterEffect" fill="hold" presetClass="entr" presetID="22" presetSubtype="8">
                                  <p:stCondLst>
                                    <p:cond delay="0"/>
                                  </p:stCondLst>
                                  <p:iterate type="el">
                                    <p:tmAbs val="0"/>
                                  </p:iterate>
                                  <p:childTnLst>
                                    <p:set>
                                      <p:cBhvr>
                                        <p:cTn id="605" fill="hold"/>
                                        <p:tgtEl>
                                          <p:spTgt spid="654"/>
                                        </p:tgtEl>
                                        <p:attrNameLst>
                                          <p:attrName>style.visibility</p:attrName>
                                        </p:attrNameLst>
                                      </p:cBhvr>
                                      <p:to>
                                        <p:strVal val="visible"/>
                                      </p:to>
                                    </p:set>
                                    <p:animEffect filter="wipe(left)" transition="in">
                                      <p:cBhvr additive="repl">
                                        <p:cTn id="606" dur="100"/>
                                        <p:tgtEl>
                                          <p:spTgt spid="654"/>
                                        </p:tgtEl>
                                      </p:cBhvr>
                                    </p:animEffect>
                                  </p:childTnLst>
                                </p:cTn>
                              </p:par>
                            </p:childTnLst>
                          </p:cTn>
                        </p:par>
                        <p:par>
                          <p:cTn id="607" fill="hold">
                            <p:stCondLst>
                              <p:cond delay="300"/>
                            </p:stCondLst>
                            <p:childTnLst>
                              <p:par>
                                <p:cTn id="608" nodeType="afterEffect" fill="hold" presetClass="entr" presetID="22" presetSubtype="8">
                                  <p:stCondLst>
                                    <p:cond delay="0"/>
                                  </p:stCondLst>
                                  <p:iterate type="el">
                                    <p:tmAbs val="0"/>
                                  </p:iterate>
                                  <p:childTnLst>
                                    <p:set>
                                      <p:cBhvr>
                                        <p:cTn id="609" fill="hold"/>
                                        <p:tgtEl>
                                          <p:spTgt spid="658"/>
                                        </p:tgtEl>
                                        <p:attrNameLst>
                                          <p:attrName>style.visibility</p:attrName>
                                        </p:attrNameLst>
                                      </p:cBhvr>
                                      <p:to>
                                        <p:strVal val="visible"/>
                                      </p:to>
                                    </p:set>
                                    <p:animEffect filter="wipe(left)" transition="in">
                                      <p:cBhvr additive="repl">
                                        <p:cTn id="610" dur="100"/>
                                        <p:tgtEl>
                                          <p:spTgt spid="658"/>
                                        </p:tgtEl>
                                      </p:cBhvr>
                                    </p:animEffect>
                                  </p:childTnLst>
                                </p:cTn>
                              </p:par>
                              <p:par>
                                <p:cTn id="611" nodeType="withEffect" fill="hold" presetClass="entr" presetID="4" presetSubtype="32">
                                  <p:stCondLst>
                                    <p:cond delay="0"/>
                                  </p:stCondLst>
                                  <p:iterate type="el">
                                    <p:tmAbs val="0"/>
                                  </p:iterate>
                                  <p:childTnLst>
                                    <p:set>
                                      <p:cBhvr>
                                        <p:cTn id="612" fill="hold"/>
                                        <p:tgtEl>
                                          <p:spTgt spid="662"/>
                                        </p:tgtEl>
                                        <p:attrNameLst>
                                          <p:attrName>style.visibility</p:attrName>
                                        </p:attrNameLst>
                                      </p:cBhvr>
                                      <p:to>
                                        <p:strVal val="visible"/>
                                      </p:to>
                                    </p:set>
                                    <p:animEffect filter="box(out)" transition="in">
                                      <p:cBhvr additive="repl">
                                        <p:cTn id="613" dur="100"/>
                                        <p:tgtEl>
                                          <p:spTgt spid="662"/>
                                        </p:tgtEl>
                                      </p:cBhvr>
                                    </p:animEffect>
                                  </p:childTnLst>
                                </p:cTn>
                              </p:par>
                            </p:childTnLst>
                          </p:cTn>
                        </p:par>
                      </p:childTnLst>
                    </p:cTn>
                  </p:par>
                  <p:par>
                    <p:cTn id="614" fill="hold">
                      <p:stCondLst>
                        <p:cond delay="indefinite"/>
                      </p:stCondLst>
                      <p:childTnLst>
                        <p:par>
                          <p:cTn id="615" fill="hold">
                            <p:stCondLst>
                              <p:cond delay="0"/>
                            </p:stCondLst>
                            <p:childTnLst>
                              <p:par>
                                <p:cTn id="616" nodeType="clickEffect" fill="hold" presetClass="entr" presetID="4" presetSubtype="32">
                                  <p:stCondLst>
                                    <p:cond delay="0"/>
                                  </p:stCondLst>
                                  <p:iterate type="el">
                                    <p:tmAbs val="0"/>
                                  </p:iterate>
                                  <p:childTnLst>
                                    <p:set>
                                      <p:cBhvr>
                                        <p:cTn id="617" fill="hold"/>
                                        <p:tgtEl>
                                          <p:spTgt spid="648"/>
                                        </p:tgtEl>
                                        <p:attrNameLst>
                                          <p:attrName>style.visibility</p:attrName>
                                        </p:attrNameLst>
                                      </p:cBhvr>
                                      <p:to>
                                        <p:strVal val="visible"/>
                                      </p:to>
                                    </p:set>
                                    <p:animEffect filter="box(out)" transition="in">
                                      <p:cBhvr additive="repl">
                                        <p:cTn id="618" dur="100"/>
                                        <p:tgtEl>
                                          <p:spTgt spid="648"/>
                                        </p:tgtEl>
                                      </p:cBhvr>
                                    </p:animEffect>
                                  </p:childTnLst>
                                </p:cTn>
                              </p:par>
                            </p:childTnLst>
                          </p:cTn>
                        </p:par>
                        <p:par>
                          <p:cTn id="619" fill="hold">
                            <p:stCondLst>
                              <p:cond delay="100"/>
                            </p:stCondLst>
                            <p:childTnLst>
                              <p:par>
                                <p:cTn id="620" nodeType="afterEffect" fill="hold" presetClass="entr" presetID="22" presetSubtype="2">
                                  <p:stCondLst>
                                    <p:cond delay="0"/>
                                  </p:stCondLst>
                                  <p:iterate type="el">
                                    <p:tmAbs val="0"/>
                                  </p:iterate>
                                  <p:childTnLst>
                                    <p:set>
                                      <p:cBhvr>
                                        <p:cTn id="621" fill="hold"/>
                                        <p:tgtEl>
                                          <p:spTgt spid="647"/>
                                        </p:tgtEl>
                                        <p:attrNameLst>
                                          <p:attrName>style.visibility</p:attrName>
                                        </p:attrNameLst>
                                      </p:cBhvr>
                                      <p:to>
                                        <p:strVal val="visible"/>
                                      </p:to>
                                    </p:set>
                                    <p:animEffect filter="wipe(right)" transition="in">
                                      <p:cBhvr additive="repl">
                                        <p:cTn id="622" dur="100"/>
                                        <p:tgtEl>
                                          <p:spTgt spid="647"/>
                                        </p:tgtEl>
                                      </p:cBhvr>
                                    </p:animEffect>
                                  </p:childTnLst>
                                </p:cTn>
                              </p:par>
                            </p:childTnLst>
                          </p:cTn>
                        </p:par>
                        <p:par>
                          <p:cTn id="623" fill="hold">
                            <p:stCondLst>
                              <p:cond delay="200"/>
                            </p:stCondLst>
                            <p:childTnLst>
                              <p:par>
                                <p:cTn id="624" nodeType="afterEffect" fill="hold" presetClass="entr" presetID="22" presetSubtype="8">
                                  <p:stCondLst>
                                    <p:cond delay="0"/>
                                  </p:stCondLst>
                                  <p:iterate type="el">
                                    <p:tmAbs val="0"/>
                                  </p:iterate>
                                  <p:childTnLst>
                                    <p:set>
                                      <p:cBhvr>
                                        <p:cTn id="625" fill="hold"/>
                                        <p:tgtEl>
                                          <p:spTgt spid="655"/>
                                        </p:tgtEl>
                                        <p:attrNameLst>
                                          <p:attrName>style.visibility</p:attrName>
                                        </p:attrNameLst>
                                      </p:cBhvr>
                                      <p:to>
                                        <p:strVal val="visible"/>
                                      </p:to>
                                    </p:set>
                                    <p:animEffect filter="wipe(left)" transition="in">
                                      <p:cBhvr additive="repl">
                                        <p:cTn id="626" dur="100"/>
                                        <p:tgtEl>
                                          <p:spTgt spid="655"/>
                                        </p:tgtEl>
                                      </p:cBhvr>
                                    </p:animEffect>
                                  </p:childTnLst>
                                </p:cTn>
                              </p:par>
                            </p:childTnLst>
                          </p:cTn>
                        </p:par>
                        <p:par>
                          <p:cTn id="627" fill="hold">
                            <p:stCondLst>
                              <p:cond delay="300"/>
                            </p:stCondLst>
                            <p:childTnLst>
                              <p:par>
                                <p:cTn id="628" nodeType="afterEffect" fill="hold" presetClass="entr" presetID="22" presetSubtype="8">
                                  <p:stCondLst>
                                    <p:cond delay="0"/>
                                  </p:stCondLst>
                                  <p:iterate type="el">
                                    <p:tmAbs val="0"/>
                                  </p:iterate>
                                  <p:childTnLst>
                                    <p:set>
                                      <p:cBhvr>
                                        <p:cTn id="629" fill="hold"/>
                                        <p:tgtEl>
                                          <p:spTgt spid="659"/>
                                        </p:tgtEl>
                                        <p:attrNameLst>
                                          <p:attrName>style.visibility</p:attrName>
                                        </p:attrNameLst>
                                      </p:cBhvr>
                                      <p:to>
                                        <p:strVal val="visible"/>
                                      </p:to>
                                    </p:set>
                                    <p:animEffect filter="wipe(left)" transition="in">
                                      <p:cBhvr additive="repl">
                                        <p:cTn id="630" dur="100"/>
                                        <p:tgtEl>
                                          <p:spTgt spid="659"/>
                                        </p:tgtEl>
                                      </p:cBhvr>
                                    </p:animEffect>
                                  </p:childTnLst>
                                </p:cTn>
                              </p:par>
                              <p:par>
                                <p:cTn id="631" nodeType="withEffect" fill="hold" presetClass="entr" presetID="4" presetSubtype="32">
                                  <p:stCondLst>
                                    <p:cond delay="0"/>
                                  </p:stCondLst>
                                  <p:iterate type="el">
                                    <p:tmAbs val="0"/>
                                  </p:iterate>
                                  <p:childTnLst>
                                    <p:set>
                                      <p:cBhvr>
                                        <p:cTn id="632" fill="hold"/>
                                        <p:tgtEl>
                                          <p:spTgt spid="663"/>
                                        </p:tgtEl>
                                        <p:attrNameLst>
                                          <p:attrName>style.visibility</p:attrName>
                                        </p:attrNameLst>
                                      </p:cBhvr>
                                      <p:to>
                                        <p:strVal val="visible"/>
                                      </p:to>
                                    </p:set>
                                    <p:animEffect filter="box(out)" transition="in">
                                      <p:cBhvr additive="repl">
                                        <p:cTn id="633" dur="100"/>
                                        <p:tgtEl>
                                          <p:spTgt spid="663"/>
                                        </p:tgtEl>
                                      </p:cBhvr>
                                    </p:animEffect>
                                  </p:childTnLst>
                                </p:cTn>
                              </p:par>
                            </p:childTnLst>
                          </p:cTn>
                        </p:par>
                        <p:par>
                          <p:cTn id="634" fill="hold">
                            <p:stCondLst>
                              <p:cond delay="400"/>
                            </p:stCondLst>
                            <p:childTnLst>
                              <p:par>
                                <p:cTn id="635" nodeType="afterEffect" fill="hold" presetClass="entr" presetID="4" presetSubtype="32">
                                  <p:stCondLst>
                                    <p:cond delay="0"/>
                                  </p:stCondLst>
                                  <p:iterate type="el">
                                    <p:tmAbs val="0"/>
                                  </p:iterate>
                                  <p:childTnLst>
                                    <p:set>
                                      <p:cBhvr>
                                        <p:cTn id="636" fill="hold"/>
                                        <p:tgtEl>
                                          <p:spTgt spid="664"/>
                                        </p:tgtEl>
                                        <p:attrNameLst>
                                          <p:attrName>style.visibility</p:attrName>
                                        </p:attrNameLst>
                                      </p:cBhvr>
                                      <p:to>
                                        <p:strVal val="visible"/>
                                      </p:to>
                                    </p:set>
                                    <p:animEffect filter="box(out)" transition="in">
                                      <p:cBhvr additive="repl">
                                        <p:cTn id="637" dur="100"/>
                                        <p:tgtEl>
                                          <p:spTgt spid="664"/>
                                        </p:tgtEl>
                                      </p:cBhvr>
                                    </p:animEffect>
                                  </p:childTnLst>
                                </p:cTn>
                              </p:par>
                            </p:childTnLst>
                          </p:cTn>
                        </p:par>
                      </p:childTnLst>
                    </p:cTn>
                  </p:par>
                  <p:par>
                    <p:cTn id="638" fill="hold">
                      <p:stCondLst>
                        <p:cond delay="indefinite"/>
                      </p:stCondLst>
                      <p:childTnLst>
                        <p:par>
                          <p:cTn id="639" fill="hold">
                            <p:stCondLst>
                              <p:cond delay="0"/>
                            </p:stCondLst>
                            <p:childTnLst>
                              <p:par>
                                <p:cTn id="640" nodeType="clickEffect" fill="hold" presetClass="entr" presetID="4" presetSubtype="32">
                                  <p:stCondLst>
                                    <p:cond delay="0"/>
                                  </p:stCondLst>
                                  <p:iterate type="el">
                                    <p:tmAbs val="0"/>
                                  </p:iterate>
                                  <p:childTnLst>
                                    <p:set>
                                      <p:cBhvr>
                                        <p:cTn id="641" fill="hold"/>
                                        <p:tgtEl>
                                          <p:spTgt spid="665"/>
                                        </p:tgtEl>
                                        <p:attrNameLst>
                                          <p:attrName>style.visibility</p:attrName>
                                        </p:attrNameLst>
                                      </p:cBhvr>
                                      <p:to>
                                        <p:strVal val="visible"/>
                                      </p:to>
                                    </p:set>
                                    <p:animEffect filter="box(out)" transition="in">
                                      <p:cBhvr additive="repl">
                                        <p:cTn id="642" dur="600"/>
                                        <p:tgtEl>
                                          <p:spTgt spid="6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Titel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Débat et simulation : Exercice 1</a:t>
            </a:r>
            <a:endParaRPr b="0" lang="fr-FR" sz="3200" spc="-1" strike="noStrike">
              <a:latin typeface="Arial"/>
            </a:endParaRPr>
          </a:p>
        </p:txBody>
      </p:sp>
      <p:sp>
        <p:nvSpPr>
          <p:cNvPr id="668"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96784BB4-9891-4060-A709-773EB182D4D8}" type="slidenum">
              <a:rPr b="0" lang="en-US" sz="1200" spc="-1" strike="noStrike">
                <a:solidFill>
                  <a:srgbClr val="0770b1"/>
                </a:solidFill>
                <a:latin typeface="Calibri"/>
              </a:rPr>
              <a:t>33</a:t>
            </a:fld>
            <a:endParaRPr b="0" lang="fr-FR" sz="1200" spc="-1" strike="noStrike">
              <a:latin typeface="Arial"/>
            </a:endParaRPr>
          </a:p>
        </p:txBody>
      </p:sp>
      <p:sp>
        <p:nvSpPr>
          <p:cNvPr id="669" name="Google Shape;18;p1"/>
          <p:cNvSpPr/>
          <p:nvPr/>
        </p:nvSpPr>
        <p:spPr>
          <a:xfrm>
            <a:off x="1776240" y="5024880"/>
            <a:ext cx="901080" cy="27396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350" spc="-1" strike="noStrike">
                <a:solidFill>
                  <a:srgbClr val="535353"/>
                </a:solidFill>
                <a:latin typeface="Avenir Roman"/>
                <a:ea typeface="Avenir Roman"/>
              </a:rPr>
              <a:t>    </a:t>
            </a:r>
            <a:endParaRPr b="0" lang="fr-FR" sz="1350" spc="-1" strike="noStrike">
              <a:latin typeface="Arial"/>
            </a:endParaRPr>
          </a:p>
        </p:txBody>
      </p:sp>
      <p:sp>
        <p:nvSpPr>
          <p:cNvPr id="670" name="Google Shape;25;p1"/>
          <p:cNvSpPr/>
          <p:nvPr/>
        </p:nvSpPr>
        <p:spPr>
          <a:xfrm rot="3660600">
            <a:off x="6266880" y="4478040"/>
            <a:ext cx="166320" cy="636480"/>
          </a:xfrm>
          <a:custGeom>
            <a:avLst/>
            <a:gdLst/>
            <a:ahLst/>
            <a:rect l="l" t="t" r="r" b="b"/>
            <a:pathLst>
              <a:path w="21600" h="21600">
                <a:moveTo>
                  <a:pt x="0" y="0"/>
                </a:moveTo>
                <a:cubicBezTo>
                  <a:pt x="2399" y="1686"/>
                  <a:pt x="4620" y="3404"/>
                  <a:pt x="6659" y="5150"/>
                </a:cubicBezTo>
                <a:cubicBezTo>
                  <a:pt x="12876" y="10475"/>
                  <a:pt x="17365" y="16030"/>
                  <a:pt x="21600" y="21600"/>
                </a:cubicBezTo>
              </a:path>
            </a:pathLst>
          </a:custGeom>
          <a:noFill/>
          <a:ln w="38100">
            <a:solidFill>
              <a:srgbClr val="7030a0"/>
            </a:solidFill>
            <a:miter/>
          </a:ln>
        </p:spPr>
        <p:style>
          <a:lnRef idx="0"/>
          <a:fillRef idx="0"/>
          <a:effectRef idx="0"/>
          <a:fontRef idx="minor"/>
        </p:style>
      </p:sp>
      <p:sp>
        <p:nvSpPr>
          <p:cNvPr id="671" name="Google Shape;26;p1"/>
          <p:cNvSpPr/>
          <p:nvPr/>
        </p:nvSpPr>
        <p:spPr>
          <a:xfrm rot="6244800">
            <a:off x="5650920" y="4931640"/>
            <a:ext cx="392400" cy="447120"/>
          </a:xfrm>
          <a:custGeom>
            <a:avLst/>
            <a:gdLst/>
            <a:ahLst/>
            <a:rect l="l" t="t" r="r" b="b"/>
            <a:pathLst>
              <a:path w="21600" h="21600">
                <a:moveTo>
                  <a:pt x="0" y="0"/>
                </a:moveTo>
                <a:cubicBezTo>
                  <a:pt x="8182" y="6395"/>
                  <a:pt x="15437" y="13650"/>
                  <a:pt x="21600" y="21600"/>
                </a:cubicBezTo>
              </a:path>
            </a:pathLst>
          </a:custGeom>
          <a:noFill/>
          <a:ln w="38100">
            <a:solidFill>
              <a:srgbClr val="7030a0"/>
            </a:solidFill>
            <a:miter/>
          </a:ln>
        </p:spPr>
        <p:style>
          <a:lnRef idx="0"/>
          <a:fillRef idx="0"/>
          <a:effectRef idx="0"/>
          <a:fontRef idx="minor"/>
        </p:style>
      </p:sp>
      <p:sp>
        <p:nvSpPr>
          <p:cNvPr id="672" name="Google Shape;28;p1"/>
          <p:cNvSpPr/>
          <p:nvPr/>
        </p:nvSpPr>
        <p:spPr>
          <a:xfrm>
            <a:off x="6400800" y="3567240"/>
            <a:ext cx="1912320" cy="1156320"/>
          </a:xfrm>
          <a:prstGeom prst="ellipse">
            <a:avLst/>
          </a:prstGeom>
          <a:solidFill>
            <a:schemeClr val="accent4">
              <a:lumMod val="75000"/>
            </a:schemeClr>
          </a:solidFill>
          <a:ln w="12700">
            <a:noFill/>
          </a:ln>
        </p:spPr>
        <p:style>
          <a:lnRef idx="0"/>
          <a:fillRef idx="0"/>
          <a:effectRef idx="0"/>
          <a:fontRef idx="minor"/>
        </p:style>
      </p:sp>
      <p:sp>
        <p:nvSpPr>
          <p:cNvPr id="673" name="Google Shape;29;p1"/>
          <p:cNvSpPr/>
          <p:nvPr/>
        </p:nvSpPr>
        <p:spPr>
          <a:xfrm>
            <a:off x="6467760" y="3657240"/>
            <a:ext cx="1748520" cy="946800"/>
          </a:xfrm>
          <a:prstGeom prst="ellipse">
            <a:avLst/>
          </a:prstGeom>
          <a:gradFill rotWithShape="0">
            <a:gsLst>
              <a:gs pos="0">
                <a:srgbClr val="e6eaeb"/>
              </a:gs>
              <a:gs pos="100000">
                <a:srgbClr val="ffffff"/>
              </a:gs>
            </a:gsLst>
            <a:lin ang="2088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instructions</a:t>
            </a:r>
            <a:endParaRPr b="0" lang="fr-FR" sz="1800" spc="-1" strike="noStrike">
              <a:latin typeface="Arial"/>
            </a:endParaRPr>
          </a:p>
        </p:txBody>
      </p:sp>
      <p:sp>
        <p:nvSpPr>
          <p:cNvPr id="674" name="Google Shape;32;p1"/>
          <p:cNvSpPr/>
          <p:nvPr/>
        </p:nvSpPr>
        <p:spPr>
          <a:xfrm flipH="1" rot="18009600">
            <a:off x="4326480" y="4981680"/>
            <a:ext cx="463320" cy="772200"/>
          </a:xfrm>
          <a:custGeom>
            <a:avLst/>
            <a:gdLst/>
            <a:ahLst/>
            <a:rect l="l" t="t" r="r" b="b"/>
            <a:pathLst>
              <a:path w="21600" h="21600">
                <a:moveTo>
                  <a:pt x="21600" y="0"/>
                </a:moveTo>
                <a:cubicBezTo>
                  <a:pt x="17845" y="5186"/>
                  <a:pt x="13381" y="10093"/>
                  <a:pt x="8272" y="14650"/>
                </a:cubicBezTo>
                <a:cubicBezTo>
                  <a:pt x="5611" y="17024"/>
                  <a:pt x="2780" y="19297"/>
                  <a:pt x="0" y="21600"/>
                </a:cubicBezTo>
              </a:path>
            </a:pathLst>
          </a:custGeom>
          <a:noFill/>
          <a:ln w="38100">
            <a:solidFill>
              <a:srgbClr val="ff0000"/>
            </a:solidFill>
            <a:miter/>
          </a:ln>
        </p:spPr>
        <p:style>
          <a:lnRef idx="0"/>
          <a:fillRef idx="0"/>
          <a:effectRef idx="0"/>
          <a:fontRef idx="minor"/>
        </p:style>
      </p:sp>
      <p:sp>
        <p:nvSpPr>
          <p:cNvPr id="675" name="Google Shape;33;p1"/>
          <p:cNvSpPr/>
          <p:nvPr/>
        </p:nvSpPr>
        <p:spPr>
          <a:xfrm flipH="1" rot="16866600">
            <a:off x="2415960" y="4382280"/>
            <a:ext cx="366480" cy="773640"/>
          </a:xfrm>
          <a:custGeom>
            <a:avLst/>
            <a:gdLst/>
            <a:ahLst/>
            <a:rect l="l" t="t" r="r" b="b"/>
            <a:pathLst>
              <a:path w="21600" h="21600">
                <a:moveTo>
                  <a:pt x="0" y="0"/>
                </a:moveTo>
                <a:cubicBezTo>
                  <a:pt x="8182" y="6395"/>
                  <a:pt x="15437" y="13650"/>
                  <a:pt x="21600" y="21600"/>
                </a:cubicBezTo>
              </a:path>
            </a:pathLst>
          </a:custGeom>
          <a:noFill/>
          <a:ln w="38100">
            <a:solidFill>
              <a:srgbClr val="ff8a00"/>
            </a:solidFill>
            <a:miter/>
          </a:ln>
        </p:spPr>
        <p:style>
          <a:lnRef idx="0"/>
          <a:fillRef idx="0"/>
          <a:effectRef idx="0"/>
          <a:fontRef idx="minor"/>
        </p:style>
      </p:sp>
      <p:sp>
        <p:nvSpPr>
          <p:cNvPr id="676" name="Google Shape;34;p1"/>
          <p:cNvSpPr/>
          <p:nvPr/>
        </p:nvSpPr>
        <p:spPr>
          <a:xfrm flipH="1">
            <a:off x="828360" y="3522960"/>
            <a:ext cx="1994040" cy="1156320"/>
          </a:xfrm>
          <a:prstGeom prst="ellipse">
            <a:avLst/>
          </a:prstGeom>
          <a:solidFill>
            <a:srgbClr val="ff6600"/>
          </a:solidFill>
          <a:ln w="12700">
            <a:noFill/>
          </a:ln>
        </p:spPr>
        <p:style>
          <a:lnRef idx="0"/>
          <a:fillRef idx="0"/>
          <a:effectRef idx="0"/>
          <a:fontRef idx="minor"/>
        </p:style>
      </p:sp>
      <p:sp>
        <p:nvSpPr>
          <p:cNvPr id="677" name="Google Shape;35;p1"/>
          <p:cNvSpPr/>
          <p:nvPr/>
        </p:nvSpPr>
        <p:spPr>
          <a:xfrm flipH="1">
            <a:off x="937440" y="36194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objectif</a:t>
            </a:r>
            <a:endParaRPr b="0" lang="fr-FR" sz="1800" spc="-1" strike="noStrike">
              <a:latin typeface="Arial"/>
            </a:endParaRPr>
          </a:p>
        </p:txBody>
      </p:sp>
      <p:sp>
        <p:nvSpPr>
          <p:cNvPr id="678" name="Google Shape;37;p1"/>
          <p:cNvSpPr/>
          <p:nvPr/>
        </p:nvSpPr>
        <p:spPr>
          <a:xfrm flipH="1">
            <a:off x="2363760" y="4647960"/>
            <a:ext cx="1994040" cy="1156320"/>
          </a:xfrm>
          <a:prstGeom prst="ellipse">
            <a:avLst/>
          </a:prstGeom>
          <a:solidFill>
            <a:srgbClr val="cc0099"/>
          </a:solidFill>
          <a:ln w="12700">
            <a:noFill/>
          </a:ln>
        </p:spPr>
        <p:style>
          <a:lnRef idx="0"/>
          <a:fillRef idx="0"/>
          <a:effectRef idx="0"/>
          <a:fontRef idx="minor"/>
        </p:style>
      </p:sp>
      <p:sp>
        <p:nvSpPr>
          <p:cNvPr id="679" name="Google Shape;38;p1"/>
          <p:cNvSpPr/>
          <p:nvPr/>
        </p:nvSpPr>
        <p:spPr>
          <a:xfrm flipH="1">
            <a:off x="2486520" y="474012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public cible</a:t>
            </a:r>
            <a:endParaRPr b="0" lang="fr-FR" sz="1800" spc="-1" strike="noStrike">
              <a:latin typeface="Arial"/>
            </a:endParaRPr>
          </a:p>
        </p:txBody>
      </p:sp>
      <p:sp>
        <p:nvSpPr>
          <p:cNvPr id="680" name="Google Shape;40;p1"/>
          <p:cNvSpPr/>
          <p:nvPr/>
        </p:nvSpPr>
        <p:spPr>
          <a:xfrm flipH="1">
            <a:off x="4584240" y="4699440"/>
            <a:ext cx="1994040" cy="1156320"/>
          </a:xfrm>
          <a:prstGeom prst="ellipse">
            <a:avLst/>
          </a:prstGeom>
          <a:solidFill>
            <a:srgbClr val="92d050"/>
          </a:solidFill>
          <a:ln w="12700">
            <a:noFill/>
          </a:ln>
        </p:spPr>
        <p:style>
          <a:lnRef idx="0"/>
          <a:fillRef idx="0"/>
          <a:effectRef idx="0"/>
          <a:fontRef idx="minor"/>
        </p:style>
      </p:sp>
      <p:sp>
        <p:nvSpPr>
          <p:cNvPr id="681" name="Google Shape;41;p1"/>
          <p:cNvSpPr/>
          <p:nvPr/>
        </p:nvSpPr>
        <p:spPr>
          <a:xfrm flipH="1">
            <a:off x="4714200" y="48128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durée</a:t>
            </a:r>
            <a:endParaRPr b="0" lang="fr-FR" sz="1800" spc="-1" strike="noStrike">
              <a:latin typeface="Arial"/>
            </a:endParaRPr>
          </a:p>
        </p:txBody>
      </p:sp>
      <p:sp>
        <p:nvSpPr>
          <p:cNvPr id="682" name="Tekstvak 86"/>
          <p:cNvSpPr/>
          <p:nvPr/>
        </p:nvSpPr>
        <p:spPr>
          <a:xfrm>
            <a:off x="2364480" y="2864520"/>
            <a:ext cx="4454280" cy="510120"/>
          </a:xfrm>
          <a:prstGeom prst="rect">
            <a:avLst/>
          </a:prstGeom>
          <a:noFill/>
          <a:ln w="0">
            <a:noFill/>
          </a:ln>
        </p:spPr>
        <p:style>
          <a:lnRef idx="0"/>
          <a:fillRef idx="0"/>
          <a:effectRef idx="0"/>
          <a:fontRef idx="minor"/>
        </p:style>
        <p:txBody>
          <a:bodyPr lIns="90000" rIns="90000" tIns="45000" bIns="45000">
            <a:spAutoFit/>
          </a:bodyPr>
          <a:p>
            <a:pPr algn="ctr">
              <a:lnSpc>
                <a:spcPct val="115000"/>
              </a:lnSpc>
              <a:spcAft>
                <a:spcPts val="601"/>
              </a:spcAft>
              <a:tabLst>
                <a:tab algn="l" pos="0"/>
              </a:tabLst>
            </a:pPr>
            <a:r>
              <a:rPr b="0" lang="en-US" sz="2400" spc="-1" strike="noStrike">
                <a:solidFill>
                  <a:srgbClr val="0770b1"/>
                </a:solidFill>
                <a:latin typeface="Calibri"/>
                <a:ea typeface="DejaVu Sans"/>
              </a:rPr>
              <a:t>Vrai ou faux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Tijdelijke aanduiding voor inhoud 2"/>
          <p:cNvSpPr/>
          <p:nvPr/>
        </p:nvSpPr>
        <p:spPr>
          <a:xfrm>
            <a:off x="685800" y="2286000"/>
            <a:ext cx="7771680" cy="3733200"/>
          </a:xfrm>
          <a:prstGeom prst="rect">
            <a:avLst/>
          </a:prstGeom>
          <a:solidFill>
            <a:srgbClr val="ffffff"/>
          </a:solidFill>
          <a:ln w="0">
            <a:noFill/>
          </a:ln>
        </p:spPr>
        <p:style>
          <a:lnRef idx="0"/>
          <a:fillRef idx="0"/>
          <a:effectRef idx="0"/>
          <a:fontRef idx="minor"/>
        </p:style>
        <p:txBody>
          <a:bodyPr lIns="90000" rIns="90000" tIns="45000" bIns="45000">
            <a:normAutofit/>
          </a:bodyPr>
          <a:p>
            <a:pPr>
              <a:lnSpc>
                <a:spcPct val="100000"/>
              </a:lnSpc>
              <a:spcBef>
                <a:spcPts val="439"/>
              </a:spcBef>
              <a:tabLst>
                <a:tab algn="l" pos="0"/>
              </a:tabLst>
            </a:pPr>
            <a:endParaRPr b="0" lang="fr-FR" sz="1800" spc="-1" strike="noStrike">
              <a:latin typeface="Arial"/>
            </a:endParaRPr>
          </a:p>
          <a:p>
            <a:pPr>
              <a:lnSpc>
                <a:spcPct val="100000"/>
              </a:lnSpc>
              <a:spcBef>
                <a:spcPts val="439"/>
              </a:spcBef>
              <a:tabLst>
                <a:tab algn="l" pos="0"/>
              </a:tabLst>
            </a:pPr>
            <a:r>
              <a:rPr b="0" lang="bg-BG" sz="2200" spc="-1" strike="noStrike">
                <a:solidFill>
                  <a:srgbClr val="404040"/>
                </a:solidFill>
                <a:latin typeface="Calibri"/>
              </a:rPr>
              <a:t>Exercices</a:t>
            </a:r>
            <a:endParaRPr b="0" lang="fr-FR" sz="22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bg-BG" sz="2200" spc="-1" strike="noStrike">
                <a:solidFill>
                  <a:srgbClr val="404040"/>
                </a:solidFill>
                <a:latin typeface="Calibri"/>
              </a:rPr>
              <a:t>Comment sais-je que je suis en colère ?</a:t>
            </a:r>
            <a:endParaRPr b="0" lang="fr-FR" sz="22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bg-BG" sz="2200" spc="-1" strike="noStrike">
                <a:solidFill>
                  <a:srgbClr val="404040"/>
                </a:solidFill>
                <a:latin typeface="Calibri"/>
              </a:rPr>
              <a:t>Roue </a:t>
            </a:r>
            <a:r>
              <a:rPr b="0" lang="bg-BG" sz="2200" spc="-1" strike="noStrike">
                <a:solidFill>
                  <a:srgbClr val="404040"/>
                </a:solidFill>
                <a:latin typeface="Calibri"/>
              </a:rPr>
              <a:t>d'émotions - indices</a:t>
            </a:r>
            <a:endParaRPr b="0" lang="fr-FR" sz="22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bg-BG" sz="2200" spc="-1" strike="noStrike">
                <a:solidFill>
                  <a:srgbClr val="404040"/>
                </a:solidFill>
                <a:latin typeface="Calibri"/>
              </a:rPr>
              <a:t>Faire un plan </a:t>
            </a:r>
            <a:endParaRPr b="0" lang="fr-FR" sz="22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bg-BG" sz="2200" spc="-1" strike="noStrike">
                <a:solidFill>
                  <a:srgbClr val="404040"/>
                </a:solidFill>
                <a:latin typeface="Calibri"/>
              </a:rPr>
              <a:t>Repérer le problème </a:t>
            </a:r>
            <a:r>
              <a:rPr b="0" lang="bg-BG" sz="1600" spc="-1" strike="noStrike">
                <a:solidFill>
                  <a:srgbClr val="404040"/>
                </a:solidFill>
                <a:latin typeface="Calibri"/>
              </a:rPr>
              <a:t>(Chimamanda Adichie)</a:t>
            </a:r>
            <a:endParaRPr b="0" lang="fr-FR" sz="16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bg-BG" sz="2200" spc="-1" strike="noStrike">
                <a:solidFill>
                  <a:srgbClr val="404040"/>
                </a:solidFill>
                <a:latin typeface="Calibri"/>
              </a:rPr>
              <a:t>Qui suis-je?</a:t>
            </a:r>
            <a:endParaRPr b="0" lang="fr-FR" sz="22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bg-BG" sz="2200" spc="-1" strike="noStrike">
                <a:solidFill>
                  <a:srgbClr val="404040"/>
                </a:solidFill>
                <a:latin typeface="Calibri"/>
              </a:rPr>
              <a:t>Vrai ou faux ?</a:t>
            </a:r>
            <a:endParaRPr b="0" lang="fr-FR" sz="2200" spc="-1" strike="noStrike">
              <a:latin typeface="Arial"/>
            </a:endParaRPr>
          </a:p>
          <a:p>
            <a:pPr>
              <a:lnSpc>
                <a:spcPct val="100000"/>
              </a:lnSpc>
              <a:spcBef>
                <a:spcPts val="479"/>
              </a:spcBef>
              <a:tabLst>
                <a:tab algn="l" pos="0"/>
              </a:tabLst>
            </a:pPr>
            <a:endParaRPr b="0" lang="fr-FR" sz="2200" spc="-1" strike="noStrike">
              <a:latin typeface="Arial"/>
            </a:endParaRPr>
          </a:p>
        </p:txBody>
      </p:sp>
      <p:sp>
        <p:nvSpPr>
          <p:cNvPr id="684"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E43A51E8-4A45-4524-811D-D8887943F056}" type="slidenum">
              <a:rPr b="0" lang="en-US" sz="1200" spc="-1" strike="noStrike">
                <a:solidFill>
                  <a:srgbClr val="0770b1"/>
                </a:solidFill>
                <a:latin typeface="Calibri"/>
              </a:rPr>
              <a:t>34</a:t>
            </a:fld>
            <a:endParaRPr b="0" lang="fr-FR" sz="1200" spc="-1" strike="noStrike">
              <a:latin typeface="Arial"/>
            </a:endParaRPr>
          </a:p>
        </p:txBody>
      </p:sp>
      <p:sp>
        <p:nvSpPr>
          <p:cNvPr id="685" name="Group"/>
          <p:cNvSpPr/>
          <p:nvPr/>
        </p:nvSpPr>
        <p:spPr>
          <a:xfrm flipH="1" rot="8953200">
            <a:off x="5601960" y="2715840"/>
            <a:ext cx="2694600" cy="2156400"/>
          </a:xfrm>
          <a:custGeom>
            <a:avLst/>
            <a:gdLst/>
            <a:ahLst/>
            <a:rect l="l" t="t" r="r" b="b"/>
            <a:pathLst>
              <a:path w="21046" h="2089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7e6bc9"/>
          </a:solidFill>
          <a:ln>
            <a:solidFill>
              <a:srgbClr val="5d4f94"/>
            </a:solidFill>
            <a:round/>
          </a:ln>
        </p:spPr>
        <p:style>
          <a:lnRef idx="2">
            <a:schemeClr val="accent5">
              <a:shade val="50000"/>
            </a:schemeClr>
          </a:lnRef>
          <a:fillRef idx="1">
            <a:schemeClr val="accent5"/>
          </a:fillRef>
          <a:effectRef idx="0">
            <a:schemeClr val="accent5"/>
          </a:effectRef>
          <a:fontRef idx="minor"/>
        </p:style>
      </p:sp>
      <p:sp>
        <p:nvSpPr>
          <p:cNvPr id="686" name="Group"/>
          <p:cNvSpPr/>
          <p:nvPr/>
        </p:nvSpPr>
        <p:spPr>
          <a:xfrm rot="21055200">
            <a:off x="5608800" y="3440880"/>
            <a:ext cx="2694600" cy="2156040"/>
          </a:xfrm>
          <a:custGeom>
            <a:avLst/>
            <a:gdLst/>
            <a:ahLst/>
            <a:rect l="l" t="t" r="r" b="b"/>
            <a:pathLst>
              <a:path w="21046" h="2089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a379bb"/>
          </a:solidFill>
          <a:ln>
            <a:solidFill>
              <a:srgbClr val="78598a"/>
            </a:solidFill>
            <a:round/>
          </a:ln>
        </p:spPr>
        <p:style>
          <a:lnRef idx="2">
            <a:schemeClr val="accent6">
              <a:shade val="50000"/>
            </a:schemeClr>
          </a:lnRef>
          <a:fillRef idx="1">
            <a:schemeClr val="accent6"/>
          </a:fillRef>
          <a:effectRef idx="0">
            <a:schemeClr val="accent6"/>
          </a:effectRef>
          <a:fontRef idx="minor"/>
        </p:style>
      </p:sp>
      <p:sp>
        <p:nvSpPr>
          <p:cNvPr id="687" name="TextBox 52"/>
          <p:cNvSpPr/>
          <p:nvPr/>
        </p:nvSpPr>
        <p:spPr>
          <a:xfrm rot="3763800">
            <a:off x="4542120" y="3265560"/>
            <a:ext cx="1201680" cy="3646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en-US" sz="1800" spc="-1" strike="noStrike">
                <a:solidFill>
                  <a:srgbClr val="ffffff"/>
                </a:solidFill>
                <a:latin typeface="Calibri"/>
                <a:ea typeface="DejaVu Sans"/>
              </a:rPr>
              <a:t>RETOUR </a:t>
            </a:r>
            <a:endParaRPr b="0" lang="fr-FR" sz="1800" spc="-1" strike="noStrike">
              <a:latin typeface="Arial"/>
            </a:endParaRPr>
          </a:p>
        </p:txBody>
      </p:sp>
      <p:sp>
        <p:nvSpPr>
          <p:cNvPr id="688" name="TextBox 52"/>
          <p:cNvSpPr/>
          <p:nvPr/>
        </p:nvSpPr>
        <p:spPr>
          <a:xfrm>
            <a:off x="6528240" y="4188600"/>
            <a:ext cx="1201680" cy="3646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1" lang="en-US" sz="1800" spc="-1" strike="noStrike">
                <a:solidFill>
                  <a:srgbClr val="ffffff"/>
                </a:solidFill>
                <a:latin typeface="Calibri"/>
                <a:ea typeface="DejaVu Sans"/>
              </a:rPr>
              <a:t>TOUR </a:t>
            </a:r>
            <a:endParaRPr b="0" lang="fr-FR" sz="1800" spc="-1" strike="noStrike">
              <a:latin typeface="Arial"/>
            </a:endParaRPr>
          </a:p>
        </p:txBody>
      </p:sp>
      <p:sp>
        <p:nvSpPr>
          <p:cNvPr id="689" name="TextBox 52"/>
          <p:cNvSpPr/>
          <p:nvPr/>
        </p:nvSpPr>
        <p:spPr>
          <a:xfrm>
            <a:off x="6654600" y="3003480"/>
            <a:ext cx="1201680" cy="3646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1" lang="en-US" sz="1800" spc="-1" strike="noStrike">
                <a:solidFill>
                  <a:srgbClr val="ffffff"/>
                </a:solidFill>
                <a:latin typeface="Calibri"/>
                <a:ea typeface="DejaVu Sans"/>
              </a:rPr>
              <a:t>RE </a:t>
            </a:r>
            <a:endParaRPr b="0" lang="fr-FR" sz="1800" spc="-1" strike="noStrike">
              <a:latin typeface="Arial"/>
            </a:endParaRPr>
          </a:p>
        </p:txBody>
      </p:sp>
      <p:sp>
        <p:nvSpPr>
          <p:cNvPr id="690" name="Заглавие 1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Retour</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643" dur="indefinite" restart="never" nodeType="tmRoot">
          <p:childTnLst>
            <p:seq>
              <p:cTn id="644" dur="indefinite" nodeType="mainSeq">
                <p:childTnLst>
                  <p:par>
                    <p:cTn id="645" fill="hold">
                      <p:stCondLst>
                        <p:cond delay="0"/>
                      </p:stCondLst>
                      <p:childTnLst>
                        <p:par>
                          <p:cTn id="646" fill="hold">
                            <p:stCondLst>
                              <p:cond delay="0"/>
                            </p:stCondLst>
                            <p:childTnLst>
                              <p:par>
                                <p:cTn id="647" nodeType="withEffect" fill="hold" presetClass="entr" presetID="4" presetSubtype="32">
                                  <p:stCondLst>
                                    <p:cond delay="0"/>
                                  </p:stCondLst>
                                  <p:iterate type="el">
                                    <p:tmAbs val="0"/>
                                  </p:iterate>
                                  <p:childTnLst>
                                    <p:set>
                                      <p:cBhvr>
                                        <p:cTn id="648" fill="hold"/>
                                        <p:tgtEl>
                                          <p:spTgt spid="685"/>
                                        </p:tgtEl>
                                        <p:attrNameLst>
                                          <p:attrName>style.visibility</p:attrName>
                                        </p:attrNameLst>
                                      </p:cBhvr>
                                      <p:to>
                                        <p:strVal val="visible"/>
                                      </p:to>
                                    </p:set>
                                    <p:animEffect filter="box(out)" transition="in">
                                      <p:cBhvr additive="repl">
                                        <p:cTn id="649" dur="800"/>
                                        <p:tgtEl>
                                          <p:spTgt spid="685"/>
                                        </p:tgtEl>
                                      </p:cBhvr>
                                    </p:animEffect>
                                  </p:childTnLst>
                                </p:cTn>
                              </p:par>
                              <p:par>
                                <p:cTn id="650" nodeType="withEffect" fill="hold" presetClass="entr" presetID="4" presetSubtype="32">
                                  <p:stCondLst>
                                    <p:cond delay="0"/>
                                  </p:stCondLst>
                                  <p:iterate type="el">
                                    <p:tmAbs val="0"/>
                                  </p:iterate>
                                  <p:childTnLst>
                                    <p:set>
                                      <p:cBhvr>
                                        <p:cTn id="651" fill="hold"/>
                                        <p:tgtEl>
                                          <p:spTgt spid="686"/>
                                        </p:tgtEl>
                                        <p:attrNameLst>
                                          <p:attrName>style.visibility</p:attrName>
                                        </p:attrNameLst>
                                      </p:cBhvr>
                                      <p:to>
                                        <p:strVal val="visible"/>
                                      </p:to>
                                    </p:set>
                                    <p:animEffect filter="box(out)" transition="in">
                                      <p:cBhvr additive="repl">
                                        <p:cTn id="652" dur="800"/>
                                        <p:tgtEl>
                                          <p:spTgt spid="686"/>
                                        </p:tgtEl>
                                      </p:cBhvr>
                                    </p:animEffect>
                                  </p:childTnLst>
                                </p:cTn>
                              </p:par>
                            </p:childTnLst>
                          </p:cTn>
                        </p:par>
                        <p:par>
                          <p:cTn id="653" fill="hold">
                            <p:stCondLst>
                              <p:cond delay="800"/>
                            </p:stCondLst>
                            <p:childTnLst>
                              <p:par>
                                <p:cTn id="654" nodeType="afterEffect" fill="hold" presetClass="entr" presetID="4" presetSubtype="32">
                                  <p:stCondLst>
                                    <p:cond delay="0"/>
                                  </p:stCondLst>
                                  <p:iterate type="el">
                                    <p:tmAbs val="0"/>
                                  </p:iterate>
                                  <p:childTnLst>
                                    <p:set>
                                      <p:cBhvr>
                                        <p:cTn id="655" fill="hold"/>
                                        <p:tgtEl>
                                          <p:spTgt spid="689"/>
                                        </p:tgtEl>
                                        <p:attrNameLst>
                                          <p:attrName>style.visibility</p:attrName>
                                        </p:attrNameLst>
                                      </p:cBhvr>
                                      <p:to>
                                        <p:strVal val="visible"/>
                                      </p:to>
                                    </p:set>
                                    <p:animEffect filter="box(out)" transition="in">
                                      <p:cBhvr additive="repl">
                                        <p:cTn id="656" dur="500"/>
                                        <p:tgtEl>
                                          <p:spTgt spid="689"/>
                                        </p:tgtEl>
                                      </p:cBhvr>
                                    </p:animEffect>
                                  </p:childTnLst>
                                </p:cTn>
                              </p:par>
                            </p:childTnLst>
                          </p:cTn>
                        </p:par>
                        <p:par>
                          <p:cTn id="657" fill="hold">
                            <p:stCondLst>
                              <p:cond delay="1300"/>
                            </p:stCondLst>
                            <p:childTnLst>
                              <p:par>
                                <p:cTn id="658" nodeType="afterEffect" fill="hold" presetClass="entr" presetID="4" presetSubtype="32">
                                  <p:stCondLst>
                                    <p:cond delay="0"/>
                                  </p:stCondLst>
                                  <p:iterate type="el">
                                    <p:tmAbs val="0"/>
                                  </p:iterate>
                                  <p:childTnLst>
                                    <p:set>
                                      <p:cBhvr>
                                        <p:cTn id="659" fill="hold"/>
                                        <p:tgtEl>
                                          <p:spTgt spid="688"/>
                                        </p:tgtEl>
                                        <p:attrNameLst>
                                          <p:attrName>style.visibility</p:attrName>
                                        </p:attrNameLst>
                                      </p:cBhvr>
                                      <p:to>
                                        <p:strVal val="visible"/>
                                      </p:to>
                                    </p:set>
                                    <p:animEffect filter="box(out)" transition="in">
                                      <p:cBhvr additive="repl">
                                        <p:cTn id="660" dur="500"/>
                                        <p:tgtEl>
                                          <p:spTgt spid="688"/>
                                        </p:tgtEl>
                                      </p:cBhvr>
                                    </p:animEffect>
                                  </p:childTnLst>
                                </p:cTn>
                              </p:par>
                            </p:childTnLst>
                          </p:cTn>
                        </p:par>
                      </p:childTnLst>
                    </p:cTn>
                  </p:par>
                  <p:par>
                    <p:cTn id="661" fill="hold">
                      <p:stCondLst>
                        <p:cond delay="indefinite"/>
                      </p:stCondLst>
                      <p:childTnLst>
                        <p:par>
                          <p:cTn id="662" fill="hold">
                            <p:stCondLst>
                              <p:cond delay="0"/>
                            </p:stCondLst>
                            <p:childTnLst>
                              <p:par>
                                <p:cTn id="663" nodeType="clickEffect" fill="hold" presetClass="entr" presetID="1">
                                  <p:stCondLst>
                                    <p:cond delay="0"/>
                                  </p:stCondLst>
                                  <p:childTnLst>
                                    <p:set>
                                      <p:cBhvr>
                                        <p:cTn id="664" dur="1" fill="hold">
                                          <p:stCondLst>
                                            <p:cond delay="0"/>
                                          </p:stCondLst>
                                        </p:cTn>
                                        <p:tgtEl>
                                          <p:spTgt spid="683">
                                            <p:txEl>
                                              <p:pRg st="1" end="1"/>
                                            </p:txEl>
                                          </p:spTgt>
                                        </p:tgtEl>
                                        <p:attrNameLst>
                                          <p:attrName>style.visibility</p:attrName>
                                        </p:attrNameLst>
                                      </p:cBhvr>
                                      <p:to>
                                        <p:strVal val="visible"/>
                                      </p:to>
                                    </p:set>
                                  </p:childTnLst>
                                </p:cTn>
                              </p:par>
                            </p:childTnLst>
                          </p:cTn>
                        </p:par>
                      </p:childTnLst>
                    </p:cTn>
                  </p:par>
                  <p:par>
                    <p:cTn id="665" fill="hold">
                      <p:stCondLst>
                        <p:cond delay="indefinite"/>
                      </p:stCondLst>
                      <p:childTnLst>
                        <p:par>
                          <p:cTn id="666" fill="hold">
                            <p:stCondLst>
                              <p:cond delay="0"/>
                            </p:stCondLst>
                            <p:childTnLst>
                              <p:par>
                                <p:cTn id="667" nodeType="clickEffect" fill="hold" presetClass="entr" presetID="1">
                                  <p:stCondLst>
                                    <p:cond delay="0"/>
                                  </p:stCondLst>
                                  <p:childTnLst>
                                    <p:set>
                                      <p:cBhvr>
                                        <p:cTn id="668" dur="1" fill="hold">
                                          <p:stCondLst>
                                            <p:cond delay="0"/>
                                          </p:stCondLst>
                                        </p:cTn>
                                        <p:tgtEl>
                                          <p:spTgt spid="683">
                                            <p:txEl>
                                              <p:pRg st="2" end="2"/>
                                            </p:txEl>
                                          </p:spTgt>
                                        </p:tgtEl>
                                        <p:attrNameLst>
                                          <p:attrName>style.visibility</p:attrName>
                                        </p:attrNameLst>
                                      </p:cBhvr>
                                      <p:to>
                                        <p:strVal val="visible"/>
                                      </p:to>
                                    </p:set>
                                  </p:childTnLst>
                                </p:cTn>
                              </p:par>
                            </p:childTnLst>
                          </p:cTn>
                        </p:par>
                      </p:childTnLst>
                    </p:cTn>
                  </p:par>
                  <p:par>
                    <p:cTn id="669" fill="hold">
                      <p:stCondLst>
                        <p:cond delay="indefinite"/>
                      </p:stCondLst>
                      <p:childTnLst>
                        <p:par>
                          <p:cTn id="670" fill="hold">
                            <p:stCondLst>
                              <p:cond delay="0"/>
                            </p:stCondLst>
                            <p:childTnLst>
                              <p:par>
                                <p:cTn id="671" nodeType="clickEffect" fill="hold" presetClass="entr" presetID="1">
                                  <p:stCondLst>
                                    <p:cond delay="0"/>
                                  </p:stCondLst>
                                  <p:childTnLst>
                                    <p:set>
                                      <p:cBhvr>
                                        <p:cTn id="672" dur="1" fill="hold">
                                          <p:stCondLst>
                                            <p:cond delay="0"/>
                                          </p:stCondLst>
                                        </p:cTn>
                                        <p:tgtEl>
                                          <p:spTgt spid="683">
                                            <p:txEl>
                                              <p:pRg st="3" end="3"/>
                                            </p:txEl>
                                          </p:spTgt>
                                        </p:tgtEl>
                                        <p:attrNameLst>
                                          <p:attrName>style.visibility</p:attrName>
                                        </p:attrNameLst>
                                      </p:cBhvr>
                                      <p:to>
                                        <p:strVal val="visible"/>
                                      </p:to>
                                    </p:set>
                                  </p:childTnLst>
                                </p:cTn>
                              </p:par>
                            </p:childTnLst>
                          </p:cTn>
                        </p:par>
                      </p:childTnLst>
                    </p:cTn>
                  </p:par>
                  <p:par>
                    <p:cTn id="673" fill="hold">
                      <p:stCondLst>
                        <p:cond delay="indefinite"/>
                      </p:stCondLst>
                      <p:childTnLst>
                        <p:par>
                          <p:cTn id="674" fill="hold">
                            <p:stCondLst>
                              <p:cond delay="0"/>
                            </p:stCondLst>
                            <p:childTnLst>
                              <p:par>
                                <p:cTn id="675" nodeType="clickEffect" fill="hold" presetClass="entr" presetID="1">
                                  <p:stCondLst>
                                    <p:cond delay="0"/>
                                  </p:stCondLst>
                                  <p:childTnLst>
                                    <p:set>
                                      <p:cBhvr>
                                        <p:cTn id="676" dur="1" fill="hold">
                                          <p:stCondLst>
                                            <p:cond delay="0"/>
                                          </p:stCondLst>
                                        </p:cTn>
                                        <p:tgtEl>
                                          <p:spTgt spid="683">
                                            <p:txEl>
                                              <p:pRg st="4" end="4"/>
                                            </p:txEl>
                                          </p:spTgt>
                                        </p:tgtEl>
                                        <p:attrNameLst>
                                          <p:attrName>style.visibility</p:attrName>
                                        </p:attrNameLst>
                                      </p:cBhvr>
                                      <p:to>
                                        <p:strVal val="visible"/>
                                      </p:to>
                                    </p:set>
                                  </p:childTnLst>
                                </p:cTn>
                              </p:par>
                            </p:childTnLst>
                          </p:cTn>
                        </p:par>
                      </p:childTnLst>
                    </p:cTn>
                  </p:par>
                  <p:par>
                    <p:cTn id="677" fill="hold">
                      <p:stCondLst>
                        <p:cond delay="indefinite"/>
                      </p:stCondLst>
                      <p:childTnLst>
                        <p:par>
                          <p:cTn id="678" fill="hold">
                            <p:stCondLst>
                              <p:cond delay="0"/>
                            </p:stCondLst>
                            <p:childTnLst>
                              <p:par>
                                <p:cTn id="679" nodeType="clickEffect" fill="hold" presetClass="entr" presetID="1">
                                  <p:stCondLst>
                                    <p:cond delay="0"/>
                                  </p:stCondLst>
                                  <p:childTnLst>
                                    <p:set>
                                      <p:cBhvr>
                                        <p:cTn id="680" dur="1" fill="hold">
                                          <p:stCondLst>
                                            <p:cond delay="0"/>
                                          </p:stCondLst>
                                        </p:cTn>
                                        <p:tgtEl>
                                          <p:spTgt spid="683">
                                            <p:txEl>
                                              <p:pRg st="5" end="5"/>
                                            </p:txEl>
                                          </p:spTgt>
                                        </p:tgtEl>
                                        <p:attrNameLst>
                                          <p:attrName>style.visibility</p:attrName>
                                        </p:attrNameLst>
                                      </p:cBhvr>
                                      <p:to>
                                        <p:strVal val="visible"/>
                                      </p:to>
                                    </p:set>
                                  </p:childTnLst>
                                </p:cTn>
                              </p:par>
                            </p:childTnLst>
                          </p:cTn>
                        </p:par>
                      </p:childTnLst>
                    </p:cTn>
                  </p:par>
                  <p:par>
                    <p:cTn id="681" fill="hold">
                      <p:stCondLst>
                        <p:cond delay="indefinite"/>
                      </p:stCondLst>
                      <p:childTnLst>
                        <p:par>
                          <p:cTn id="682" fill="hold">
                            <p:stCondLst>
                              <p:cond delay="0"/>
                            </p:stCondLst>
                            <p:childTnLst>
                              <p:par>
                                <p:cTn id="683" nodeType="clickEffect" fill="hold" presetClass="entr" presetID="1">
                                  <p:stCondLst>
                                    <p:cond delay="0"/>
                                  </p:stCondLst>
                                  <p:childTnLst>
                                    <p:set>
                                      <p:cBhvr>
                                        <p:cTn id="684" dur="1" fill="hold">
                                          <p:stCondLst>
                                            <p:cond delay="0"/>
                                          </p:stCondLst>
                                        </p:cTn>
                                        <p:tgtEl>
                                          <p:spTgt spid="683">
                                            <p:txEl>
                                              <p:pRg st="6" end="6"/>
                                            </p:txEl>
                                          </p:spTgt>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nodeType="clickEffect" fill="hold" presetClass="entr" presetID="1">
                                  <p:stCondLst>
                                    <p:cond delay="0"/>
                                  </p:stCondLst>
                                  <p:childTnLst>
                                    <p:set>
                                      <p:cBhvr>
                                        <p:cTn id="688" dur="1" fill="hold">
                                          <p:stCondLst>
                                            <p:cond delay="0"/>
                                          </p:stCondLst>
                                        </p:cTn>
                                        <p:tgtEl>
                                          <p:spTgt spid="683">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Заглавие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Question pour la prochaine fois</a:t>
            </a:r>
            <a:endParaRPr b="0" lang="fr-FR" sz="3200" spc="-1" strike="noStrike">
              <a:latin typeface="Arial"/>
            </a:endParaRPr>
          </a:p>
        </p:txBody>
      </p:sp>
      <p:sp>
        <p:nvSpPr>
          <p:cNvPr id="692" name="Контейнер за съдържание 2"/>
          <p:cNvSpPr/>
          <p:nvPr/>
        </p:nvSpPr>
        <p:spPr>
          <a:xfrm>
            <a:off x="1295280" y="2568240"/>
            <a:ext cx="6552360" cy="2907720"/>
          </a:xfrm>
          <a:prstGeom prst="rect">
            <a:avLst/>
          </a:prstGeom>
          <a:solidFill>
            <a:srgbClr val="ffffff"/>
          </a:solidFill>
          <a:ln w="25560">
            <a:solidFill>
              <a:srgbClr val="6bb1c9"/>
            </a:solidFill>
            <a:round/>
          </a:ln>
        </p:spPr>
        <p:style>
          <a:lnRef idx="0"/>
          <a:fillRef idx="0"/>
          <a:effectRef idx="0"/>
          <a:fontRef idx="minor"/>
        </p:style>
        <p:txBody>
          <a:bodyPr lIns="90000" rIns="90000" tIns="45000" bIns="45000" anchor="ctr">
            <a:normAutofit/>
          </a:bodyPr>
          <a:p>
            <a:pPr algn="ctr">
              <a:lnSpc>
                <a:spcPct val="100000"/>
              </a:lnSpc>
              <a:spcBef>
                <a:spcPts val="439"/>
              </a:spcBef>
              <a:tabLst>
                <a:tab algn="l" pos="0"/>
              </a:tabLst>
            </a:pPr>
            <a:r>
              <a:rPr b="0" lang="en-US" sz="2200" spc="-1" strike="noStrike">
                <a:solidFill>
                  <a:srgbClr val="000000"/>
                </a:solidFill>
                <a:latin typeface="Calibri"/>
              </a:rPr>
              <a:t>Voir si vous envisagez des situations auxquelles vous </a:t>
            </a:r>
            <a:br/>
            <a:r>
              <a:rPr b="0" lang="en-US" sz="2200" spc="-1" strike="noStrike">
                <a:solidFill>
                  <a:srgbClr val="000000"/>
                </a:solidFill>
                <a:latin typeface="Calibri"/>
              </a:rPr>
              <a:t>pouvez appliquer ce que vous avez appris jusqu'à présent</a:t>
            </a:r>
            <a:endParaRPr b="0" lang="fr-FR" sz="2200" spc="-1" strike="noStrike">
              <a:latin typeface="Arial"/>
            </a:endParaRPr>
          </a:p>
        </p:txBody>
      </p:sp>
      <p:sp>
        <p:nvSpPr>
          <p:cNvPr id="693" name="Контейнер за номер на слайда 6"/>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61D0B662-3F70-4647-9D82-D879FFC12741}" type="slidenum">
              <a:rPr b="0" lang="en-US" sz="1200" spc="-1" strike="noStrike">
                <a:solidFill>
                  <a:srgbClr val="0770b1"/>
                </a:solidFill>
                <a:latin typeface="Calibri"/>
              </a:rPr>
              <a:t>35</a:t>
            </a:fld>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689" dur="indefinite" restart="never" nodeType="tmRoot">
          <p:childTnLst>
            <p:seq>
              <p:cTn id="690" dur="indefinite" nodeType="mainSeq">
                <p:childTnLst>
                  <p:par>
                    <p:cTn id="691" fill="hold">
                      <p:stCondLst>
                        <p:cond delay="indefinite"/>
                      </p:stCondLst>
                      <p:childTnLst>
                        <p:par>
                          <p:cTn id="692" fill="hold">
                            <p:stCondLst>
                              <p:cond delay="0"/>
                            </p:stCondLst>
                            <p:childTnLst>
                              <p:par>
                                <p:cTn id="693" nodeType="clickEffect" fill="hold" presetClass="entr" presetID="1">
                                  <p:stCondLst>
                                    <p:cond delay="0"/>
                                  </p:stCondLst>
                                  <p:childTnLst>
                                    <p:set>
                                      <p:cBhvr>
                                        <p:cTn id="694"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4" name="Tijdelijke aanduiding voor inhoud 2"/>
          <p:cNvSpPr/>
          <p:nvPr/>
        </p:nvSpPr>
        <p:spPr>
          <a:xfrm>
            <a:off x="685800" y="2286000"/>
            <a:ext cx="7771680" cy="3733200"/>
          </a:xfrm>
          <a:prstGeom prst="rect">
            <a:avLst/>
          </a:prstGeom>
          <a:solidFill>
            <a:srgbClr val="ffffff"/>
          </a:solidFill>
          <a:ln w="0">
            <a:noFill/>
          </a:ln>
        </p:spPr>
        <p:style>
          <a:lnRef idx="0"/>
          <a:fillRef idx="0"/>
          <a:effectRef idx="0"/>
          <a:fontRef idx="minor"/>
        </p:style>
        <p:txBody>
          <a:bodyPr lIns="90000" rIns="90000" tIns="45000" bIns="45000">
            <a:noAutofit/>
          </a:bodyPr>
          <a:p>
            <a:pPr algn="ctr">
              <a:lnSpc>
                <a:spcPct val="100000"/>
              </a:lnSpc>
              <a:spcBef>
                <a:spcPts val="479"/>
              </a:spcBef>
              <a:tabLst>
                <a:tab algn="l" pos="0"/>
              </a:tabLst>
            </a:pPr>
            <a:endParaRPr b="0" lang="fr-FR" sz="1800" spc="-1" strike="noStrike">
              <a:latin typeface="Arial"/>
            </a:endParaRPr>
          </a:p>
          <a:p>
            <a:pPr algn="ctr">
              <a:lnSpc>
                <a:spcPct val="100000"/>
              </a:lnSpc>
              <a:spcBef>
                <a:spcPts val="479"/>
              </a:spcBef>
              <a:tabLst>
                <a:tab algn="l" pos="0"/>
              </a:tabLst>
            </a:pPr>
            <a:r>
              <a:rPr b="0" lang="en-GB" sz="2400" spc="-1" strike="noStrike">
                <a:solidFill>
                  <a:srgbClr val="404040"/>
                </a:solidFill>
                <a:latin typeface="Calibri"/>
              </a:rPr>
              <a:t>Qu'est-ce qui a été le plus intéressant pour vous aujourd'hui ?</a:t>
            </a:r>
            <a:endParaRPr b="0" lang="fr-FR" sz="2400" spc="-1" strike="noStrike">
              <a:latin typeface="Arial"/>
            </a:endParaRPr>
          </a:p>
        </p:txBody>
      </p:sp>
      <p:sp>
        <p:nvSpPr>
          <p:cNvPr id="695"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71D878E4-53CD-483E-8175-6642C103ABC8}" type="slidenum">
              <a:rPr b="0" lang="en-US" sz="1200" spc="-1" strike="noStrike">
                <a:solidFill>
                  <a:srgbClr val="0770b1"/>
                </a:solidFill>
                <a:latin typeface="Calibri"/>
              </a:rPr>
              <a:t>35</a:t>
            </a:fld>
            <a:endParaRPr b="0" lang="fr-FR" sz="1200" spc="-1" strike="noStrike">
              <a:latin typeface="Arial"/>
            </a:endParaRPr>
          </a:p>
        </p:txBody>
      </p:sp>
      <p:sp>
        <p:nvSpPr>
          <p:cNvPr id="696" name="Контейнер за съдържание 2"/>
          <p:cNvSpPr/>
          <p:nvPr/>
        </p:nvSpPr>
        <p:spPr>
          <a:xfrm>
            <a:off x="1295280" y="2427120"/>
            <a:ext cx="6552360" cy="1088640"/>
          </a:xfrm>
          <a:prstGeom prst="rect">
            <a:avLst/>
          </a:prstGeom>
          <a:solidFill>
            <a:srgbClr val="ffffff"/>
          </a:solidFill>
          <a:ln>
            <a:solidFill>
              <a:srgbClr val="6bb1c9"/>
            </a:solidFill>
            <a:round/>
          </a:ln>
          <a:effectLst>
            <a:glow rad="63360">
              <a:srgbClr val="48c2ec">
                <a:alpha val="40000"/>
              </a:srgbClr>
            </a:glow>
          </a:effectLst>
        </p:spPr>
        <p:style>
          <a:lnRef idx="2">
            <a:schemeClr val="accent3"/>
          </a:lnRef>
          <a:fillRef idx="1">
            <a:schemeClr val="lt1"/>
          </a:fillRef>
          <a:effectRef idx="0">
            <a:schemeClr val="accent3"/>
          </a:effectRef>
          <a:fontRef idx="minor"/>
        </p:style>
        <p:txBody>
          <a:bodyPr lIns="90000" rIns="90000" tIns="45000" bIns="45000" anchor="ctr">
            <a:normAutofit/>
          </a:bodyPr>
          <a:p>
            <a:pPr algn="ctr">
              <a:lnSpc>
                <a:spcPct val="100000"/>
              </a:lnSpc>
              <a:spcBef>
                <a:spcPts val="439"/>
              </a:spcBef>
              <a:tabLst>
                <a:tab algn="l" pos="0"/>
              </a:tabLst>
            </a:pPr>
            <a:r>
              <a:rPr b="0" lang="en-US" sz="2200" spc="-1" strike="noStrike">
                <a:solidFill>
                  <a:srgbClr val="000000"/>
                </a:solidFill>
                <a:latin typeface="Calibri"/>
                <a:ea typeface="DejaVu Sans"/>
              </a:rPr>
              <a:t>Qu'est-ce qui a été le plus intéressant pour vous aujourd'hui ?</a:t>
            </a:r>
            <a:endParaRPr b="0" lang="fr-FR" sz="2200" spc="-1" strike="noStrike">
              <a:latin typeface="Arial"/>
            </a:endParaRPr>
          </a:p>
        </p:txBody>
      </p:sp>
      <p:sp>
        <p:nvSpPr>
          <p:cNvPr id="697" name="Заглавие 8"/>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Conclusion</a:t>
            </a:r>
            <a:endParaRPr b="0" lang="fr-FR" sz="3200" spc="-1" strike="noStrike">
              <a:latin typeface="Arial"/>
            </a:endParaRPr>
          </a:p>
        </p:txBody>
      </p:sp>
      <p:pic>
        <p:nvPicPr>
          <p:cNvPr id="698" name="Картина 3" descr=""/>
          <p:cNvPicPr/>
          <p:nvPr/>
        </p:nvPicPr>
        <p:blipFill>
          <a:blip r:embed="rId1"/>
          <a:stretch/>
        </p:blipFill>
        <p:spPr>
          <a:xfrm>
            <a:off x="3343680" y="3640320"/>
            <a:ext cx="2455920" cy="2831040"/>
          </a:xfrm>
          <a:prstGeom prst="rect">
            <a:avLst/>
          </a:prstGeom>
          <a:ln w="0">
            <a:noFill/>
          </a:ln>
        </p:spPr>
      </p:pic>
    </p:spTree>
  </p:cSld>
  <mc:AlternateContent>
    <mc:Choice Requires="p14">
      <p:transition spd="slow" p14:dur="2000"/>
    </mc:Choice>
    <mc:Fallback>
      <p:transition spd="slow"/>
    </mc:Fallback>
  </mc:AlternateContent>
  <p:timing>
    <p:tnLst>
      <p:par>
        <p:cTn id="695" dur="indefinite" restart="never" nodeType="tmRoot">
          <p:childTnLst>
            <p:seq>
              <p:cTn id="696" dur="indefinite" nodeType="mainSeq">
                <p:childTnLst>
                  <p:par>
                    <p:cTn id="697" fill="hold">
                      <p:stCondLst>
                        <p:cond delay="indefinite"/>
                      </p:stCondLst>
                      <p:childTnLst>
                        <p:par>
                          <p:cTn id="698" fill="hold">
                            <p:stCondLst>
                              <p:cond delay="0"/>
                            </p:stCondLst>
                            <p:childTnLst>
                              <p:par>
                                <p:cTn id="699" nodeType="clickEffect" fill="hold" presetClass="exit" presetID="1">
                                  <p:stCondLst>
                                    <p:cond delay="0"/>
                                  </p:stCondLst>
                                  <p:childTnLst>
                                    <p:set>
                                      <p:cBhvr>
                                        <p:cTn id="700" dur="1" fill="hold">
                                          <p:stCondLst>
                                            <p:cond delay="0"/>
                                          </p:stCondLst>
                                        </p:cTn>
                                        <p:tgtEl>
                                          <p:spTgt spid="696"/>
                                        </p:tgtEl>
                                        <p:attrNameLst>
                                          <p:attrName>style.visibility</p:attrName>
                                        </p:attrNameLst>
                                      </p:cBhvr>
                                      <p:to>
                                        <p:strVal val="hidden"/>
                                      </p:to>
                                    </p:set>
                                  </p:childTnLst>
                                </p:cTn>
                              </p:par>
                              <p:par>
                                <p:cTn id="701" nodeType="withEffect" fill="hold" presetClass="exit" presetID="1">
                                  <p:stCondLst>
                                    <p:cond delay="0"/>
                                  </p:stCondLst>
                                  <p:childTnLst>
                                    <p:set>
                                      <p:cBhvr>
                                        <p:cTn id="702" dur="1" fill="hold">
                                          <p:stCondLst>
                                            <p:cond delay="0"/>
                                          </p:stCondLst>
                                        </p:cTn>
                                        <p:tgtEl>
                                          <p:spTgt spid="694">
                                            <p:txEl>
                                              <p:pRg st="1" end="1"/>
                                            </p:txEl>
                                          </p:spTgt>
                                        </p:tgtEl>
                                        <p:attrNameLst>
                                          <p:attrName>style.visibility</p:attrName>
                                        </p:attrNameLst>
                                      </p:cBhvr>
                                      <p:to>
                                        <p:strVal val="hidden"/>
                                      </p:to>
                                    </p:set>
                                  </p:childTnLst>
                                </p:cTn>
                              </p:par>
                              <p:par>
                                <p:cTn id="703" nodeType="withEffect" fill="hold" presetClass="entr" presetID="1">
                                  <p:stCondLst>
                                    <p:cond delay="0"/>
                                  </p:stCondLst>
                                  <p:childTnLst>
                                    <p:set>
                                      <p:cBhvr>
                                        <p:cTn id="704" dur="1" fill="hold">
                                          <p:stCondLst>
                                            <p:cond delay="0"/>
                                          </p:stCondLst>
                                        </p:cTn>
                                        <p:tgtEl>
                                          <p:spTgt spid="6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Footer Placeholder 2"/>
          <p:cNvSpPr/>
          <p:nvPr/>
        </p:nvSpPr>
        <p:spPr>
          <a:xfrm>
            <a:off x="3513240" y="4724280"/>
            <a:ext cx="2133000" cy="364320"/>
          </a:xfrm>
          <a:prstGeom prst="rect">
            <a:avLst/>
          </a:prstGeom>
          <a:noFill/>
          <a:ln w="6480">
            <a:noFill/>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770b1"/>
                </a:solidFill>
                <a:latin typeface="Calibri"/>
              </a:rPr>
              <a:t>www.armourproject.eu</a:t>
            </a:r>
            <a:endParaRPr b="0" lang="fr-FR" sz="1200" spc="-1" strike="noStrike">
              <a:latin typeface="Arial"/>
            </a:endParaRPr>
          </a:p>
        </p:txBody>
      </p:sp>
      <p:sp>
        <p:nvSpPr>
          <p:cNvPr id="700" name="Text Placeholder 1"/>
          <p:cNvSpPr/>
          <p:nvPr/>
        </p:nvSpPr>
        <p:spPr>
          <a:xfrm>
            <a:off x="1652400" y="3429000"/>
            <a:ext cx="5853960" cy="73584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561"/>
              </a:spcBef>
              <a:tabLst>
                <a:tab algn="l" pos="0"/>
              </a:tabLst>
            </a:pPr>
            <a:r>
              <a:rPr b="0" lang="en-US" sz="2800" spc="-1" strike="noStrike">
                <a:solidFill>
                  <a:srgbClr val="0770b1"/>
                </a:solidFill>
                <a:latin typeface="Calibri"/>
              </a:rPr>
              <a:t>Merci !</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CCC08978-27F0-41FF-8363-03C3ABD7BD9F}" type="slidenum">
              <a:rPr b="0" lang="en-US" sz="1200" spc="-1" strike="noStrike">
                <a:solidFill>
                  <a:srgbClr val="0770b1"/>
                </a:solidFill>
                <a:latin typeface="Calibri"/>
              </a:rPr>
              <a:t>3</a:t>
            </a:fld>
            <a:endParaRPr b="0" lang="fr-FR" sz="1200" spc="-1" strike="noStrike">
              <a:latin typeface="Arial"/>
            </a:endParaRPr>
          </a:p>
        </p:txBody>
      </p:sp>
      <p:pic>
        <p:nvPicPr>
          <p:cNvPr id="235" name="Картина 33" descr=""/>
          <p:cNvPicPr/>
          <p:nvPr/>
        </p:nvPicPr>
        <p:blipFill>
          <a:blip r:embed="rId1"/>
          <a:stretch/>
        </p:blipFill>
        <p:spPr>
          <a:xfrm>
            <a:off x="4408920" y="3764880"/>
            <a:ext cx="2806560" cy="1184400"/>
          </a:xfrm>
          <a:prstGeom prst="rect">
            <a:avLst/>
          </a:prstGeom>
          <a:ln w="0">
            <a:noFill/>
          </a:ln>
        </p:spPr>
      </p:pic>
      <p:pic>
        <p:nvPicPr>
          <p:cNvPr id="236" name="Картина 35" descr="Картина, която съдържа текст, визитка, екранна снимка  Описанието е генерирано автоматично"/>
          <p:cNvPicPr/>
          <p:nvPr/>
        </p:nvPicPr>
        <p:blipFill>
          <a:blip r:embed="rId2"/>
          <a:stretch/>
        </p:blipFill>
        <p:spPr>
          <a:xfrm>
            <a:off x="4100040" y="4964040"/>
            <a:ext cx="3897000" cy="1835280"/>
          </a:xfrm>
          <a:prstGeom prst="rect">
            <a:avLst/>
          </a:prstGeom>
          <a:ln w="0">
            <a:noFill/>
          </a:ln>
        </p:spPr>
      </p:pic>
      <p:pic>
        <p:nvPicPr>
          <p:cNvPr id="237" name="Картина 43" descr=""/>
          <p:cNvPicPr/>
          <p:nvPr/>
        </p:nvPicPr>
        <p:blipFill>
          <a:blip r:embed="rId3"/>
          <a:stretch/>
        </p:blipFill>
        <p:spPr>
          <a:xfrm>
            <a:off x="3642480" y="1325880"/>
            <a:ext cx="456840" cy="5394960"/>
          </a:xfrm>
          <a:prstGeom prst="rect">
            <a:avLst/>
          </a:prstGeom>
          <a:ln w="0">
            <a:noFill/>
          </a:ln>
        </p:spPr>
      </p:pic>
      <p:sp>
        <p:nvSpPr>
          <p:cNvPr id="238" name="Овал 72"/>
          <p:cNvSpPr/>
          <p:nvPr/>
        </p:nvSpPr>
        <p:spPr>
          <a:xfrm>
            <a:off x="1278360" y="5524560"/>
            <a:ext cx="1429920" cy="565560"/>
          </a:xfrm>
          <a:prstGeom prst="ellipse">
            <a:avLst/>
          </a:prstGeom>
          <a:noFill/>
          <a:ln>
            <a:solidFill>
              <a:srgbClr val="6bb1c9"/>
            </a:solidFill>
            <a:round/>
          </a:ln>
        </p:spPr>
        <p:style>
          <a:lnRef idx="2">
            <a:schemeClr val="accent3"/>
          </a:lnRef>
          <a:fillRef idx="1">
            <a:schemeClr val="lt1"/>
          </a:fillRef>
          <a:effectRef idx="0">
            <a:schemeClr val="accent3"/>
          </a:effectRef>
          <a:fontRef idx="minor"/>
        </p:style>
      </p:sp>
      <p:sp>
        <p:nvSpPr>
          <p:cNvPr id="239" name="Овал 73"/>
          <p:cNvSpPr/>
          <p:nvPr/>
        </p:nvSpPr>
        <p:spPr>
          <a:xfrm>
            <a:off x="2107800" y="6065640"/>
            <a:ext cx="1095480" cy="565560"/>
          </a:xfrm>
          <a:prstGeom prst="ellipse">
            <a:avLst/>
          </a:prstGeom>
          <a:noFill/>
          <a:ln>
            <a:solidFill>
              <a:srgbClr val="6bb1c9"/>
            </a:solidFill>
            <a:round/>
          </a:ln>
        </p:spPr>
        <p:style>
          <a:lnRef idx="2">
            <a:schemeClr val="accent3"/>
          </a:lnRef>
          <a:fillRef idx="1">
            <a:schemeClr val="lt1"/>
          </a:fillRef>
          <a:effectRef idx="0">
            <a:schemeClr val="accent3"/>
          </a:effectRef>
          <a:fontRef idx="minor"/>
        </p:style>
      </p:sp>
      <p:pic>
        <p:nvPicPr>
          <p:cNvPr id="240" name="Content Placeholder 4" descr="Graphical user interface, text&#10;&#10;Description automatically generated"/>
          <p:cNvPicPr/>
          <p:nvPr/>
        </p:nvPicPr>
        <p:blipFill>
          <a:blip r:embed="rId4"/>
          <a:srcRect l="26133" t="6480" r="36754" b="83547"/>
          <a:stretch/>
        </p:blipFill>
        <p:spPr>
          <a:xfrm>
            <a:off x="2590920" y="373680"/>
            <a:ext cx="3731400" cy="562680"/>
          </a:xfrm>
          <a:prstGeom prst="rect">
            <a:avLst/>
          </a:prstGeom>
          <a:ln w="0">
            <a:noFill/>
          </a:ln>
        </p:spPr>
      </p:pic>
      <p:pic>
        <p:nvPicPr>
          <p:cNvPr id="241" name="Content Placeholder 4" descr="Graphical user interface, text&#10;&#10;Description automatically generated"/>
          <p:cNvPicPr/>
          <p:nvPr/>
        </p:nvPicPr>
        <p:blipFill>
          <a:blip r:embed="rId5"/>
          <a:srcRect l="15733" t="20784" r="57747" b="3510"/>
          <a:stretch/>
        </p:blipFill>
        <p:spPr>
          <a:xfrm>
            <a:off x="791280" y="1423800"/>
            <a:ext cx="3056040" cy="5059800"/>
          </a:xfrm>
          <a:prstGeom prst="rect">
            <a:avLst/>
          </a:prstGeom>
          <a:ln w="0">
            <a:noFill/>
          </a:ln>
        </p:spPr>
      </p:pic>
      <p:pic>
        <p:nvPicPr>
          <p:cNvPr id="242" name="Content Placeholder 4" descr="Graphical user interface, text&#10;&#10;Description automatically generated"/>
          <p:cNvPicPr/>
          <p:nvPr/>
        </p:nvPicPr>
        <p:blipFill>
          <a:blip r:embed="rId6"/>
          <a:srcRect l="47264" t="21867" r="26834" b="46752"/>
          <a:stretch/>
        </p:blipFill>
        <p:spPr>
          <a:xfrm>
            <a:off x="4005000" y="1426680"/>
            <a:ext cx="3252960" cy="2287080"/>
          </a:xfrm>
          <a:prstGeom prst="rect">
            <a:avLst/>
          </a:prstGeom>
          <a:ln w="0">
            <a:noFill/>
          </a:ln>
        </p:spPr>
      </p:pic>
      <p:pic>
        <p:nvPicPr>
          <p:cNvPr id="243" name="Content Placeholder 4" descr="Graphical user interface, text&#10;&#10;Description automatically generated"/>
          <p:cNvPicPr/>
          <p:nvPr/>
        </p:nvPicPr>
        <p:blipFill>
          <a:blip r:embed="rId7"/>
          <a:srcRect l="73526" t="15141" r="11618" b="17208"/>
          <a:stretch/>
        </p:blipFill>
        <p:spPr>
          <a:xfrm>
            <a:off x="7459200" y="1622160"/>
            <a:ext cx="1618560" cy="4037400"/>
          </a:xfrm>
          <a:prstGeom prst="rect">
            <a:avLst/>
          </a:prstGeom>
          <a:ln w="0">
            <a:noFill/>
          </a:ln>
        </p:spPr>
      </p:pic>
      <p:pic>
        <p:nvPicPr>
          <p:cNvPr id="244" name="Content Placeholder 4" descr="Graphical user interface, text&#10;&#10;Description automatically generated"/>
          <p:cNvPicPr/>
          <p:nvPr/>
        </p:nvPicPr>
        <p:blipFill>
          <a:blip r:embed="rId8"/>
          <a:srcRect l="47624" t="75148" r="21925" b="1411"/>
          <a:stretch/>
        </p:blipFill>
        <p:spPr>
          <a:xfrm>
            <a:off x="4311720" y="5158800"/>
            <a:ext cx="3625560" cy="1544760"/>
          </a:xfrm>
          <a:prstGeom prst="rect">
            <a:avLst/>
          </a:prstGeom>
          <a:ln w="0">
            <a:noFill/>
          </a:ln>
        </p:spPr>
      </p:pic>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childTnLst>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2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ijdelijke aanduiding voor inhoud 2"/>
          <p:cNvSpPr/>
          <p:nvPr/>
        </p:nvSpPr>
        <p:spPr>
          <a:xfrm>
            <a:off x="685800" y="2286000"/>
            <a:ext cx="7771680" cy="3733200"/>
          </a:xfrm>
          <a:prstGeom prst="rect">
            <a:avLst/>
          </a:prstGeom>
          <a:solidFill>
            <a:srgbClr val="ffffff"/>
          </a:solidFill>
          <a:ln w="0">
            <a:noFill/>
          </a:ln>
        </p:spPr>
        <p:style>
          <a:lnRef idx="0"/>
          <a:fillRef idx="0"/>
          <a:effectRef idx="0"/>
          <a:fontRef idx="minor"/>
        </p:style>
        <p:txBody>
          <a:bodyPr lIns="90000" rIns="90000" tIns="45000" bIns="45000">
            <a:normAutofit/>
          </a:bodyPr>
          <a:p>
            <a:pPr marL="457200" indent="-456480">
              <a:lnSpc>
                <a:spcPct val="100000"/>
              </a:lnSpc>
              <a:spcBef>
                <a:spcPts val="479"/>
              </a:spcBef>
              <a:buClr>
                <a:srgbClr val="404040"/>
              </a:buClr>
              <a:buFont typeface="Calibri"/>
              <a:buAutoNum type="arabicPeriod"/>
            </a:pPr>
            <a:r>
              <a:rPr b="0" lang="en-US" sz="2400" spc="-1" strike="noStrike">
                <a:solidFill>
                  <a:srgbClr val="404040"/>
                </a:solidFill>
                <a:latin typeface="Calibri"/>
              </a:rPr>
              <a:t>Résumé d</a:t>
            </a:r>
            <a:r>
              <a:rPr b="0" lang="fr-CA" sz="2400" spc="-1" strike="noStrike">
                <a:solidFill>
                  <a:srgbClr val="404040"/>
                </a:solidFill>
                <a:latin typeface="Calibri"/>
              </a:rPr>
              <a:t>u 1</a:t>
            </a:r>
            <a:r>
              <a:rPr b="0" lang="fr-CA" sz="2400" spc="-1" strike="noStrike" baseline="30000">
                <a:solidFill>
                  <a:srgbClr val="404040"/>
                </a:solidFill>
                <a:latin typeface="Calibri"/>
              </a:rPr>
              <a:t>er</a:t>
            </a:r>
            <a:r>
              <a:rPr b="0" lang="fr-CA" sz="2400" spc="-1" strike="noStrike">
                <a:solidFill>
                  <a:srgbClr val="404040"/>
                </a:solidFill>
                <a:latin typeface="Calibri"/>
              </a:rPr>
              <a:t> jour</a:t>
            </a:r>
            <a:endParaRPr b="0" lang="fr-FR" sz="2400" spc="-1" strike="noStrike">
              <a:latin typeface="Arial"/>
            </a:endParaRPr>
          </a:p>
          <a:p>
            <a:pPr marL="457200" indent="-456480">
              <a:lnSpc>
                <a:spcPct val="100000"/>
              </a:lnSpc>
              <a:spcBef>
                <a:spcPts val="479"/>
              </a:spcBef>
              <a:buClr>
                <a:srgbClr val="404040"/>
              </a:buClr>
              <a:buFont typeface="Calibri"/>
              <a:buAutoNum type="arabicPeriod"/>
            </a:pPr>
            <a:r>
              <a:rPr b="0" lang="fr-CA" sz="2400" spc="-1" strike="noStrike">
                <a:solidFill>
                  <a:srgbClr val="404040"/>
                </a:solidFill>
                <a:latin typeface="Calibri"/>
              </a:rPr>
              <a:t>Gestion de la colère</a:t>
            </a:r>
            <a:endParaRPr b="0" lang="fr-FR" sz="2400" spc="-1" strike="noStrike">
              <a:latin typeface="Arial"/>
            </a:endParaRPr>
          </a:p>
          <a:p>
            <a:pPr marL="457200" indent="-456480">
              <a:lnSpc>
                <a:spcPct val="100000"/>
              </a:lnSpc>
              <a:spcBef>
                <a:spcPts val="479"/>
              </a:spcBef>
              <a:buClr>
                <a:srgbClr val="404040"/>
              </a:buClr>
              <a:buFont typeface="Calibri"/>
              <a:buAutoNum type="arabicPeriod"/>
            </a:pPr>
            <a:r>
              <a:rPr b="0" lang="fr-CA" sz="2400" spc="-1" strike="noStrike">
                <a:solidFill>
                  <a:srgbClr val="404040"/>
                </a:solidFill>
                <a:latin typeface="Calibri"/>
              </a:rPr>
              <a:t>Exercices</a:t>
            </a:r>
            <a:endParaRPr b="0" lang="fr-FR" sz="2400" spc="-1" strike="noStrike">
              <a:latin typeface="Arial"/>
            </a:endParaRPr>
          </a:p>
          <a:p>
            <a:pPr marL="457200" indent="-456480">
              <a:lnSpc>
                <a:spcPct val="100000"/>
              </a:lnSpc>
              <a:spcBef>
                <a:spcPts val="479"/>
              </a:spcBef>
              <a:buClr>
                <a:srgbClr val="404040"/>
              </a:buClr>
              <a:buFont typeface="Calibri"/>
              <a:buAutoNum type="arabicPeriod"/>
            </a:pPr>
            <a:r>
              <a:rPr b="0" lang="en-US" sz="2400" spc="-1" strike="noStrike">
                <a:solidFill>
                  <a:srgbClr val="404040"/>
                </a:solidFill>
                <a:latin typeface="Calibri"/>
              </a:rPr>
              <a:t>Discours et identité</a:t>
            </a:r>
            <a:endParaRPr b="0" lang="fr-FR" sz="2400" spc="-1" strike="noStrike">
              <a:latin typeface="Arial"/>
            </a:endParaRPr>
          </a:p>
          <a:p>
            <a:pPr marL="457200" indent="-456480">
              <a:lnSpc>
                <a:spcPct val="100000"/>
              </a:lnSpc>
              <a:spcBef>
                <a:spcPts val="479"/>
              </a:spcBef>
              <a:buClr>
                <a:srgbClr val="404040"/>
              </a:buClr>
              <a:buFont typeface="Calibri"/>
              <a:buAutoNum type="arabicPeriod"/>
            </a:pPr>
            <a:r>
              <a:rPr b="0" lang="en-US" sz="2400" spc="-1" strike="noStrike">
                <a:solidFill>
                  <a:srgbClr val="404040"/>
                </a:solidFill>
                <a:latin typeface="Calibri"/>
              </a:rPr>
              <a:t>Exercices</a:t>
            </a:r>
            <a:endParaRPr b="0" lang="fr-FR" sz="2400" spc="-1" strike="noStrike">
              <a:latin typeface="Arial"/>
            </a:endParaRPr>
          </a:p>
          <a:p>
            <a:pPr marL="457200" indent="-456480">
              <a:lnSpc>
                <a:spcPct val="100000"/>
              </a:lnSpc>
              <a:spcBef>
                <a:spcPts val="479"/>
              </a:spcBef>
              <a:buClr>
                <a:srgbClr val="404040"/>
              </a:buClr>
              <a:buFont typeface="Calibri"/>
              <a:buAutoNum type="arabicPeriod"/>
            </a:pPr>
            <a:r>
              <a:rPr b="0" lang="en-US" sz="2400" spc="-1" strike="noStrike">
                <a:solidFill>
                  <a:srgbClr val="404040"/>
                </a:solidFill>
                <a:latin typeface="Calibri"/>
              </a:rPr>
              <a:t>Débat et Simulation</a:t>
            </a:r>
            <a:endParaRPr b="0" lang="fr-FR" sz="2400" spc="-1" strike="noStrike">
              <a:latin typeface="Arial"/>
            </a:endParaRPr>
          </a:p>
          <a:p>
            <a:pPr marL="457200" indent="-456480">
              <a:lnSpc>
                <a:spcPct val="100000"/>
              </a:lnSpc>
              <a:spcBef>
                <a:spcPts val="479"/>
              </a:spcBef>
              <a:buClr>
                <a:srgbClr val="404040"/>
              </a:buClr>
              <a:buFont typeface="Calibri"/>
              <a:buAutoNum type="arabicPeriod"/>
            </a:pPr>
            <a:r>
              <a:rPr b="0" lang="en-US" sz="2400" spc="-1" strike="noStrike">
                <a:solidFill>
                  <a:srgbClr val="404040"/>
                </a:solidFill>
                <a:latin typeface="Calibri"/>
              </a:rPr>
              <a:t>Exercices</a:t>
            </a:r>
            <a:endParaRPr b="0" lang="fr-FR" sz="2400" spc="-1" strike="noStrike">
              <a:latin typeface="Arial"/>
            </a:endParaRPr>
          </a:p>
          <a:p>
            <a:pPr marL="457200" indent="-456480">
              <a:lnSpc>
                <a:spcPct val="100000"/>
              </a:lnSpc>
              <a:spcBef>
                <a:spcPts val="479"/>
              </a:spcBef>
              <a:buClr>
                <a:srgbClr val="404040"/>
              </a:buClr>
              <a:buFont typeface="Calibri"/>
              <a:buAutoNum type="arabicPeriod"/>
            </a:pPr>
            <a:r>
              <a:rPr b="0" lang="en-US" sz="2400" spc="-1" strike="noStrike">
                <a:solidFill>
                  <a:srgbClr val="404040"/>
                </a:solidFill>
                <a:latin typeface="Calibri"/>
              </a:rPr>
              <a:t>Retour et conclusion</a:t>
            </a:r>
            <a:endParaRPr b="0" lang="fr-FR" sz="2400" spc="-1" strike="noStrike">
              <a:latin typeface="Arial"/>
            </a:endParaRPr>
          </a:p>
        </p:txBody>
      </p:sp>
      <p:sp>
        <p:nvSpPr>
          <p:cNvPr id="246"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8875C0F9-997A-4F50-B243-1662B4E4648F}" type="slidenum">
              <a:rPr b="0" lang="en-US" sz="1200" spc="-1" strike="noStrike">
                <a:solidFill>
                  <a:srgbClr val="0770b1"/>
                </a:solidFill>
                <a:latin typeface="Calibri"/>
              </a:rPr>
              <a:t>5</a:t>
            </a:fld>
            <a:endParaRPr b="0" lang="fr-FR" sz="1200" spc="-1" strike="noStrike">
              <a:latin typeface="Arial"/>
            </a:endParaRPr>
          </a:p>
        </p:txBody>
      </p:sp>
      <p:sp>
        <p:nvSpPr>
          <p:cNvPr id="247" name="Заглавие 4"/>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Programme d</a:t>
            </a:r>
            <a:r>
              <a:rPr b="0" lang="fr-CA" sz="3200" spc="-1" strike="noStrike">
                <a:solidFill>
                  <a:srgbClr val="0770b1"/>
                </a:solidFill>
                <a:latin typeface="Calibri"/>
              </a:rPr>
              <a:t>u jour</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48" name="Group"/>
          <p:cNvGrpSpPr/>
          <p:nvPr/>
        </p:nvGrpSpPr>
        <p:grpSpPr>
          <a:xfrm>
            <a:off x="3571920" y="2249640"/>
            <a:ext cx="1861560" cy="2518920"/>
            <a:chOff x="3571920" y="2249640"/>
            <a:chExt cx="1861560" cy="2518920"/>
          </a:xfrm>
        </p:grpSpPr>
        <p:sp>
          <p:nvSpPr>
            <p:cNvPr id="249" name="Freeform 11"/>
            <p:cNvSpPr/>
            <p:nvPr/>
          </p:nvSpPr>
          <p:spPr>
            <a:xfrm>
              <a:off x="3571920" y="2249640"/>
              <a:ext cx="1858320" cy="2518920"/>
            </a:xfrm>
            <a:custGeom>
              <a:avLst/>
              <a:gdLst/>
              <a:ahLst/>
              <a:rect l="l" t="t" r="r" b="b"/>
              <a:pathLst>
                <a:path w="21600" h="20174">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solidFill>
              <a:srgbClr val="ff6600"/>
            </a:solidFill>
            <a:ln w="12700">
              <a:noFill/>
            </a:ln>
          </p:spPr>
          <p:style>
            <a:lnRef idx="0"/>
            <a:fillRef idx="0"/>
            <a:effectRef idx="0"/>
            <a:fontRef idx="minor"/>
          </p:style>
        </p:sp>
        <p:sp>
          <p:nvSpPr>
            <p:cNvPr id="250" name="Freeform 12"/>
            <p:cNvSpPr/>
            <p:nvPr/>
          </p:nvSpPr>
          <p:spPr>
            <a:xfrm>
              <a:off x="3801600" y="2456280"/>
              <a:ext cx="1631880" cy="2302920"/>
            </a:xfrm>
            <a:custGeom>
              <a:avLst/>
              <a:gdLst/>
              <a:ahLst/>
              <a:rect l="l" t="t" r="r" b="b"/>
              <a:pathLst>
                <a:path w="19684" h="19639">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solidFill>
              <a:srgbClr val="ff6600"/>
            </a:solidFill>
            <a:ln w="12700">
              <a:noFill/>
            </a:ln>
          </p:spPr>
          <p:style>
            <a:lnRef idx="0"/>
            <a:fillRef idx="0"/>
            <a:effectRef idx="0"/>
            <a:fontRef idx="minor"/>
          </p:style>
        </p:sp>
      </p:grpSp>
      <p:grpSp>
        <p:nvGrpSpPr>
          <p:cNvPr id="251" name="Group"/>
          <p:cNvGrpSpPr/>
          <p:nvPr/>
        </p:nvGrpSpPr>
        <p:grpSpPr>
          <a:xfrm>
            <a:off x="2841840" y="2616480"/>
            <a:ext cx="2135160" cy="2388600"/>
            <a:chOff x="2841840" y="2616480"/>
            <a:chExt cx="2135160" cy="2388600"/>
          </a:xfrm>
        </p:grpSpPr>
        <p:sp>
          <p:nvSpPr>
            <p:cNvPr id="252" name="Freeform 18"/>
            <p:cNvSpPr/>
            <p:nvPr/>
          </p:nvSpPr>
          <p:spPr>
            <a:xfrm>
              <a:off x="2841840" y="2616480"/>
              <a:ext cx="2135160" cy="2388600"/>
            </a:xfrm>
            <a:custGeom>
              <a:avLst/>
              <a:gdLst/>
              <a:ahLst/>
              <a:rect l="l" t="t" r="r" b="b"/>
              <a:pathLst>
                <a:path w="21081" h="19754">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solidFill>
              <a:srgbClr val="92d050"/>
            </a:solidFill>
            <a:ln w="12700">
              <a:noFill/>
            </a:ln>
          </p:spPr>
          <p:style>
            <a:lnRef idx="0"/>
            <a:fillRef idx="0"/>
            <a:effectRef idx="0"/>
            <a:fontRef idx="minor"/>
          </p:style>
        </p:sp>
        <p:sp>
          <p:nvSpPr>
            <p:cNvPr id="253" name="Freeform 19"/>
            <p:cNvSpPr/>
            <p:nvPr/>
          </p:nvSpPr>
          <p:spPr>
            <a:xfrm>
              <a:off x="3177000" y="2616480"/>
              <a:ext cx="1792440" cy="2270520"/>
            </a:xfrm>
            <a:custGeom>
              <a:avLst/>
              <a:gdLst/>
              <a:ahLst/>
              <a:rect l="l" t="t" r="r" b="b"/>
              <a:pathLst>
                <a:path w="17940" h="19091">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solidFill>
              <a:srgbClr val="92d050"/>
            </a:solidFill>
            <a:ln w="12700">
              <a:noFill/>
            </a:ln>
          </p:spPr>
          <p:style>
            <a:lnRef idx="0"/>
            <a:fillRef idx="0"/>
            <a:effectRef idx="0"/>
            <a:fontRef idx="minor"/>
          </p:style>
        </p:sp>
      </p:grpSp>
      <p:grpSp>
        <p:nvGrpSpPr>
          <p:cNvPr id="254" name="Group"/>
          <p:cNvGrpSpPr/>
          <p:nvPr/>
        </p:nvGrpSpPr>
        <p:grpSpPr>
          <a:xfrm>
            <a:off x="2439000" y="3834360"/>
            <a:ext cx="2599560" cy="1652760"/>
            <a:chOff x="2439000" y="3834360"/>
            <a:chExt cx="2599560" cy="1652760"/>
          </a:xfrm>
        </p:grpSpPr>
        <p:sp>
          <p:nvSpPr>
            <p:cNvPr id="255" name="Freeform 25"/>
            <p:cNvSpPr/>
            <p:nvPr/>
          </p:nvSpPr>
          <p:spPr>
            <a:xfrm>
              <a:off x="2439720" y="3834360"/>
              <a:ext cx="2598840" cy="1652760"/>
            </a:xfrm>
            <a:custGeom>
              <a:avLst/>
              <a:gdLst/>
              <a:ahLst/>
              <a:rect l="l" t="t" r="r" b="b"/>
              <a:pathLst>
                <a:path w="20314" h="18582">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solidFill>
              <a:srgbClr val="0ba7df"/>
            </a:solidFill>
            <a:ln w="12700">
              <a:noFill/>
            </a:ln>
          </p:spPr>
          <p:style>
            <a:lnRef idx="0"/>
            <a:fillRef idx="0"/>
            <a:effectRef idx="0"/>
            <a:fontRef idx="minor"/>
          </p:style>
        </p:sp>
        <p:sp>
          <p:nvSpPr>
            <p:cNvPr id="256" name="Freeform 26"/>
            <p:cNvSpPr/>
            <p:nvPr/>
          </p:nvSpPr>
          <p:spPr>
            <a:xfrm>
              <a:off x="2439000" y="3834360"/>
              <a:ext cx="2555280" cy="1402200"/>
            </a:xfrm>
            <a:custGeom>
              <a:avLst/>
              <a:gdLst/>
              <a:ahLst/>
              <a:rect l="l" t="t" r="r" b="b"/>
              <a:pathLst>
                <a:path w="20006" h="18778">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solidFill>
              <a:srgbClr val="0ba7df"/>
            </a:solidFill>
            <a:ln w="12700">
              <a:noFill/>
            </a:ln>
          </p:spPr>
          <p:style>
            <a:lnRef idx="0"/>
            <a:fillRef idx="0"/>
            <a:effectRef idx="0"/>
            <a:fontRef idx="minor"/>
          </p:style>
        </p:sp>
      </p:grpSp>
      <p:grpSp>
        <p:nvGrpSpPr>
          <p:cNvPr id="257" name="Group"/>
          <p:cNvGrpSpPr/>
          <p:nvPr/>
        </p:nvGrpSpPr>
        <p:grpSpPr>
          <a:xfrm>
            <a:off x="3575520" y="3795840"/>
            <a:ext cx="1851840" cy="2520000"/>
            <a:chOff x="3575520" y="3795840"/>
            <a:chExt cx="1851840" cy="2520000"/>
          </a:xfrm>
        </p:grpSpPr>
        <p:sp>
          <p:nvSpPr>
            <p:cNvPr id="258" name="Freeform 32"/>
            <p:cNvSpPr/>
            <p:nvPr/>
          </p:nvSpPr>
          <p:spPr>
            <a:xfrm>
              <a:off x="3580200" y="3795840"/>
              <a:ext cx="1847160" cy="2520000"/>
            </a:xfrm>
            <a:custGeom>
              <a:avLst/>
              <a:gdLst/>
              <a:ahLst/>
              <a:rect l="l" t="t" r="r" b="b"/>
              <a:pathLst>
                <a:path w="21530" h="20167">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solidFill>
              <a:schemeClr val="accent4">
                <a:lumMod val="75000"/>
              </a:schemeClr>
            </a:solidFill>
            <a:ln w="12700">
              <a:noFill/>
            </a:ln>
          </p:spPr>
          <p:style>
            <a:lnRef idx="0"/>
            <a:fillRef idx="0"/>
            <a:effectRef idx="0"/>
            <a:fontRef idx="minor"/>
          </p:style>
        </p:sp>
        <p:sp>
          <p:nvSpPr>
            <p:cNvPr id="259" name="Freeform 33"/>
            <p:cNvSpPr/>
            <p:nvPr/>
          </p:nvSpPr>
          <p:spPr>
            <a:xfrm>
              <a:off x="3575520" y="3801600"/>
              <a:ext cx="1657440" cy="2311560"/>
            </a:xfrm>
            <a:custGeom>
              <a:avLst/>
              <a:gdLst/>
              <a:ahLst/>
              <a:rect l="l" t="t" r="r" b="b"/>
              <a:pathLst>
                <a:path w="19624" h="19625">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solidFill>
              <a:schemeClr val="accent4">
                <a:lumMod val="75000"/>
              </a:schemeClr>
            </a:solidFill>
            <a:ln w="12700">
              <a:noFill/>
            </a:ln>
          </p:spPr>
          <p:style>
            <a:lnRef idx="0"/>
            <a:fillRef idx="0"/>
            <a:effectRef idx="0"/>
            <a:fontRef idx="minor"/>
          </p:style>
        </p:sp>
      </p:grpSp>
      <p:grpSp>
        <p:nvGrpSpPr>
          <p:cNvPr id="260" name="Group"/>
          <p:cNvGrpSpPr/>
          <p:nvPr/>
        </p:nvGrpSpPr>
        <p:grpSpPr>
          <a:xfrm>
            <a:off x="4019400" y="3568680"/>
            <a:ext cx="2134440" cy="2390400"/>
            <a:chOff x="4019400" y="3568680"/>
            <a:chExt cx="2134440" cy="2390400"/>
          </a:xfrm>
        </p:grpSpPr>
        <p:sp>
          <p:nvSpPr>
            <p:cNvPr id="261" name="Freeform 39"/>
            <p:cNvSpPr/>
            <p:nvPr/>
          </p:nvSpPr>
          <p:spPr>
            <a:xfrm>
              <a:off x="4019400" y="3568680"/>
              <a:ext cx="2134440" cy="2388240"/>
            </a:xfrm>
            <a:custGeom>
              <a:avLst/>
              <a:gdLst/>
              <a:ahLst/>
              <a:rect l="l" t="t" r="r" b="b"/>
              <a:pathLst>
                <a:path w="21083" h="19755">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solidFill>
              <a:schemeClr val="accent6">
                <a:lumMod val="75000"/>
              </a:schemeClr>
            </a:solidFill>
            <a:ln w="12700">
              <a:noFill/>
            </a:ln>
          </p:spPr>
          <p:style>
            <a:lnRef idx="0"/>
            <a:fillRef idx="0"/>
            <a:effectRef idx="0"/>
            <a:fontRef idx="minor"/>
          </p:style>
        </p:sp>
        <p:sp>
          <p:nvSpPr>
            <p:cNvPr id="262" name="Freeform 40"/>
            <p:cNvSpPr/>
            <p:nvPr/>
          </p:nvSpPr>
          <p:spPr>
            <a:xfrm>
              <a:off x="4024080" y="3724560"/>
              <a:ext cx="1758240" cy="2234520"/>
            </a:xfrm>
            <a:custGeom>
              <a:avLst/>
              <a:gdLst/>
              <a:ahLst/>
              <a:rect l="l" t="t" r="r" b="b"/>
              <a:pathLst>
                <a:path w="18177" h="19287">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solidFill>
              <a:schemeClr val="accent6">
                <a:lumMod val="75000"/>
              </a:schemeClr>
            </a:solidFill>
            <a:ln w="12700">
              <a:noFill/>
            </a:ln>
          </p:spPr>
          <p:style>
            <a:lnRef idx="0"/>
            <a:fillRef idx="0"/>
            <a:effectRef idx="0"/>
            <a:fontRef idx="minor"/>
          </p:style>
        </p:sp>
      </p:grpSp>
      <p:grpSp>
        <p:nvGrpSpPr>
          <p:cNvPr id="263" name="Group"/>
          <p:cNvGrpSpPr/>
          <p:nvPr/>
        </p:nvGrpSpPr>
        <p:grpSpPr>
          <a:xfrm>
            <a:off x="3984120" y="3062520"/>
            <a:ext cx="2568240" cy="1661400"/>
            <a:chOff x="3984120" y="3062520"/>
            <a:chExt cx="2568240" cy="1661400"/>
          </a:xfrm>
        </p:grpSpPr>
        <p:sp>
          <p:nvSpPr>
            <p:cNvPr id="264" name="Freeform 46"/>
            <p:cNvSpPr/>
            <p:nvPr/>
          </p:nvSpPr>
          <p:spPr>
            <a:xfrm>
              <a:off x="3984120" y="3062520"/>
              <a:ext cx="2566800" cy="1661400"/>
            </a:xfrm>
            <a:custGeom>
              <a:avLst/>
              <a:gdLst/>
              <a:ahLst/>
              <a:rect l="l" t="t" r="r" b="b"/>
              <a:pathLst>
                <a:path w="21074" h="1871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solidFill>
              <a:srgbClr val="cc3399"/>
            </a:solidFill>
            <a:ln w="12700">
              <a:noFill/>
            </a:ln>
          </p:spPr>
          <p:style>
            <a:lnRef idx="0"/>
            <a:fillRef idx="0"/>
            <a:effectRef idx="0"/>
            <a:fontRef idx="minor"/>
          </p:style>
        </p:sp>
        <p:sp>
          <p:nvSpPr>
            <p:cNvPr id="265" name="Freeform 47"/>
            <p:cNvSpPr/>
            <p:nvPr/>
          </p:nvSpPr>
          <p:spPr>
            <a:xfrm>
              <a:off x="4000680" y="3336840"/>
              <a:ext cx="2551680" cy="1386000"/>
            </a:xfrm>
            <a:custGeom>
              <a:avLst/>
              <a:gdLst/>
              <a:ahLst/>
              <a:rect l="l" t="t" r="r" b="b"/>
              <a:pathLst>
                <a:path w="21142" h="18493">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solidFill>
              <a:srgbClr val="cc3399"/>
            </a:solidFill>
            <a:ln w="12700">
              <a:noFill/>
            </a:ln>
          </p:spPr>
          <p:style>
            <a:lnRef idx="0"/>
            <a:fillRef idx="0"/>
            <a:effectRef idx="0"/>
            <a:fontRef idx="minor"/>
          </p:style>
        </p:sp>
      </p:grpSp>
      <p:sp>
        <p:nvSpPr>
          <p:cNvPr id="266" name="TextBox 52"/>
          <p:cNvSpPr/>
          <p:nvPr/>
        </p:nvSpPr>
        <p:spPr>
          <a:xfrm>
            <a:off x="1442160" y="2270160"/>
            <a:ext cx="3741840" cy="3427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Qu'est-ce qui vous a frappé ?</a:t>
            </a:r>
            <a:endParaRPr b="0" lang="fr-FR" sz="1800" spc="-1" strike="noStrike">
              <a:latin typeface="Arial"/>
            </a:endParaRPr>
          </a:p>
        </p:txBody>
      </p:sp>
      <p:sp>
        <p:nvSpPr>
          <p:cNvPr id="267" name="TextBox 52"/>
          <p:cNvSpPr/>
          <p:nvPr/>
        </p:nvSpPr>
        <p:spPr>
          <a:xfrm>
            <a:off x="196920" y="3971880"/>
            <a:ext cx="2664000" cy="34272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Discute</a:t>
            </a:r>
            <a:r>
              <a:rPr b="0" lang="fr-CA" sz="1800" spc="-1" strike="noStrike">
                <a:solidFill>
                  <a:srgbClr val="404040"/>
                </a:solidFill>
                <a:latin typeface="Calibri"/>
                <a:ea typeface="DejaVu Sans"/>
              </a:rPr>
              <a:t>r en binômes</a:t>
            </a:r>
            <a:endParaRPr b="0" lang="fr-FR" sz="1800" spc="-1" strike="noStrike">
              <a:latin typeface="Arial"/>
            </a:endParaRPr>
          </a:p>
        </p:txBody>
      </p:sp>
      <p:sp>
        <p:nvSpPr>
          <p:cNvPr id="268" name="TextBox 52"/>
          <p:cNvSpPr/>
          <p:nvPr/>
        </p:nvSpPr>
        <p:spPr>
          <a:xfrm>
            <a:off x="759600" y="5818320"/>
            <a:ext cx="2860200" cy="89100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Comment ma réaction de colère affecte-t-elle les autres ? </a:t>
            </a:r>
            <a:endParaRPr b="0" lang="fr-FR" sz="1800" spc="-1" strike="noStrike">
              <a:latin typeface="Arial"/>
            </a:endParaRPr>
          </a:p>
        </p:txBody>
      </p:sp>
      <p:sp>
        <p:nvSpPr>
          <p:cNvPr id="269" name="TextBox 52"/>
          <p:cNvSpPr/>
          <p:nvPr/>
        </p:nvSpPr>
        <p:spPr>
          <a:xfrm>
            <a:off x="5216400" y="6050520"/>
            <a:ext cx="3659760" cy="61668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Comment réagir quand je suis en colère ? </a:t>
            </a:r>
            <a:endParaRPr b="0" lang="fr-FR" sz="1800" spc="-1" strike="noStrike">
              <a:latin typeface="Arial"/>
            </a:endParaRPr>
          </a:p>
        </p:txBody>
      </p:sp>
      <p:sp>
        <p:nvSpPr>
          <p:cNvPr id="270" name="TextBox 52"/>
          <p:cNvSpPr/>
          <p:nvPr/>
        </p:nvSpPr>
        <p:spPr>
          <a:xfrm>
            <a:off x="6300360" y="4232160"/>
            <a:ext cx="2715480" cy="116532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Quels événements/personnes/</a:t>
            </a:r>
            <a:br/>
            <a:r>
              <a:rPr b="0" lang="en-US" sz="1800" spc="-1" strike="noStrike">
                <a:solidFill>
                  <a:srgbClr val="404040"/>
                </a:solidFill>
                <a:latin typeface="Calibri"/>
                <a:ea typeface="DejaVu Sans"/>
              </a:rPr>
              <a:t>lieux/choses me mettent en colère ? </a:t>
            </a:r>
            <a:endParaRPr b="0" lang="fr-FR" sz="1800" spc="-1" strike="noStrike">
              <a:latin typeface="Arial"/>
            </a:endParaRPr>
          </a:p>
        </p:txBody>
      </p:sp>
      <p:sp>
        <p:nvSpPr>
          <p:cNvPr id="271" name="TextBox 52"/>
          <p:cNvSpPr/>
          <p:nvPr/>
        </p:nvSpPr>
        <p:spPr>
          <a:xfrm>
            <a:off x="5532480" y="2300400"/>
            <a:ext cx="3345840" cy="61668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Comment sais-je que je suis en colère ?</a:t>
            </a:r>
            <a:endParaRPr b="0" lang="fr-FR" sz="1800" spc="-1" strike="noStrike">
              <a:latin typeface="Arial"/>
            </a:endParaRPr>
          </a:p>
        </p:txBody>
      </p:sp>
      <p:sp>
        <p:nvSpPr>
          <p:cNvPr id="272" name="Freeform 9"/>
          <p:cNvSpPr/>
          <p:nvPr/>
        </p:nvSpPr>
        <p:spPr>
          <a:xfrm>
            <a:off x="5692680" y="3371400"/>
            <a:ext cx="376200" cy="408960"/>
          </a:xfrm>
          <a:custGeom>
            <a:avLst/>
            <a:gdLst/>
            <a:ahLst/>
            <a:rect l="l" t="t" r="r" b="b"/>
            <a:pathLst>
              <a:path w="21594" h="2160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noFill/>
          <a:ln w="6350">
            <a:solidFill>
              <a:srgbClr val="ffffff"/>
            </a:solidFill>
            <a:miter/>
          </a:ln>
        </p:spPr>
        <p:style>
          <a:lnRef idx="0"/>
          <a:fillRef idx="0"/>
          <a:effectRef idx="0"/>
          <a:fontRef idx="minor"/>
        </p:style>
      </p:sp>
      <p:sp>
        <p:nvSpPr>
          <p:cNvPr id="273" name="Freeform 12"/>
          <p:cNvSpPr/>
          <p:nvPr/>
        </p:nvSpPr>
        <p:spPr>
          <a:xfrm>
            <a:off x="3048480" y="3125880"/>
            <a:ext cx="315720" cy="396000"/>
          </a:xfrm>
          <a:custGeom>
            <a:avLst/>
            <a:gdLst/>
            <a:ahLst/>
            <a:rect l="l" t="t" r="r" b="b"/>
            <a:pathLst>
              <a:path w="21248" h="2160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noFill/>
          <a:ln w="6350">
            <a:solidFill>
              <a:srgbClr val="ffffff"/>
            </a:solidFill>
            <a:miter/>
          </a:ln>
        </p:spPr>
        <p:style>
          <a:lnRef idx="0"/>
          <a:fillRef idx="0"/>
          <a:effectRef idx="0"/>
          <a:fontRef idx="minor"/>
        </p:style>
      </p:sp>
      <p:sp>
        <p:nvSpPr>
          <p:cNvPr id="274" name="Freeform 13"/>
          <p:cNvSpPr/>
          <p:nvPr/>
        </p:nvSpPr>
        <p:spPr>
          <a:xfrm>
            <a:off x="4619880" y="2453040"/>
            <a:ext cx="291960" cy="414720"/>
          </a:xfrm>
          <a:custGeom>
            <a:avLst/>
            <a:gdLst/>
            <a:ahLst/>
            <a:rect l="l" t="t" r="r" b="b"/>
            <a:pathLst>
              <a:path w="21600" h="2160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noFill/>
          <a:ln w="6350">
            <a:solidFill>
              <a:srgbClr val="ffffff"/>
            </a:solidFill>
            <a:miter/>
          </a:ln>
        </p:spPr>
        <p:style>
          <a:lnRef idx="0"/>
          <a:fillRef idx="0"/>
          <a:effectRef idx="0"/>
          <a:fontRef idx="minor"/>
        </p:style>
      </p:sp>
      <p:sp>
        <p:nvSpPr>
          <p:cNvPr id="275" name="Freeform 16"/>
          <p:cNvSpPr/>
          <p:nvPr/>
        </p:nvSpPr>
        <p:spPr>
          <a:xfrm>
            <a:off x="4291560" y="5590440"/>
            <a:ext cx="334800" cy="373320"/>
          </a:xfrm>
          <a:custGeom>
            <a:avLst/>
            <a:gdLst/>
            <a:ahLst/>
            <a:rect l="l" t="t" r="r" b="b"/>
            <a:pathLst>
              <a:path w="21600" h="2160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noFill/>
          <a:ln w="6350">
            <a:solidFill>
              <a:srgbClr val="ffffff"/>
            </a:solidFill>
            <a:miter/>
          </a:ln>
        </p:spPr>
        <p:style>
          <a:lnRef idx="0"/>
          <a:fillRef idx="0"/>
          <a:effectRef idx="0"/>
          <a:fontRef idx="minor"/>
        </p:style>
      </p:sp>
      <p:sp>
        <p:nvSpPr>
          <p:cNvPr id="276" name="Freeform 17"/>
          <p:cNvSpPr/>
          <p:nvPr/>
        </p:nvSpPr>
        <p:spPr>
          <a:xfrm>
            <a:off x="5625360" y="5016600"/>
            <a:ext cx="314280" cy="318240"/>
          </a:xfrm>
          <a:custGeom>
            <a:avLst/>
            <a:gdLst/>
            <a:ahLst/>
            <a:rect l="l" t="t" r="r" b="b"/>
            <a:pathLst>
              <a:path w="21354" h="2160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noFill/>
          <a:ln w="6350">
            <a:solidFill>
              <a:srgbClr val="ffffff"/>
            </a:solidFill>
            <a:miter/>
          </a:ln>
        </p:spPr>
        <p:style>
          <a:lnRef idx="0"/>
          <a:fillRef idx="0"/>
          <a:effectRef idx="0"/>
          <a:fontRef idx="minor"/>
        </p:style>
      </p:sp>
      <p:sp>
        <p:nvSpPr>
          <p:cNvPr id="277" name="Freeform 18"/>
          <p:cNvSpPr/>
          <p:nvPr/>
        </p:nvSpPr>
        <p:spPr>
          <a:xfrm>
            <a:off x="2900160" y="4707000"/>
            <a:ext cx="337680" cy="377280"/>
          </a:xfrm>
          <a:custGeom>
            <a:avLst/>
            <a:gdLst/>
            <a:ahLst/>
            <a:rect l="l" t="t" r="r" b="b"/>
            <a:pathLst>
              <a:path w="20531" h="2160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noFill/>
          <a:ln w="6350">
            <a:solidFill>
              <a:srgbClr val="ffffff"/>
            </a:solidFill>
            <a:miter/>
          </a:ln>
        </p:spPr>
        <p:style>
          <a:lnRef idx="0"/>
          <a:fillRef idx="0"/>
          <a:effectRef idx="0"/>
          <a:fontRef idx="minor"/>
        </p:style>
      </p:sp>
      <p:sp>
        <p:nvSpPr>
          <p:cNvPr id="278"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Colère : Exercice</a:t>
            </a:r>
            <a:endParaRPr b="0" lang="fr-FR" sz="3200" spc="-1" strike="noStrike">
              <a:latin typeface="Arial"/>
            </a:endParaRPr>
          </a:p>
        </p:txBody>
      </p:sp>
      <p:sp>
        <p:nvSpPr>
          <p:cNvPr id="279"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64730DA4-8238-46B2-B714-21B2B88C2A65}" type="slidenum">
              <a:rPr b="0" lang="en-US" sz="1200" spc="-1" strike="noStrike">
                <a:solidFill>
                  <a:srgbClr val="0770b1"/>
                </a:solidFill>
                <a:latin typeface="Calibri"/>
              </a:rPr>
              <a:t>&lt;numéro&gt;</a:t>
            </a:fld>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71" dur="indefinite" restart="never" nodeType="tmRoot">
          <p:childTnLst>
            <p:seq>
              <p:cTn id="72" dur="indefinite" nodeType="mainSeq">
                <p:childTnLst>
                  <p:par>
                    <p:cTn id="73" fill="hold">
                      <p:stCondLst>
                        <p:cond delay="indefinite"/>
                      </p:stCondLst>
                      <p:childTnLst>
                        <p:par>
                          <p:cTn id="74" fill="hold">
                            <p:stCondLst>
                              <p:cond delay="0"/>
                            </p:stCondLst>
                            <p:childTnLst>
                              <p:par>
                                <p:cTn id="75" nodeType="clickEffect" fill="hold" presetClass="entr" presetID="22" presetSubtype="8">
                                  <p:stCondLst>
                                    <p:cond delay="0"/>
                                  </p:stCondLst>
                                  <p:iterate type="el">
                                    <p:tmAbs val="0"/>
                                  </p:iterate>
                                  <p:childTnLst>
                                    <p:set>
                                      <p:cBhvr>
                                        <p:cTn id="76" fill="hold"/>
                                        <p:tgtEl>
                                          <p:spTgt spid="248"/>
                                        </p:tgtEl>
                                        <p:attrNameLst>
                                          <p:attrName>style.visibility</p:attrName>
                                        </p:attrNameLst>
                                      </p:cBhvr>
                                      <p:to>
                                        <p:strVal val="visible"/>
                                      </p:to>
                                    </p:set>
                                    <p:animEffect filter="wipe(left)" transition="in">
                                      <p:cBhvr additive="repl">
                                        <p:cTn id="77" dur="500"/>
                                        <p:tgtEl>
                                          <p:spTgt spid="248"/>
                                        </p:tgtEl>
                                      </p:cBhvr>
                                    </p:animEffect>
                                  </p:childTnLst>
                                </p:cTn>
                              </p:par>
                            </p:childTnLst>
                          </p:cTn>
                        </p:par>
                        <p:par>
                          <p:cTn id="78" fill="hold">
                            <p:stCondLst>
                              <p:cond delay="500"/>
                            </p:stCondLst>
                            <p:childTnLst>
                              <p:par>
                                <p:cTn id="79" nodeType="afterEffect" fill="hold" presetClass="entr" presetID="22" presetSubtype="1">
                                  <p:stCondLst>
                                    <p:cond delay="0"/>
                                  </p:stCondLst>
                                  <p:iterate type="el">
                                    <p:tmAbs val="0"/>
                                  </p:iterate>
                                  <p:childTnLst>
                                    <p:set>
                                      <p:cBhvr>
                                        <p:cTn id="80" fill="hold"/>
                                        <p:tgtEl>
                                          <p:spTgt spid="271"/>
                                        </p:tgtEl>
                                        <p:attrNameLst>
                                          <p:attrName>style.visibility</p:attrName>
                                        </p:attrNameLst>
                                      </p:cBhvr>
                                      <p:to>
                                        <p:strVal val="visible"/>
                                      </p:to>
                                    </p:set>
                                    <p:animEffect filter="wipe(up)" transition="in">
                                      <p:cBhvr additive="repl">
                                        <p:cTn id="81" dur="600"/>
                                        <p:tgtEl>
                                          <p:spTgt spid="271"/>
                                        </p:tgtEl>
                                      </p:cBhvr>
                                    </p:animEffect>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22" presetSubtype="8">
                                  <p:stCondLst>
                                    <p:cond delay="0"/>
                                  </p:stCondLst>
                                  <p:iterate type="el">
                                    <p:tmAbs val="0"/>
                                  </p:iterate>
                                  <p:childTnLst>
                                    <p:set>
                                      <p:cBhvr>
                                        <p:cTn id="85" fill="hold"/>
                                        <p:tgtEl>
                                          <p:spTgt spid="263"/>
                                        </p:tgtEl>
                                        <p:attrNameLst>
                                          <p:attrName>style.visibility</p:attrName>
                                        </p:attrNameLst>
                                      </p:cBhvr>
                                      <p:to>
                                        <p:strVal val="visible"/>
                                      </p:to>
                                    </p:set>
                                    <p:animEffect filter="wipe(left)" transition="in">
                                      <p:cBhvr additive="repl">
                                        <p:cTn id="86" dur="500"/>
                                        <p:tgtEl>
                                          <p:spTgt spid="263"/>
                                        </p:tgtEl>
                                      </p:cBhvr>
                                    </p:animEffect>
                                  </p:childTnLst>
                                </p:cTn>
                              </p:par>
                            </p:childTnLst>
                          </p:cTn>
                        </p:par>
                        <p:par>
                          <p:cTn id="87" fill="hold">
                            <p:stCondLst>
                              <p:cond delay="500"/>
                            </p:stCondLst>
                            <p:childTnLst>
                              <p:par>
                                <p:cTn id="88" nodeType="afterEffect" fill="hold" presetClass="entr" presetID="22" presetSubtype="1">
                                  <p:stCondLst>
                                    <p:cond delay="0"/>
                                  </p:stCondLst>
                                  <p:iterate type="el">
                                    <p:tmAbs val="0"/>
                                  </p:iterate>
                                  <p:childTnLst>
                                    <p:set>
                                      <p:cBhvr>
                                        <p:cTn id="89" fill="hold"/>
                                        <p:tgtEl>
                                          <p:spTgt spid="270"/>
                                        </p:tgtEl>
                                        <p:attrNameLst>
                                          <p:attrName>style.visibility</p:attrName>
                                        </p:attrNameLst>
                                      </p:cBhvr>
                                      <p:to>
                                        <p:strVal val="visible"/>
                                      </p:to>
                                    </p:set>
                                    <p:animEffect filter="wipe(up)" transition="in">
                                      <p:cBhvr additive="repl">
                                        <p:cTn id="90" dur="600"/>
                                        <p:tgtEl>
                                          <p:spTgt spid="270"/>
                                        </p:tgtEl>
                                      </p:cBhvr>
                                    </p:animEffect>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22" presetSubtype="8">
                                  <p:stCondLst>
                                    <p:cond delay="0"/>
                                  </p:stCondLst>
                                  <p:iterate type="el">
                                    <p:tmAbs val="0"/>
                                  </p:iterate>
                                  <p:childTnLst>
                                    <p:set>
                                      <p:cBhvr>
                                        <p:cTn id="94" fill="hold"/>
                                        <p:tgtEl>
                                          <p:spTgt spid="260"/>
                                        </p:tgtEl>
                                        <p:attrNameLst>
                                          <p:attrName>style.visibility</p:attrName>
                                        </p:attrNameLst>
                                      </p:cBhvr>
                                      <p:to>
                                        <p:strVal val="visible"/>
                                      </p:to>
                                    </p:set>
                                    <p:animEffect filter="wipe(left)" transition="in">
                                      <p:cBhvr additive="repl">
                                        <p:cTn id="95" dur="500"/>
                                        <p:tgtEl>
                                          <p:spTgt spid="260"/>
                                        </p:tgtEl>
                                      </p:cBhvr>
                                    </p:animEffect>
                                  </p:childTnLst>
                                </p:cTn>
                              </p:par>
                            </p:childTnLst>
                          </p:cTn>
                        </p:par>
                        <p:par>
                          <p:cTn id="96" fill="hold">
                            <p:stCondLst>
                              <p:cond delay="500"/>
                            </p:stCondLst>
                            <p:childTnLst>
                              <p:par>
                                <p:cTn id="97" nodeType="afterEffect" fill="hold" presetClass="entr" presetID="22" presetSubtype="1">
                                  <p:stCondLst>
                                    <p:cond delay="0"/>
                                  </p:stCondLst>
                                  <p:iterate type="el">
                                    <p:tmAbs val="0"/>
                                  </p:iterate>
                                  <p:childTnLst>
                                    <p:set>
                                      <p:cBhvr>
                                        <p:cTn id="98" fill="hold"/>
                                        <p:tgtEl>
                                          <p:spTgt spid="269"/>
                                        </p:tgtEl>
                                        <p:attrNameLst>
                                          <p:attrName>style.visibility</p:attrName>
                                        </p:attrNameLst>
                                      </p:cBhvr>
                                      <p:to>
                                        <p:strVal val="visible"/>
                                      </p:to>
                                    </p:set>
                                    <p:animEffect filter="wipe(up)" transition="in">
                                      <p:cBhvr additive="repl">
                                        <p:cTn id="99" dur="600"/>
                                        <p:tgtEl>
                                          <p:spTgt spid="269"/>
                                        </p:tgtEl>
                                      </p:cBhvr>
                                    </p:animEffect>
                                  </p:childTnLst>
                                </p:cTn>
                              </p:par>
                            </p:childTnLst>
                          </p:cTn>
                        </p:par>
                      </p:childTnLst>
                    </p:cTn>
                  </p:par>
                  <p:par>
                    <p:cTn id="100" fill="hold">
                      <p:stCondLst>
                        <p:cond delay="indefinite"/>
                      </p:stCondLst>
                      <p:childTnLst>
                        <p:par>
                          <p:cTn id="101" fill="hold">
                            <p:stCondLst>
                              <p:cond delay="0"/>
                            </p:stCondLst>
                            <p:childTnLst>
                              <p:par>
                                <p:cTn id="102" nodeType="clickEffect" fill="hold" presetClass="entr" presetID="22" presetSubtype="8">
                                  <p:stCondLst>
                                    <p:cond delay="0"/>
                                  </p:stCondLst>
                                  <p:iterate type="el">
                                    <p:tmAbs val="0"/>
                                  </p:iterate>
                                  <p:childTnLst>
                                    <p:set>
                                      <p:cBhvr>
                                        <p:cTn id="103" fill="hold"/>
                                        <p:tgtEl>
                                          <p:spTgt spid="257"/>
                                        </p:tgtEl>
                                        <p:attrNameLst>
                                          <p:attrName>style.visibility</p:attrName>
                                        </p:attrNameLst>
                                      </p:cBhvr>
                                      <p:to>
                                        <p:strVal val="visible"/>
                                      </p:to>
                                    </p:set>
                                    <p:animEffect filter="wipe(left)" transition="in">
                                      <p:cBhvr additive="repl">
                                        <p:cTn id="104" dur="500"/>
                                        <p:tgtEl>
                                          <p:spTgt spid="257"/>
                                        </p:tgtEl>
                                      </p:cBhvr>
                                    </p:animEffect>
                                  </p:childTnLst>
                                </p:cTn>
                              </p:par>
                            </p:childTnLst>
                          </p:cTn>
                        </p:par>
                        <p:par>
                          <p:cTn id="105" fill="hold">
                            <p:stCondLst>
                              <p:cond delay="500"/>
                            </p:stCondLst>
                            <p:childTnLst>
                              <p:par>
                                <p:cTn id="106" nodeType="afterEffect" fill="hold" presetClass="entr" presetID="22" presetSubtype="1">
                                  <p:stCondLst>
                                    <p:cond delay="0"/>
                                  </p:stCondLst>
                                  <p:iterate type="el">
                                    <p:tmAbs val="0"/>
                                  </p:iterate>
                                  <p:childTnLst>
                                    <p:set>
                                      <p:cBhvr>
                                        <p:cTn id="107" fill="hold"/>
                                        <p:tgtEl>
                                          <p:spTgt spid="268"/>
                                        </p:tgtEl>
                                        <p:attrNameLst>
                                          <p:attrName>style.visibility</p:attrName>
                                        </p:attrNameLst>
                                      </p:cBhvr>
                                      <p:to>
                                        <p:strVal val="visible"/>
                                      </p:to>
                                    </p:set>
                                    <p:animEffect filter="wipe(up)" transition="in">
                                      <p:cBhvr additive="repl">
                                        <p:cTn id="108" dur="600"/>
                                        <p:tgtEl>
                                          <p:spTgt spid="268"/>
                                        </p:tgtEl>
                                      </p:cBhvr>
                                    </p:animEffect>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22" presetSubtype="8">
                                  <p:stCondLst>
                                    <p:cond delay="0"/>
                                  </p:stCondLst>
                                  <p:iterate type="el">
                                    <p:tmAbs val="0"/>
                                  </p:iterate>
                                  <p:childTnLst>
                                    <p:set>
                                      <p:cBhvr>
                                        <p:cTn id="112" fill="hold"/>
                                        <p:tgtEl>
                                          <p:spTgt spid="254"/>
                                        </p:tgtEl>
                                        <p:attrNameLst>
                                          <p:attrName>style.visibility</p:attrName>
                                        </p:attrNameLst>
                                      </p:cBhvr>
                                      <p:to>
                                        <p:strVal val="visible"/>
                                      </p:to>
                                    </p:set>
                                    <p:animEffect filter="wipe(left)" transition="in">
                                      <p:cBhvr additive="repl">
                                        <p:cTn id="113" dur="500"/>
                                        <p:tgtEl>
                                          <p:spTgt spid="254"/>
                                        </p:tgtEl>
                                      </p:cBhvr>
                                    </p:animEffect>
                                  </p:childTnLst>
                                </p:cTn>
                              </p:par>
                            </p:childTnLst>
                          </p:cTn>
                        </p:par>
                        <p:par>
                          <p:cTn id="114" fill="hold">
                            <p:stCondLst>
                              <p:cond delay="500"/>
                            </p:stCondLst>
                            <p:childTnLst>
                              <p:par>
                                <p:cTn id="115" nodeType="afterEffect" fill="hold" presetClass="entr" presetID="22" presetSubtype="1">
                                  <p:stCondLst>
                                    <p:cond delay="0"/>
                                  </p:stCondLst>
                                  <p:iterate type="el">
                                    <p:tmAbs val="0"/>
                                  </p:iterate>
                                  <p:childTnLst>
                                    <p:set>
                                      <p:cBhvr>
                                        <p:cTn id="116" fill="hold"/>
                                        <p:tgtEl>
                                          <p:spTgt spid="267"/>
                                        </p:tgtEl>
                                        <p:attrNameLst>
                                          <p:attrName>style.visibility</p:attrName>
                                        </p:attrNameLst>
                                      </p:cBhvr>
                                      <p:to>
                                        <p:strVal val="visible"/>
                                      </p:to>
                                    </p:set>
                                    <p:animEffect filter="wipe(up)" transition="in">
                                      <p:cBhvr additive="repl">
                                        <p:cTn id="117" dur="600"/>
                                        <p:tgtEl>
                                          <p:spTgt spid="267"/>
                                        </p:tgtEl>
                                      </p:cBhvr>
                                    </p:animEffect>
                                  </p:childTnLst>
                                </p:cTn>
                              </p:par>
                            </p:childTnLst>
                          </p:cTn>
                        </p:par>
                      </p:childTnLst>
                    </p:cTn>
                  </p:par>
                  <p:par>
                    <p:cTn id="118" fill="hold">
                      <p:stCondLst>
                        <p:cond delay="indefinite"/>
                      </p:stCondLst>
                      <p:childTnLst>
                        <p:par>
                          <p:cTn id="119" fill="hold">
                            <p:stCondLst>
                              <p:cond delay="0"/>
                            </p:stCondLst>
                            <p:childTnLst>
                              <p:par>
                                <p:cTn id="120" nodeType="clickEffect" fill="hold" presetClass="entr" presetID="22" presetSubtype="8">
                                  <p:stCondLst>
                                    <p:cond delay="0"/>
                                  </p:stCondLst>
                                  <p:iterate type="el">
                                    <p:tmAbs val="0"/>
                                  </p:iterate>
                                  <p:childTnLst>
                                    <p:set>
                                      <p:cBhvr>
                                        <p:cTn id="121" fill="hold"/>
                                        <p:tgtEl>
                                          <p:spTgt spid="251"/>
                                        </p:tgtEl>
                                        <p:attrNameLst>
                                          <p:attrName>style.visibility</p:attrName>
                                        </p:attrNameLst>
                                      </p:cBhvr>
                                      <p:to>
                                        <p:strVal val="visible"/>
                                      </p:to>
                                    </p:set>
                                    <p:animEffect filter="wipe(left)" transition="in">
                                      <p:cBhvr additive="repl">
                                        <p:cTn id="122" dur="500"/>
                                        <p:tgtEl>
                                          <p:spTgt spid="251"/>
                                        </p:tgtEl>
                                      </p:cBhvr>
                                    </p:animEffect>
                                  </p:childTnLst>
                                </p:cTn>
                              </p:par>
                            </p:childTnLst>
                          </p:cTn>
                        </p:par>
                        <p:par>
                          <p:cTn id="123" fill="hold">
                            <p:stCondLst>
                              <p:cond delay="500"/>
                            </p:stCondLst>
                            <p:childTnLst>
                              <p:par>
                                <p:cTn id="124" nodeType="afterEffect" fill="hold" presetClass="entr" presetID="22" presetSubtype="1">
                                  <p:stCondLst>
                                    <p:cond delay="0"/>
                                  </p:stCondLst>
                                  <p:iterate type="el">
                                    <p:tmAbs val="0"/>
                                  </p:iterate>
                                  <p:childTnLst>
                                    <p:set>
                                      <p:cBhvr>
                                        <p:cTn id="125" fill="hold"/>
                                        <p:tgtEl>
                                          <p:spTgt spid="266"/>
                                        </p:tgtEl>
                                        <p:attrNameLst>
                                          <p:attrName>style.visibility</p:attrName>
                                        </p:attrNameLst>
                                      </p:cBhvr>
                                      <p:to>
                                        <p:strVal val="visible"/>
                                      </p:to>
                                    </p:set>
                                    <p:animEffect filter="wipe(up)" transition="in">
                                      <p:cBhvr additive="repl">
                                        <p:cTn id="126" dur="6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3027542C-2525-40E2-8F56-59A133933C03}" type="slidenum">
              <a:rPr b="0" lang="en-US" sz="1200" spc="-1" strike="noStrike">
                <a:solidFill>
                  <a:srgbClr val="0770b1"/>
                </a:solidFill>
                <a:latin typeface="Calibri"/>
              </a:rPr>
              <a:t>&lt;numéro&gt;</a:t>
            </a:fld>
            <a:endParaRPr b="0" lang="fr-FR" sz="1200" spc="-1" strike="noStrike">
              <a:latin typeface="Arial"/>
            </a:endParaRPr>
          </a:p>
        </p:txBody>
      </p:sp>
      <p:sp>
        <p:nvSpPr>
          <p:cNvPr id="281"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Colère</a:t>
            </a:r>
            <a:endParaRPr b="0" lang="fr-FR" sz="3200" spc="-1" strike="noStrike">
              <a:latin typeface="Arial"/>
            </a:endParaRPr>
          </a:p>
        </p:txBody>
      </p:sp>
      <p:sp>
        <p:nvSpPr>
          <p:cNvPr id="282" name="TextBox 5"/>
          <p:cNvSpPr/>
          <p:nvPr/>
        </p:nvSpPr>
        <p:spPr>
          <a:xfrm>
            <a:off x="3083400" y="5815080"/>
            <a:ext cx="2519640" cy="211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en-US" sz="800" spc="-1" strike="noStrike">
                <a:solidFill>
                  <a:srgbClr val="808080"/>
                </a:solidFill>
                <a:latin typeface="Calibri"/>
                <a:ea typeface="DejaVu Sans"/>
              </a:rPr>
              <a:t>Source : terratoolkit.eu</a:t>
            </a:r>
            <a:endParaRPr b="0" lang="fr-FR" sz="800" spc="-1" strike="noStrike">
              <a:latin typeface="Arial"/>
            </a:endParaRPr>
          </a:p>
        </p:txBody>
      </p:sp>
      <p:pic>
        <p:nvPicPr>
          <p:cNvPr id="283" name="Onlinemedia 2" descr=""/>
          <p:cNvPicPr/>
          <p:nvPr/>
        </p:nvPicPr>
        <p:blipFill>
          <a:blip r:embed="rId1"/>
          <a:stretch/>
        </p:blipFill>
        <p:spPr>
          <a:xfrm>
            <a:off x="1371600" y="2423160"/>
            <a:ext cx="5942880" cy="3342600"/>
          </a:xfrm>
          <a:prstGeom prst="rect">
            <a:avLst/>
          </a:prstGeom>
          <a:ln w="0">
            <a:noFill/>
          </a:ln>
        </p:spPr>
      </p:pic>
      <p:sp>
        <p:nvSpPr>
          <p:cNvPr id="284" name="Tekstvak 8"/>
          <p:cNvSpPr/>
          <p:nvPr/>
        </p:nvSpPr>
        <p:spPr>
          <a:xfrm>
            <a:off x="2286000" y="1459080"/>
            <a:ext cx="4571280" cy="9129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en-US" sz="1800" spc="-1" strike="noStrike">
                <a:solidFill>
                  <a:srgbClr val="000000"/>
                </a:solidFill>
                <a:latin typeface="Arial"/>
                <a:ea typeface="DejaVu Sans"/>
              </a:rPr>
              <a:t>« Essaye</a:t>
            </a:r>
            <a:r>
              <a:rPr b="0" i="1" lang="fr-CA" sz="1800" spc="-1" strike="noStrike">
                <a:solidFill>
                  <a:srgbClr val="000000"/>
                </a:solidFill>
                <a:latin typeface="Arial"/>
                <a:ea typeface="DejaVu Sans"/>
              </a:rPr>
              <a:t>r</a:t>
            </a:r>
            <a:r>
              <a:rPr b="0" i="1" lang="en-US" sz="1800" spc="-1" strike="noStrike">
                <a:solidFill>
                  <a:srgbClr val="000000"/>
                </a:solidFill>
                <a:latin typeface="Arial"/>
                <a:ea typeface="DejaVu Sans"/>
              </a:rPr>
              <a:t> de comprendre pourquoi ils sont en colère et essaye</a:t>
            </a:r>
            <a:r>
              <a:rPr b="0" i="1" lang="fr-CA" sz="1800" spc="-1" strike="noStrike">
                <a:solidFill>
                  <a:srgbClr val="000000"/>
                </a:solidFill>
                <a:latin typeface="Arial"/>
                <a:ea typeface="DejaVu Sans"/>
              </a:rPr>
              <a:t>r</a:t>
            </a:r>
            <a:r>
              <a:rPr b="0" i="1" lang="en-US" sz="1800" spc="-1" strike="noStrike">
                <a:solidFill>
                  <a:srgbClr val="000000"/>
                </a:solidFill>
                <a:latin typeface="Arial"/>
                <a:ea typeface="DejaVu Sans"/>
              </a:rPr>
              <a:t> de </a:t>
            </a:r>
            <a:r>
              <a:rPr b="0" i="1" lang="fr-CA" sz="1800" spc="-1" strike="noStrike">
                <a:solidFill>
                  <a:srgbClr val="000000"/>
                </a:solidFill>
                <a:latin typeface="Arial"/>
                <a:ea typeface="DejaVu Sans"/>
              </a:rPr>
              <a:t>se débarrasser de</a:t>
            </a:r>
            <a:r>
              <a:rPr b="0" i="1" lang="en-US" sz="1800" spc="-1" strike="noStrike">
                <a:solidFill>
                  <a:srgbClr val="000000"/>
                </a:solidFill>
                <a:latin typeface="Arial"/>
                <a:ea typeface="DejaVu Sans"/>
              </a:rPr>
              <a:t> cette colère. »</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27" dur="indefinite" restart="never" nodeType="tmRoot">
          <p:childTnLst>
            <p:seq>
              <p:cTn id="128" dur="indefinite" nodeType="mainSeq">
                <p:childTnLst>
                  <p:par>
                    <p:cTn id="129" fill="hold">
                      <p:stCondLst>
                        <p:cond delay="indefinite"/>
                      </p:stCondLst>
                      <p:childTnLst>
                        <p:par>
                          <p:cTn id="130" fill="hold">
                            <p:stCondLst>
                              <p:cond delay="0"/>
                            </p:stCondLst>
                            <p:childTnLst>
                              <p:par>
                                <p:cTn id="131" nodeType="clickEffect" fill="hold" presetClass="mediacall">
                                  <p:stCondLst>
                                    <p:cond delay="0"/>
                                  </p:stCondLst>
                                  <p:childTnLst>
                                    <p:cmd type="call">
                                      <p:cBhvr>
                                        <p:cTn id="132" dur="1" fill="hold"/>
                                        <p:tgtEl>
                                          <p:spTgt spid="283"/>
                                        </p:tgtEl>
                                      </p:cBhvr>
                                    </p:cmd>
                                  </p:childTnLst>
                                </p:cTn>
                              </p:par>
                            </p:childTnLst>
                          </p:cTn>
                        </p:par>
                      </p:childTnLst>
                    </p:cTn>
                  </p:par>
                </p:childTnLst>
              </p:cTn>
              <p:prevCondLst>
                <p:cond evt="onPrev">
                  <p:tgtEl>
                    <p:sldTgt/>
                  </p:tgtEl>
                </p:cond>
              </p:prevCondLst>
              <p:nextCondLst>
                <p:cond evt="onNext">
                  <p:tgtEl>
                    <p:sldTgt/>
                  </p:tgtEl>
                </p:cond>
              </p:nextCondLst>
            </p:seq>
            <p:seq>
              <p:cTn id="133" restart="whenNotActive" nodeType="interactiveSeq" fill="hold">
                <p:stCondLst>
                  <p:cond delay="0" evt="onClick">
                    <p:tgtEl>
                      <p:spTgt spid="283"/>
                    </p:tgtEl>
                  </p:cond>
                </p:stCondLst>
                <p:childTnLst>
                  <p:par>
                    <p:cTn id="134" fill="hold">
                      <p:stCondLst>
                        <p:cond delay="0" evt="onClick">
                          <p:tgtEl>
                            <p:spTgt spid="283"/>
                          </p:tgtEl>
                        </p:cond>
                      </p:stCondLst>
                      <p:childTnLst>
                        <p:par>
                          <p:cTn id="135" fill="hold">
                            <p:stCondLst>
                              <p:cond delay="0"/>
                            </p:stCondLst>
                            <p:childTnLst>
                              <p:par>
                                <p:cTn id="136" nodeType="clickEffect" fill="hold" presetClass="mediacall">
                                  <p:stCondLst>
                                    <p:cond delay="0"/>
                                  </p:stCondLst>
                                  <p:childTnLst>
                                    <p:cmd type="call" cmd="togglePause">
                                      <p:cBhvr>
                                        <p:cTn id="137" dur="1" fill="hold"/>
                                        <p:tgtEl>
                                          <p:spTgt spid="283"/>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A8E0689A-8250-416F-A0E3-AEC3AB69EB95}" type="slidenum">
              <a:rPr b="0" lang="en-US" sz="1200" spc="-1" strike="noStrike">
                <a:solidFill>
                  <a:srgbClr val="0770b1"/>
                </a:solidFill>
                <a:latin typeface="Calibri"/>
              </a:rPr>
              <a:t>&lt;numéro&gt;</a:t>
            </a:fld>
            <a:endParaRPr b="0" lang="fr-FR" sz="1200" spc="-1" strike="noStrike">
              <a:latin typeface="Arial"/>
            </a:endParaRPr>
          </a:p>
        </p:txBody>
      </p:sp>
      <p:sp>
        <p:nvSpPr>
          <p:cNvPr id="286" name="Rechthoek: afgeronde hoeken 6"/>
          <p:cNvSpPr/>
          <p:nvPr/>
        </p:nvSpPr>
        <p:spPr>
          <a:xfrm>
            <a:off x="1366560" y="3708360"/>
            <a:ext cx="1523160" cy="761400"/>
          </a:xfrm>
          <a:prstGeom prst="roundRect">
            <a:avLst>
              <a:gd name="adj" fmla="val 16667"/>
            </a:avLst>
          </a:prstGeom>
          <a:solidFill>
            <a:srgbClr val="6bb1c9"/>
          </a:solidFill>
          <a:ln>
            <a:solidFill>
              <a:srgbClr val="4f8294"/>
            </a:solidFill>
            <a:round/>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algn="ctr">
              <a:lnSpc>
                <a:spcPct val="100000"/>
              </a:lnSpc>
            </a:pPr>
            <a:r>
              <a:rPr b="1" lang="fr-CA" sz="1800" spc="-1" strike="noStrike">
                <a:solidFill>
                  <a:srgbClr val="ffffff"/>
                </a:solidFill>
                <a:latin typeface="Calibri"/>
                <a:ea typeface="DejaVu Sans"/>
              </a:rPr>
              <a:t>I</a:t>
            </a:r>
            <a:r>
              <a:rPr b="1" lang="en-US" sz="1800" spc="-1" strike="noStrike">
                <a:solidFill>
                  <a:srgbClr val="ffffff"/>
                </a:solidFill>
                <a:latin typeface="Calibri"/>
                <a:ea typeface="DejaVu Sans"/>
              </a:rPr>
              <a:t>njustice vécue</a:t>
            </a:r>
            <a:endParaRPr b="0" lang="fr-FR" sz="1800" spc="-1" strike="noStrike">
              <a:latin typeface="Arial"/>
            </a:endParaRPr>
          </a:p>
        </p:txBody>
      </p:sp>
      <p:sp>
        <p:nvSpPr>
          <p:cNvPr id="287" name="Rechthoek: afgeronde hoeken 7"/>
          <p:cNvSpPr/>
          <p:nvPr/>
        </p:nvSpPr>
        <p:spPr>
          <a:xfrm>
            <a:off x="6253560" y="3708360"/>
            <a:ext cx="1670760" cy="761400"/>
          </a:xfrm>
          <a:prstGeom prst="roundRect">
            <a:avLst>
              <a:gd name="adj" fmla="val 16667"/>
            </a:avLst>
          </a:prstGeom>
          <a:solidFill>
            <a:srgbClr val="6bb1c9"/>
          </a:solidFill>
          <a:ln>
            <a:solidFill>
              <a:srgbClr val="4f8294"/>
            </a:solidFill>
            <a:round/>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algn="ctr">
              <a:lnSpc>
                <a:spcPct val="100000"/>
              </a:lnSpc>
            </a:pPr>
            <a:r>
              <a:rPr b="1" lang="en-US" sz="1800" spc="-1" strike="noStrike">
                <a:solidFill>
                  <a:srgbClr val="ffffff"/>
                </a:solidFill>
                <a:latin typeface="Calibri"/>
                <a:ea typeface="DejaVu Sans"/>
              </a:rPr>
              <a:t>Radicalisation</a:t>
            </a:r>
            <a:endParaRPr b="0" lang="fr-FR" sz="1800" spc="-1" strike="noStrike">
              <a:latin typeface="Arial"/>
            </a:endParaRPr>
          </a:p>
        </p:txBody>
      </p:sp>
      <p:sp>
        <p:nvSpPr>
          <p:cNvPr id="288" name="Pijl: rechts 8"/>
          <p:cNvSpPr/>
          <p:nvPr/>
        </p:nvSpPr>
        <p:spPr>
          <a:xfrm>
            <a:off x="3048120" y="3708360"/>
            <a:ext cx="3047400" cy="751680"/>
          </a:xfrm>
          <a:prstGeom prst="rightArrow">
            <a:avLst>
              <a:gd name="adj1" fmla="val 50000"/>
              <a:gd name="adj2" fmla="val 50000"/>
            </a:avLst>
          </a:prstGeom>
          <a:solidFill>
            <a:srgbClr val="6bb1c9"/>
          </a:solidFill>
          <a:ln>
            <a:solidFill>
              <a:srgbClr val="4f8294"/>
            </a:solidFill>
            <a:round/>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algn="ctr">
              <a:lnSpc>
                <a:spcPct val="100000"/>
              </a:lnSpc>
            </a:pPr>
            <a:r>
              <a:rPr b="1" lang="en-US" sz="2000" spc="-1" strike="noStrike">
                <a:solidFill>
                  <a:srgbClr val="ffffff"/>
                </a:solidFill>
                <a:latin typeface="Calibri"/>
                <a:ea typeface="DejaVu Sans"/>
              </a:rPr>
              <a:t>Colère</a:t>
            </a:r>
            <a:endParaRPr b="0" lang="fr-FR" sz="2000" spc="-1" strike="noStrike">
              <a:latin typeface="Arial"/>
            </a:endParaRPr>
          </a:p>
        </p:txBody>
      </p:sp>
      <p:sp>
        <p:nvSpPr>
          <p:cNvPr id="289" name="Pijl: rechts 10"/>
          <p:cNvSpPr/>
          <p:nvPr/>
        </p:nvSpPr>
        <p:spPr>
          <a:xfrm rot="5400000">
            <a:off x="4308480" y="3432240"/>
            <a:ext cx="685080" cy="151560"/>
          </a:xfrm>
          <a:prstGeom prst="rightArrow">
            <a:avLst>
              <a:gd name="adj1" fmla="val 50000"/>
              <a:gd name="adj2" fmla="val 50000"/>
            </a:avLst>
          </a:prstGeom>
          <a:solidFill>
            <a:srgbClr val="6585cf"/>
          </a:solidFill>
          <a:ln>
            <a:solidFill>
              <a:srgbClr val="4a6299"/>
            </a:solidFill>
            <a:round/>
          </a:ln>
        </p:spPr>
        <p:style>
          <a:lnRef idx="2">
            <a:schemeClr val="accent4">
              <a:shade val="50000"/>
            </a:schemeClr>
          </a:lnRef>
          <a:fillRef idx="1">
            <a:schemeClr val="accent4"/>
          </a:fillRef>
          <a:effectRef idx="0">
            <a:schemeClr val="accent4"/>
          </a:effectRef>
          <a:fontRef idx="minor"/>
        </p:style>
      </p:sp>
      <p:sp>
        <p:nvSpPr>
          <p:cNvPr id="290" name="Pijl: rechts 11"/>
          <p:cNvSpPr/>
          <p:nvPr/>
        </p:nvSpPr>
        <p:spPr>
          <a:xfrm rot="16200000">
            <a:off x="4305240" y="4610880"/>
            <a:ext cx="685080" cy="151560"/>
          </a:xfrm>
          <a:prstGeom prst="rightArrow">
            <a:avLst>
              <a:gd name="adj1" fmla="val 50000"/>
              <a:gd name="adj2" fmla="val 50000"/>
            </a:avLst>
          </a:prstGeom>
          <a:solidFill>
            <a:srgbClr val="6585cf"/>
          </a:solidFill>
          <a:ln>
            <a:solidFill>
              <a:srgbClr val="4a6299"/>
            </a:solidFill>
            <a:round/>
          </a:ln>
        </p:spPr>
        <p:style>
          <a:lnRef idx="2">
            <a:schemeClr val="accent4">
              <a:shade val="50000"/>
            </a:schemeClr>
          </a:lnRef>
          <a:fillRef idx="1">
            <a:schemeClr val="accent4"/>
          </a:fillRef>
          <a:effectRef idx="0">
            <a:schemeClr val="accent4"/>
          </a:effectRef>
          <a:fontRef idx="minor"/>
        </p:style>
      </p:sp>
      <p:sp>
        <p:nvSpPr>
          <p:cNvPr id="291" name="Rechthoek: afgeronde hoeken 12"/>
          <p:cNvSpPr/>
          <p:nvPr/>
        </p:nvSpPr>
        <p:spPr>
          <a:xfrm>
            <a:off x="3581280" y="5083200"/>
            <a:ext cx="2133000" cy="951840"/>
          </a:xfrm>
          <a:prstGeom prst="roundRect">
            <a:avLst>
              <a:gd name="adj" fmla="val 16667"/>
            </a:avLst>
          </a:prstGeom>
          <a:solidFill>
            <a:srgbClr val="6585cf"/>
          </a:solidFill>
          <a:ln>
            <a:solidFill>
              <a:srgbClr val="4a6299"/>
            </a:solidFill>
            <a:round/>
          </a:ln>
        </p:spPr>
        <p:style>
          <a:lnRef idx="2">
            <a:schemeClr val="accent4">
              <a:shade val="50000"/>
            </a:schemeClr>
          </a:lnRef>
          <a:fillRef idx="1">
            <a:schemeClr val="accent4"/>
          </a:fillRef>
          <a:effectRef idx="0">
            <a:schemeClr val="accent4"/>
          </a:effectRef>
          <a:fontRef idx="minor"/>
        </p:style>
        <p:txBody>
          <a:bodyPr lIns="90000" rIns="90000" tIns="45000" bIns="45000" anchor="ctr">
            <a:noAutofit/>
          </a:bodyPr>
          <a:p>
            <a:pPr algn="ctr">
              <a:lnSpc>
                <a:spcPct val="100000"/>
              </a:lnSpc>
            </a:pPr>
            <a:r>
              <a:rPr b="1" lang="en-US" sz="1800" spc="-1" strike="noStrike">
                <a:solidFill>
                  <a:srgbClr val="ffffff"/>
                </a:solidFill>
                <a:latin typeface="Calibri"/>
                <a:ea typeface="DejaVu Sans"/>
              </a:rPr>
              <a:t>Autocorrection insuffisante des impulsions</a:t>
            </a:r>
            <a:endParaRPr b="0" lang="fr-FR" sz="1800" spc="-1" strike="noStrike">
              <a:latin typeface="Arial"/>
            </a:endParaRPr>
          </a:p>
        </p:txBody>
      </p:sp>
      <p:sp>
        <p:nvSpPr>
          <p:cNvPr id="292" name="Rechthoek: afgeronde hoeken 13"/>
          <p:cNvSpPr/>
          <p:nvPr/>
        </p:nvSpPr>
        <p:spPr>
          <a:xfrm>
            <a:off x="3888720" y="2397240"/>
            <a:ext cx="1523160" cy="685080"/>
          </a:xfrm>
          <a:prstGeom prst="roundRect">
            <a:avLst>
              <a:gd name="adj" fmla="val 16667"/>
            </a:avLst>
          </a:prstGeom>
          <a:solidFill>
            <a:srgbClr val="6585cf"/>
          </a:solidFill>
          <a:ln>
            <a:solidFill>
              <a:srgbClr val="4a6299"/>
            </a:solidFill>
            <a:round/>
          </a:ln>
        </p:spPr>
        <p:style>
          <a:lnRef idx="2">
            <a:schemeClr val="accent4">
              <a:shade val="50000"/>
            </a:schemeClr>
          </a:lnRef>
          <a:fillRef idx="1">
            <a:schemeClr val="accent4"/>
          </a:fillRef>
          <a:effectRef idx="0">
            <a:schemeClr val="accent4"/>
          </a:effectRef>
          <a:fontRef idx="minor"/>
        </p:style>
        <p:txBody>
          <a:bodyPr lIns="90000" rIns="90000" tIns="45000" bIns="45000" anchor="ctr">
            <a:noAutofit/>
          </a:bodyPr>
          <a:p>
            <a:pPr algn="ctr">
              <a:lnSpc>
                <a:spcPct val="100000"/>
              </a:lnSpc>
            </a:pPr>
            <a:r>
              <a:rPr b="1" lang="en-US" sz="1800" spc="-1" strike="noStrike">
                <a:solidFill>
                  <a:srgbClr val="ffffff"/>
                </a:solidFill>
                <a:latin typeface="Calibri"/>
                <a:ea typeface="DejaVu Sans"/>
              </a:rPr>
              <a:t>Insécurité</a:t>
            </a:r>
            <a:endParaRPr b="0" lang="fr-FR" sz="1800" spc="-1" strike="noStrike">
              <a:latin typeface="Arial"/>
            </a:endParaRPr>
          </a:p>
        </p:txBody>
      </p:sp>
      <p:sp>
        <p:nvSpPr>
          <p:cNvPr id="293"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Colère</a:t>
            </a:r>
            <a:endParaRPr b="0" lang="fr-FR" sz="3200" spc="-1" strike="noStrike">
              <a:latin typeface="Arial"/>
            </a:endParaRPr>
          </a:p>
        </p:txBody>
      </p:sp>
      <p:sp>
        <p:nvSpPr>
          <p:cNvPr id="294" name="TextBox 5"/>
          <p:cNvSpPr/>
          <p:nvPr/>
        </p:nvSpPr>
        <p:spPr>
          <a:xfrm>
            <a:off x="685800" y="6068160"/>
            <a:ext cx="2519640" cy="211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en-US" sz="800" spc="-1" strike="noStrike">
                <a:solidFill>
                  <a:srgbClr val="808080"/>
                </a:solidFill>
                <a:latin typeface="Calibri"/>
                <a:ea typeface="DejaVu Sans"/>
              </a:rPr>
              <a:t>Source : Van den Bos (2019)</a:t>
            </a:r>
            <a:endParaRPr b="0" lang="fr-FR" sz="800" spc="-1" strike="noStrike">
              <a:latin typeface="Arial"/>
            </a:endParaRPr>
          </a:p>
        </p:txBody>
      </p:sp>
    </p:spTree>
  </p:cSld>
  <mc:AlternateContent>
    <mc:Choice Requires="p14">
      <p:transition spd="slow" p14:dur="2000"/>
    </mc:Choice>
    <mc:Fallback>
      <p:transition spd="slow"/>
    </mc:Fallback>
  </mc:AlternateContent>
  <p:timing>
    <p:tnLst>
      <p:par>
        <p:cTn id="138" dur="indefinite" restart="never" nodeType="tmRoot">
          <p:childTnLst>
            <p:seq>
              <p:cTn id="139" dur="indefinite" nodeType="mainSeq">
                <p:childTnLst>
                  <p:par>
                    <p:cTn id="140" fill="hold">
                      <p:stCondLst>
                        <p:cond delay="indefinite"/>
                      </p:stCondLst>
                      <p:childTnLst>
                        <p:par>
                          <p:cTn id="141" fill="hold">
                            <p:stCondLst>
                              <p:cond delay="0"/>
                            </p:stCondLst>
                            <p:childTnLst>
                              <p:par>
                                <p:cTn id="142" nodeType="clickEffect" fill="hold" presetClass="entr" presetID="1">
                                  <p:stCondLst>
                                    <p:cond delay="0"/>
                                  </p:stCondLst>
                                  <p:childTnLst>
                                    <p:set>
                                      <p:cBhvr>
                                        <p:cTn id="143" dur="1" fill="hold">
                                          <p:stCondLst>
                                            <p:cond delay="0"/>
                                          </p:stCondLst>
                                        </p:cTn>
                                        <p:tgtEl>
                                          <p:spTgt spid="286"/>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nodeType="clickEffect" fill="hold" presetClass="entr" presetID="1">
                                  <p:stCondLst>
                                    <p:cond delay="0"/>
                                  </p:stCondLst>
                                  <p:childTnLst>
                                    <p:set>
                                      <p:cBhvr>
                                        <p:cTn id="147" dur="1" fill="hold">
                                          <p:stCondLst>
                                            <p:cond delay="0"/>
                                          </p:stCondLst>
                                        </p:cTn>
                                        <p:tgtEl>
                                          <p:spTgt spid="292"/>
                                        </p:tgtEl>
                                        <p:attrNameLst>
                                          <p:attrName>style.visibility</p:attrName>
                                        </p:attrNameLst>
                                      </p:cBhvr>
                                      <p:to>
                                        <p:strVal val="visible"/>
                                      </p:to>
                                    </p:set>
                                  </p:childTnLst>
                                </p:cTn>
                              </p:par>
                              <p:par>
                                <p:cTn id="148" nodeType="withEffect" fill="hold" presetClass="entr" presetID="1">
                                  <p:stCondLst>
                                    <p:cond delay="0"/>
                                  </p:stCondLst>
                                  <p:childTnLst>
                                    <p:set>
                                      <p:cBhvr>
                                        <p:cTn id="149" dur="1" fill="hold">
                                          <p:stCondLst>
                                            <p:cond delay="0"/>
                                          </p:stCondLst>
                                        </p:cTn>
                                        <p:tgtEl>
                                          <p:spTgt spid="289"/>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
                                  <p:stCondLst>
                                    <p:cond delay="0"/>
                                  </p:stCondLst>
                                  <p:childTnLst>
                                    <p:set>
                                      <p:cBhvr>
                                        <p:cTn id="153" dur="1" fill="hold">
                                          <p:stCondLst>
                                            <p:cond delay="0"/>
                                          </p:stCondLst>
                                        </p:cTn>
                                        <p:tgtEl>
                                          <p:spTgt spid="290"/>
                                        </p:tgtEl>
                                        <p:attrNameLst>
                                          <p:attrName>style.visibility</p:attrName>
                                        </p:attrNameLst>
                                      </p:cBhvr>
                                      <p:to>
                                        <p:strVal val="visible"/>
                                      </p:to>
                                    </p:set>
                                  </p:childTnLst>
                                </p:cTn>
                              </p:par>
                              <p:par>
                                <p:cTn id="154" nodeType="withEffect" fill="hold" presetClass="entr" presetID="1">
                                  <p:stCondLst>
                                    <p:cond delay="0"/>
                                  </p:stCondLst>
                                  <p:childTnLst>
                                    <p:set>
                                      <p:cBhvr>
                                        <p:cTn id="155"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itel 1"/>
          <p:cNvSpPr/>
          <p:nvPr/>
        </p:nvSpPr>
        <p:spPr>
          <a:xfrm>
            <a:off x="685800" y="1447920"/>
            <a:ext cx="2778840" cy="10659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2800" spc="-1" strike="noStrike">
                <a:solidFill>
                  <a:srgbClr val="0770b1"/>
                </a:solidFill>
                <a:latin typeface="Calibri"/>
              </a:rPr>
              <a:t>Colère</a:t>
            </a:r>
            <a:endParaRPr b="0" lang="fr-FR" sz="2800" spc="-1" strike="noStrike">
              <a:latin typeface="Arial"/>
            </a:endParaRPr>
          </a:p>
        </p:txBody>
      </p:sp>
      <p:sp>
        <p:nvSpPr>
          <p:cNvPr id="296"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D161795D-1599-40F4-BB91-CC46189E34A2}" type="slidenum">
              <a:rPr b="0" lang="en-US" sz="1200" spc="-1" strike="noStrike">
                <a:solidFill>
                  <a:srgbClr val="0770b1"/>
                </a:solidFill>
                <a:latin typeface="Calibri"/>
              </a:rPr>
              <a:t>&lt;numéro&gt;</a:t>
            </a:fld>
            <a:endParaRPr b="0" lang="fr-FR" sz="1200" spc="-1" strike="noStrike">
              <a:latin typeface="Arial"/>
            </a:endParaRPr>
          </a:p>
        </p:txBody>
      </p:sp>
      <p:sp>
        <p:nvSpPr>
          <p:cNvPr id="297" name="Tekstvak 8"/>
          <p:cNvSpPr/>
          <p:nvPr/>
        </p:nvSpPr>
        <p:spPr>
          <a:xfrm>
            <a:off x="623520" y="2859480"/>
            <a:ext cx="2803320" cy="1096200"/>
          </a:xfrm>
          <a:prstGeom prst="rect">
            <a:avLst/>
          </a:prstGeom>
          <a:noFill/>
          <a:ln w="0">
            <a:noFill/>
          </a:ln>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0" lang="en-US" sz="2400" spc="-1" strike="noStrike">
                <a:solidFill>
                  <a:srgbClr val="404040"/>
                </a:solidFill>
                <a:latin typeface="Calibri"/>
                <a:ea typeface="DejaVu Sans"/>
              </a:rPr>
              <a:t>Émotion primaire et </a:t>
            </a:r>
            <a:br/>
            <a:r>
              <a:rPr b="0" lang="en-US" sz="2400" spc="-1" strike="noStrike">
                <a:solidFill>
                  <a:srgbClr val="404040"/>
                </a:solidFill>
                <a:latin typeface="Calibri"/>
                <a:ea typeface="DejaVu Sans"/>
              </a:rPr>
              <a:t>secondaire </a:t>
            </a:r>
            <a:endParaRPr b="0" lang="fr-FR" sz="2400" spc="-1" strike="noStrike">
              <a:latin typeface="Arial"/>
            </a:endParaRPr>
          </a:p>
        </p:txBody>
      </p:sp>
      <p:sp>
        <p:nvSpPr>
          <p:cNvPr id="298" name="TextBox 5"/>
          <p:cNvSpPr/>
          <p:nvPr/>
        </p:nvSpPr>
        <p:spPr>
          <a:xfrm>
            <a:off x="4056840" y="6292800"/>
            <a:ext cx="4992120" cy="211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800" spc="-1" strike="noStrike">
                <a:solidFill>
                  <a:srgbClr val="808080"/>
                </a:solidFill>
                <a:latin typeface="Calibri"/>
                <a:ea typeface="Calibri"/>
              </a:rPr>
              <a:t>D'après : https://www.gottman.com/blog/the-anger-iceberg/</a:t>
            </a:r>
            <a:endParaRPr b="0" lang="fr-FR" sz="800" spc="-1" strike="noStrike">
              <a:latin typeface="Arial"/>
            </a:endParaRPr>
          </a:p>
        </p:txBody>
      </p:sp>
      <p:pic>
        <p:nvPicPr>
          <p:cNvPr id="299" name="Picture 3" descr="Text&#10;&#10;Description automatically generated with low confidence"/>
          <p:cNvPicPr/>
          <p:nvPr/>
        </p:nvPicPr>
        <p:blipFill>
          <a:blip r:embed="rId1"/>
          <a:srcRect l="26666" t="11480" r="21667" b="0"/>
          <a:stretch/>
        </p:blipFill>
        <p:spPr>
          <a:xfrm>
            <a:off x="3732120" y="1295280"/>
            <a:ext cx="4723560" cy="4783320"/>
          </a:xfrm>
          <a:prstGeom prst="rect">
            <a:avLst/>
          </a:prstGeom>
          <a:ln w="0">
            <a:noFill/>
          </a:ln>
        </p:spPr>
      </p:pic>
    </p:spTree>
  </p:cSld>
  <mc:AlternateContent>
    <mc:Choice Requires="p14">
      <p:transition spd="slow" p14:dur="2000"/>
    </mc:Choice>
    <mc:Fallback>
      <p:transition spd="slow"/>
    </mc:Fallback>
  </mc:AlternateContent>
  <p:timing>
    <p:tnLst>
      <p:par>
        <p:cTn id="156" dur="indefinite" restart="never" nodeType="tmRoot">
          <p:childTnLst>
            <p:seq>
              <p:cTn id="157" dur="indefinite" nodeType="mainSeq">
                <p:childTnLst>
                  <p:par>
                    <p:cTn id="158" fill="hold">
                      <p:stCondLst>
                        <p:cond delay="indefinite"/>
                      </p:stCondLst>
                      <p:childTnLst>
                        <p:par>
                          <p:cTn id="159" fill="hold">
                            <p:stCondLst>
                              <p:cond delay="0"/>
                            </p:stCondLst>
                            <p:childTnLst>
                              <p:par>
                                <p:cTn id="160" nodeType="clickEffect" fill="hold" presetClass="entr" presetID="1">
                                  <p:stCondLst>
                                    <p:cond delay="0"/>
                                  </p:stCondLst>
                                  <p:childTnLst>
                                    <p:set>
                                      <p:cBhvr>
                                        <p:cTn id="161"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Elemental</Template>
  <TotalTime>4214</TotalTime>
  <Application>LibreOffice/7.1.2.2$Windows_X86_64 LibreOffice_project/8a45595d069ef5570103caea1b71cc9d82b2aae4</Application>
  <AppVersion>15.0000</AppVersion>
  <Words>9432</Words>
  <Paragraphs>880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2019-01-04T14:31:26Z</dcterms:created>
  <dc:creator>kate</dc:creator>
  <dc:description/>
  <dc:language>fr-FR</dc:language>
  <cp:lastModifiedBy/>
  <dcterms:modified xsi:type="dcterms:W3CDTF">2022-09-12T15:44:32Z</dcterms:modified>
  <cp:revision>165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36</vt:i4>
  </property>
  <property fmtid="{D5CDD505-2E9C-101B-9397-08002B2CF9AE}" pid="4" name="PresentationFormat">
    <vt:lpwstr>On-screen Show (4:3)</vt:lpwstr>
  </property>
  <property fmtid="{D5CDD505-2E9C-101B-9397-08002B2CF9AE}" pid="5" name="Slides">
    <vt:i4>37</vt:i4>
  </property>
</Properties>
</file>