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diagrams/quickStyle3.xml" ContentType="application/vnd.openxmlformats-officedocument.drawingml.diagramStyle+xml"/>
  <Override PartName="/ppt/diagrams/data1.xml" ContentType="application/vnd.openxmlformats-officedocument.drawingml.diagramData+xml"/>
  <Override PartName="/ppt/diagrams/data7.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drawing2.xml" ContentType="application/vnd.ms-office.drawingml.diagramDrawing+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quickStyle4.xml" ContentType="application/vnd.openxmlformats-officedocument.drawingml.diagramStyle+xml"/>
  <Override PartName="/ppt/diagrams/quickStyle2.xml" ContentType="application/vnd.openxmlformats-officedocument.drawingml.diagramStyle+xml"/>
  <Override PartName="/ppt/diagrams/layout2.xml" ContentType="application/vnd.openxmlformats-officedocument.drawingml.diagramLayout+xml"/>
  <Override PartName="/ppt/diagrams/data8.xml" ContentType="application/vnd.openxmlformats-officedocument.drawingml.diagramData+xml"/>
  <Override PartName="/ppt/diagrams/colors2.xml" ContentType="application/vnd.openxmlformats-officedocument.drawingml.diagramColors+xml"/>
  <Override PartName="/ppt/diagrams/drawing3.xml" ContentType="application/vnd.ms-office.drawingml.diagramDrawing+xml"/>
  <Override PartName="/ppt/diagrams/data3.xml" ContentType="application/vnd.openxmlformats-officedocument.drawingml.diagramData+xml"/>
  <Override PartName="/ppt/diagrams/quickStyle5.xml" ContentType="application/vnd.openxmlformats-officedocument.drawingml.diagramStyle+xml"/>
  <Override PartName="/ppt/diagrams/layout3.xml" ContentType="application/vnd.openxmlformats-officedocument.drawingml.diagramLayout+xml"/>
  <Override PartName="/ppt/diagrams/colors3.xml" ContentType="application/vnd.openxmlformats-officedocument.drawingml.diagramColors+xml"/>
  <Override PartName="/ppt/diagrams/drawing4.xml" ContentType="application/vnd.ms-office.drawingml.diagramDrawing+xml"/>
  <Override PartName="/ppt/diagrams/data4.xml" ContentType="application/vnd.openxmlformats-officedocument.drawingml.diagramData+xml"/>
  <Override PartName="/ppt/diagrams/quickStyle6.xml" ContentType="application/vnd.openxmlformats-officedocument.drawingml.diagramStyle+xml"/>
  <Override PartName="/ppt/diagrams/layout4.xml" ContentType="application/vnd.openxmlformats-officedocument.drawingml.diagramLayout+xml"/>
  <Override PartName="/ppt/diagrams/colors4.xml" ContentType="application/vnd.openxmlformats-officedocument.drawingml.diagramColors+xml"/>
  <Override PartName="/ppt/diagrams/drawing5.xml" ContentType="application/vnd.ms-office.drawingml.diagramDrawing+xml"/>
  <Override PartName="/ppt/diagrams/data5.xml" ContentType="application/vnd.openxmlformats-officedocument.drawingml.diagramData+xml"/>
  <Override PartName="/ppt/diagrams/quickStyle7.xml" ContentType="application/vnd.openxmlformats-officedocument.drawingml.diagramStyle+xml"/>
  <Override PartName="/ppt/diagrams/layout5.xml" ContentType="application/vnd.openxmlformats-officedocument.drawingml.diagramLayout+xml"/>
  <Override PartName="/ppt/diagrams/colors5.xml" ContentType="application/vnd.openxmlformats-officedocument.drawingml.diagramColors+xml"/>
  <Override PartName="/ppt/diagrams/drawing6.xml" ContentType="application/vnd.ms-office.drawingml.diagramDrawing+xml"/>
  <Override PartName="/ppt/diagrams/data6.xml" ContentType="application/vnd.openxmlformats-officedocument.drawingml.diagramData+xml"/>
  <Override PartName="/ppt/diagrams/quickStyle8.xml" ContentType="application/vnd.openxmlformats-officedocument.drawingml.diagramStyle+xml"/>
  <Override PartName="/ppt/diagrams/layout6.xml" ContentType="application/vnd.openxmlformats-officedocument.drawingml.diagramLayout+xml"/>
  <Override PartName="/ppt/diagrams/colors6.xml" ContentType="application/vnd.openxmlformats-officedocument.drawingml.diagramColors+xml"/>
  <Override PartName="/ppt/diagrams/drawing7.xml" ContentType="application/vnd.ms-office.drawingml.diagramDrawing+xml"/>
  <Override PartName="/ppt/diagrams/layout7.xml" ContentType="application/vnd.openxmlformats-officedocument.drawingml.diagramLayout+xml"/>
  <Override PartName="/ppt/diagrams/colors7.xml" ContentType="application/vnd.openxmlformats-officedocument.drawingml.diagramColors+xml"/>
  <Override PartName="/ppt/diagrams/drawing8.xml" ContentType="application/vnd.ms-office.drawingml.diagramDrawing+xml"/>
  <Override PartName="/ppt/diagrams/layout8.xml" ContentType="application/vnd.openxmlformats-officedocument.drawingml.diagramLayout+xml"/>
  <Override PartName="/ppt/diagrams/colors8.xml" ContentType="application/vnd.openxmlformats-officedocument.drawingml.diagramColors+xml"/>
  <Override PartName="/ppt/media/image57.png" ContentType="image/png"/>
  <Override PartName="/ppt/media/image1.png" ContentType="image/png"/>
  <Override PartName="/ppt/media/image58.png" ContentType="image/png"/>
  <Override PartName="/ppt/media/image2.png" ContentType="image/png"/>
  <Override PartName="/ppt/media/image59.png" ContentType="image/png"/>
  <Override PartName="/ppt/media/image3.png" ContentType="image/png"/>
  <Override PartName="/ppt/media/image21.png" ContentType="image/png"/>
  <Override PartName="/ppt/media/image6.jpeg" ContentType="image/jpeg"/>
  <Override PartName="/ppt/media/image70.png" ContentType="image/png"/>
  <Override PartName="/ppt/media/image4.png" ContentType="image/png"/>
  <Override PartName="/ppt/media/image71.png" ContentType="image/png"/>
  <Override PartName="/ppt/media/image5.png" ContentType="image/png"/>
  <Override PartName="/ppt/media/image73.png" ContentType="image/png"/>
  <Override PartName="/ppt/media/image7.png" ContentType="image/png"/>
  <Override PartName="/ppt/media/image8.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media/image39.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47.png" ContentType="image/png"/>
  <Override PartName="/ppt/media/image48.png" ContentType="image/png"/>
  <Override PartName="/ppt/media/image49.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72.png" ContentType="image/png"/>
  <Override PartName="/ppt/media/image74.jpeg" ContentType="image/jpe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_rels/slideLayout31.xml.rels" ContentType="application/vnd.openxmlformats-package.relationships+xml"/>
  <Override PartName="/ppt/slideLayouts/_rels/slideLayout53.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55.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56.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57.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58.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59.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EEC1A8-51C1-4D51-84DB-A0047B049F42}"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bg-BG"/>
        </a:p>
      </dgm:t>
    </dgm:pt>
    <dgm:pt modelId="{6200A963-3DB9-4596-9872-09A02463DD2B}">
      <dgm:prSet phldrT="[Текст]">
        <dgm:style>
          <a:lnRef idx="2">
            <a:schemeClr val="accent2"/>
          </a:lnRef>
          <a:fillRef idx="1">
            <a:schemeClr val="lt1"/>
          </a:fillRef>
          <a:effectRef idx="0">
            <a:schemeClr val="accent2"/>
          </a:effectRef>
          <a:fontRef idx="minor">
            <a:schemeClr val="dk1"/>
          </a:fontRef>
        </dgm:style>
      </dgm:prSet>
      <dgm:spPr/>
      <dgm:t>
        <a:bodyPr/>
        <a:lstStyle/>
        <a:p>
          <a:r>
            <a:t>7 ateliers</a:t>
          </a:r>
          <a:endParaRPr lang="bg-BG" dirty="0"/>
        </a:p>
      </dgm:t>
    </dgm:pt>
    <dgm:pt modelId="{67B047AC-5AE9-4250-9D9D-D73FBAE422FB}" type="parTrans" cxnId="{90506768-F10F-49F3-9433-F4709B2846B4}">
      <dgm:prSet/>
      <dgm:spPr/>
      <dgm:t>
        <a:bodyPr/>
        <a:lstStyle/>
        <a:p>
          <a:endParaRPr lang="bg-BG"/>
        </a:p>
      </dgm:t>
    </dgm:pt>
    <dgm:pt modelId="{454B882B-B4B3-4397-B241-18A1CBB645F5}" type="sibTrans" cxnId="{90506768-F10F-49F3-9433-F4709B2846B4}">
      <dgm:prSet/>
      <dgm:spPr/>
      <dgm:t>
        <a:bodyPr/>
        <a:lstStyle/>
        <a:p>
          <a:endParaRPr lang="bg-BG"/>
        </a:p>
      </dgm:t>
    </dgm:pt>
    <dgm:pt modelId="{09F9ABEF-B2BF-4A07-8BE5-90EA9C05A4EB}">
      <dgm:prSet phldrT="[Текст]">
        <dgm:style>
          <a:lnRef idx="2">
            <a:schemeClr val="accent5">
              <a:shade val="50000"/>
            </a:schemeClr>
          </a:lnRef>
          <a:fillRef idx="1">
            <a:schemeClr val="accent5"/>
          </a:fillRef>
          <a:effectRef idx="0">
            <a:schemeClr val="accent5"/>
          </a:effectRef>
          <a:fontRef idx="minor">
            <a:schemeClr val="lt1"/>
          </a:fontRef>
        </dgm:style>
      </dgm:prSet>
      <dgm:spPr/>
      <dgm:t>
        <a:bodyPr/>
        <a:lstStyle/>
        <a:p>
          <a:r>
            <a:t>Renforcement des capacités individuelles</a:t>
          </a:r>
          <a:endParaRPr lang="bg-BG" dirty="0"/>
        </a:p>
      </dgm:t>
    </dgm:pt>
    <dgm:pt modelId="{B5CF837E-6209-478F-821D-AD64B7DB5A1B}" type="parTrans" cxnId="{89D8AE80-50B2-43BB-ABC4-82DDAE79D83A}">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bg-BG"/>
        </a:p>
      </dgm:t>
    </dgm:pt>
    <dgm:pt modelId="{154EDBDF-281A-4167-87B4-8F17F0FBD233}" type="sibTrans" cxnId="{89D8AE80-50B2-43BB-ABC4-82DDAE79D83A}">
      <dgm:prSet/>
      <dgm:spPr/>
      <dgm:t>
        <a:bodyPr/>
        <a:lstStyle/>
        <a:p>
          <a:endParaRPr lang="bg-BG"/>
        </a:p>
      </dgm:t>
    </dgm:pt>
    <dgm:pt modelId="{40A2E41F-ABE3-4D51-B18A-5C56588AD171}">
      <dgm:prSet phldrT="[Текст]">
        <dgm:style>
          <a:lnRef idx="2">
            <a:schemeClr val="accent5">
              <a:shade val="50000"/>
            </a:schemeClr>
          </a:lnRef>
          <a:fillRef idx="1">
            <a:schemeClr val="accent5"/>
          </a:fillRef>
          <a:effectRef idx="0">
            <a:schemeClr val="accent5"/>
          </a:effectRef>
          <a:fontRef idx="minor">
            <a:schemeClr val="lt1"/>
          </a:fontRef>
        </dgm:style>
      </dgm:prSet>
      <dgm:spPr/>
      <dgm:t>
        <a:bodyPr/>
        <a:lstStyle/>
        <a:p>
          <a:r>
            <a:rPr dirty="0" err="1"/>
            <a:t>Laboratoire</a:t>
          </a:r>
          <a:r>
            <a:rPr dirty="0"/>
            <a:t> de coaching et de </a:t>
          </a:r>
          <a:r>
            <a:rPr dirty="0" err="1"/>
            <a:t>parentalité</a:t>
          </a:r>
          <a:endParaRPr lang="bg-BG" dirty="0"/>
        </a:p>
      </dgm:t>
    </dgm:pt>
    <dgm:pt modelId="{BB19E469-E94A-4068-987F-72537B5F4E6D}" type="parTrans" cxnId="{B9F8F689-70E3-40B3-9CC4-C3AC76B3D5AE}">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bg-BG"/>
        </a:p>
      </dgm:t>
    </dgm:pt>
    <dgm:pt modelId="{26A76DF0-AB15-46EC-92AD-2F7A9C175DC8}" type="sibTrans" cxnId="{B9F8F689-70E3-40B3-9CC4-C3AC76B3D5AE}">
      <dgm:prSet/>
      <dgm:spPr/>
      <dgm:t>
        <a:bodyPr/>
        <a:lstStyle/>
        <a:p>
          <a:endParaRPr lang="bg-BG"/>
        </a:p>
      </dgm:t>
    </dgm:pt>
    <dgm:pt modelId="{AC4F34C2-CEE4-4B47-AA9F-42894A27C7E1}">
      <dgm:prSet phldrT="[Текст]">
        <dgm:style>
          <a:lnRef idx="2">
            <a:schemeClr val="accent5">
              <a:shade val="50000"/>
            </a:schemeClr>
          </a:lnRef>
          <a:fillRef idx="1">
            <a:schemeClr val="accent5"/>
          </a:fillRef>
          <a:effectRef idx="0">
            <a:schemeClr val="accent5"/>
          </a:effectRef>
          <a:fontRef idx="minor">
            <a:schemeClr val="lt1"/>
          </a:fontRef>
        </dgm:style>
      </dgm:prSet>
      <dgm:spPr/>
      <dgm:t>
        <a:bodyPr/>
        <a:lstStyle/>
        <a:p>
          <a:r>
            <a:t>Pensée critique</a:t>
          </a:r>
          <a:endParaRPr lang="bg-BG" dirty="0"/>
        </a:p>
      </dgm:t>
    </dgm:pt>
    <dgm:pt modelId="{5354FDFA-52C1-4D5E-81A9-86DD5BDC258F}" type="parTrans" cxnId="{76DD1A95-BD0D-44B2-A67C-7E984DA4D8DC}">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bg-BG"/>
        </a:p>
      </dgm:t>
    </dgm:pt>
    <dgm:pt modelId="{4C331381-3932-43CD-A9F0-AFE94B49D441}" type="sibTrans" cxnId="{76DD1A95-BD0D-44B2-A67C-7E984DA4D8DC}">
      <dgm:prSet/>
      <dgm:spPr/>
      <dgm:t>
        <a:bodyPr/>
        <a:lstStyle/>
        <a:p>
          <a:endParaRPr lang="bg-BG"/>
        </a:p>
      </dgm:t>
    </dgm:pt>
    <dgm:pt modelId="{A53A0010-F5D8-47BA-AFC4-0B143B3500FD}">
      <dgm:prSet phldrT="[Текст]">
        <dgm:style>
          <a:lnRef idx="2">
            <a:schemeClr val="accent4">
              <a:shade val="50000"/>
            </a:schemeClr>
          </a:lnRef>
          <a:fillRef idx="1">
            <a:schemeClr val="accent4"/>
          </a:fillRef>
          <a:effectRef idx="0">
            <a:schemeClr val="accent4"/>
          </a:effectRef>
          <a:fontRef idx="minor">
            <a:schemeClr val="lt1"/>
          </a:fontRef>
        </dgm:style>
      </dgm:prSet>
      <dgm:spPr/>
      <dgm:t>
        <a:bodyPr/>
        <a:lstStyle/>
        <a:p>
          <a:r>
            <a:t>Renforcement des capacités communautaires</a:t>
          </a:r>
          <a:endParaRPr lang="bg-BG" dirty="0"/>
        </a:p>
      </dgm:t>
    </dgm:pt>
    <dgm:pt modelId="{BC4EC194-9265-428A-9048-D28D99F7F0EE}" type="parTrans" cxnId="{409182A5-65D4-4B96-AC61-B1BCC8CD9400}">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bg-BG"/>
        </a:p>
      </dgm:t>
    </dgm:pt>
    <dgm:pt modelId="{0EF5FB30-CD44-46A6-8524-A4539E296BEB}" type="sibTrans" cxnId="{409182A5-65D4-4B96-AC61-B1BCC8CD9400}">
      <dgm:prSet/>
      <dgm:spPr/>
      <dgm:t>
        <a:bodyPr/>
        <a:lstStyle/>
        <a:p>
          <a:endParaRPr lang="bg-BG"/>
        </a:p>
      </dgm:t>
    </dgm:pt>
    <dgm:pt modelId="{FAD44CEE-8D1B-4297-A050-B08635A8E238}">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t>Intervention de l’État</a:t>
          </a:r>
          <a:endParaRPr lang="bg-BG" dirty="0"/>
        </a:p>
      </dgm:t>
    </dgm:pt>
    <dgm:pt modelId="{89B24F05-2335-4029-B3E2-2240874102AE}" type="parTrans" cxnId="{C4C0C65E-4E1B-4375-8187-5CE7B5BC02F2}">
      <dgm:prSe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bg-BG"/>
        </a:p>
      </dgm:t>
    </dgm:pt>
    <dgm:pt modelId="{69415AC5-28F2-4AF2-A1BA-837FD53BA55F}" type="sibTrans" cxnId="{C4C0C65E-4E1B-4375-8187-5CE7B5BC02F2}">
      <dgm:prSet/>
      <dgm:spPr/>
      <dgm:t>
        <a:bodyPr/>
        <a:lstStyle/>
        <a:p>
          <a:endParaRPr lang="bg-BG"/>
        </a:p>
      </dgm:t>
    </dgm:pt>
    <dgm:pt modelId="{32C88652-3E9B-4DE4-801A-CB6156919216}">
      <dgm:prSet phldrT="[Текст]">
        <dgm:style>
          <a:lnRef idx="2">
            <a:schemeClr val="accent5">
              <a:shade val="50000"/>
            </a:schemeClr>
          </a:lnRef>
          <a:fillRef idx="1">
            <a:schemeClr val="accent5"/>
          </a:fillRef>
          <a:effectRef idx="0">
            <a:schemeClr val="accent5"/>
          </a:effectRef>
          <a:fontRef idx="minor">
            <a:schemeClr val="lt1"/>
          </a:fontRef>
        </dgm:style>
      </dgm:prSet>
      <dgm:spPr/>
      <dgm:t>
        <a:bodyPr/>
        <a:lstStyle/>
        <a:p>
          <a:r>
            <a:t>Gestion de la colère</a:t>
          </a:r>
          <a:endParaRPr lang="bg-BG" dirty="0"/>
        </a:p>
      </dgm:t>
    </dgm:pt>
    <dgm:pt modelId="{CFA07B40-0A76-4EEF-935E-0B9A5F64831F}" type="parTrans" cxnId="{29D31393-635C-4457-BFD6-418031BEB423}">
      <dgm:prSet>
        <dgm:style>
          <a:lnRef idx="2">
            <a:schemeClr val="accent5">
              <a:shade val="50000"/>
            </a:schemeClr>
          </a:lnRef>
          <a:fillRef idx="1">
            <a:schemeClr val="accent5"/>
          </a:fillRef>
          <a:effectRef idx="0">
            <a:schemeClr val="accent5"/>
          </a:effectRef>
          <a:fontRef idx="minor">
            <a:schemeClr val="lt1"/>
          </a:fontRef>
        </dgm:style>
      </dgm:prSet>
      <dgm:spPr/>
      <dgm:t>
        <a:bodyPr/>
        <a:lstStyle/>
        <a:p>
          <a:endParaRPr lang="bg-BG"/>
        </a:p>
      </dgm:t>
    </dgm:pt>
    <dgm:pt modelId="{98CFE5ED-AA75-416D-A6E3-725751EE65C5}" type="sibTrans" cxnId="{29D31393-635C-4457-BFD6-418031BEB423}">
      <dgm:prSet/>
      <dgm:spPr/>
      <dgm:t>
        <a:bodyPr/>
        <a:lstStyle/>
        <a:p>
          <a:endParaRPr lang="bg-BG"/>
        </a:p>
      </dgm:t>
    </dgm:pt>
    <dgm:pt modelId="{8C9D3A07-DD02-49C1-90C1-CE0B6AD9C020}">
      <dgm:prSet phldrT="[Текст]">
        <dgm:style>
          <a:lnRef idx="2">
            <a:schemeClr val="accent4">
              <a:shade val="50000"/>
            </a:schemeClr>
          </a:lnRef>
          <a:fillRef idx="1">
            <a:schemeClr val="accent4"/>
          </a:fillRef>
          <a:effectRef idx="0">
            <a:schemeClr val="accent4"/>
          </a:effectRef>
          <a:fontRef idx="minor">
            <a:schemeClr val="lt1"/>
          </a:fontRef>
        </dgm:style>
      </dgm:prSet>
      <dgm:spPr/>
      <dgm:t>
        <a:bodyPr/>
        <a:lstStyle/>
        <a:p>
          <a:r>
            <a:t>Récits et identité</a:t>
          </a:r>
          <a:endParaRPr lang="bg-BG" dirty="0"/>
        </a:p>
      </dgm:t>
    </dgm:pt>
    <dgm:pt modelId="{14D6DE97-6EA6-4AD1-88E9-2B619A6861A6}" type="parTrans" cxnId="{DC6AF105-0F5B-4019-8BCF-BDD52806AC3B}">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bg-BG"/>
        </a:p>
      </dgm:t>
    </dgm:pt>
    <dgm:pt modelId="{E180E9E8-8C69-4D10-AFF5-218FFE9447A7}" type="sibTrans" cxnId="{DC6AF105-0F5B-4019-8BCF-BDD52806AC3B}">
      <dgm:prSet/>
      <dgm:spPr/>
      <dgm:t>
        <a:bodyPr/>
        <a:lstStyle/>
        <a:p>
          <a:endParaRPr lang="bg-BG"/>
        </a:p>
      </dgm:t>
    </dgm:pt>
    <dgm:pt modelId="{2FA50617-274B-4A05-A624-9EF6FBF155D6}">
      <dgm:prSet phldrT="[Текст]">
        <dgm:style>
          <a:lnRef idx="2">
            <a:schemeClr val="accent4">
              <a:shade val="50000"/>
            </a:schemeClr>
          </a:lnRef>
          <a:fillRef idx="1">
            <a:schemeClr val="accent4"/>
          </a:fillRef>
          <a:effectRef idx="0">
            <a:schemeClr val="accent4"/>
          </a:effectRef>
          <a:fontRef idx="minor">
            <a:schemeClr val="lt1"/>
          </a:fontRef>
        </dgm:style>
      </dgm:prSet>
      <dgm:spPr/>
      <dgm:t>
        <a:bodyPr/>
        <a:lstStyle/>
        <a:p>
          <a:r>
            <a:t>Débat et simulation</a:t>
          </a:r>
          <a:endParaRPr lang="bg-BG" dirty="0"/>
        </a:p>
      </dgm:t>
    </dgm:pt>
    <dgm:pt modelId="{379192E5-61A0-4A64-B468-CD4B9AD57720}" type="parTrans" cxnId="{6DFB85E6-D767-4E1C-84A5-351A25D8277F}">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bg-BG"/>
        </a:p>
      </dgm:t>
    </dgm:pt>
    <dgm:pt modelId="{A059176A-EB26-409E-8B08-6BFB16D5062A}" type="sibTrans" cxnId="{6DFB85E6-D767-4E1C-84A5-351A25D8277F}">
      <dgm:prSet/>
      <dgm:spPr/>
      <dgm:t>
        <a:bodyPr/>
        <a:lstStyle/>
        <a:p>
          <a:endParaRPr lang="bg-BG"/>
        </a:p>
      </dgm:t>
    </dgm:pt>
    <dgm:pt modelId="{E206CC4B-3BBF-46E4-9A4B-DEC67CDB2521}">
      <dgm:prSet phldrT="[Текст]">
        <dgm:style>
          <a:lnRef idx="2">
            <a:schemeClr val="accent4">
              <a:shade val="50000"/>
            </a:schemeClr>
          </a:lnRef>
          <a:fillRef idx="1">
            <a:schemeClr val="accent4"/>
          </a:fillRef>
          <a:effectRef idx="0">
            <a:schemeClr val="accent4"/>
          </a:effectRef>
          <a:fontRef idx="minor">
            <a:schemeClr val="lt1"/>
          </a:fontRef>
        </dgm:style>
      </dgm:prSet>
      <dgm:spPr/>
      <dgm:t>
        <a:bodyPr/>
        <a:lstStyle/>
        <a:p>
          <a:r>
            <a:t>Gestion des conflits</a:t>
          </a:r>
          <a:endParaRPr lang="bg-BG" dirty="0"/>
        </a:p>
      </dgm:t>
    </dgm:pt>
    <dgm:pt modelId="{EBBAAE07-4105-4D1E-9450-784A749575FD}" type="parTrans" cxnId="{5F77E642-6402-4892-BCBC-657F275B302F}">
      <dgm:prSet>
        <dgm:style>
          <a:lnRef idx="2">
            <a:schemeClr val="accent4">
              <a:shade val="50000"/>
            </a:schemeClr>
          </a:lnRef>
          <a:fillRef idx="1">
            <a:schemeClr val="accent4"/>
          </a:fillRef>
          <a:effectRef idx="0">
            <a:schemeClr val="accent4"/>
          </a:effectRef>
          <a:fontRef idx="minor">
            <a:schemeClr val="lt1"/>
          </a:fontRef>
        </dgm:style>
      </dgm:prSet>
      <dgm:spPr/>
      <dgm:t>
        <a:bodyPr/>
        <a:lstStyle/>
        <a:p>
          <a:endParaRPr lang="bg-BG"/>
        </a:p>
      </dgm:t>
    </dgm:pt>
    <dgm:pt modelId="{B34881EF-91B0-4F0E-A693-BB2E277B0699}" type="sibTrans" cxnId="{5F77E642-6402-4892-BCBC-657F275B302F}">
      <dgm:prSet/>
      <dgm:spPr/>
      <dgm:t>
        <a:bodyPr/>
        <a:lstStyle/>
        <a:p>
          <a:endParaRPr lang="bg-BG"/>
        </a:p>
      </dgm:t>
    </dgm:pt>
    <dgm:pt modelId="{70AD3DE8-C3E7-4DA4-9DD2-28C856F61735}">
      <dgm:prSet phldrT="[Текст]">
        <dgm:style>
          <a:lnRef idx="2">
            <a:schemeClr val="accent3">
              <a:shade val="50000"/>
            </a:schemeClr>
          </a:lnRef>
          <a:fillRef idx="1">
            <a:schemeClr val="accent3"/>
          </a:fillRef>
          <a:effectRef idx="0">
            <a:schemeClr val="accent3"/>
          </a:effectRef>
          <a:fontRef idx="minor">
            <a:schemeClr val="lt1"/>
          </a:fontRef>
        </dgm:style>
      </dgm:prSet>
      <dgm:spPr/>
      <dgm:t>
        <a:bodyPr/>
        <a:lstStyle/>
        <a:p>
          <a:r>
            <a:t>Réponse proportionnée de l'État</a:t>
          </a:r>
          <a:endParaRPr lang="bg-BG" dirty="0"/>
        </a:p>
      </dgm:t>
    </dgm:pt>
    <dgm:pt modelId="{1157283B-11A0-4E51-A396-6E89AC9314EC}" type="parTrans" cxnId="{C769C8BF-B8A9-4314-BDD2-75E1F1AC12E9}">
      <dgm:prSet>
        <dgm:style>
          <a:lnRef idx="2">
            <a:schemeClr val="accent3">
              <a:shade val="50000"/>
            </a:schemeClr>
          </a:lnRef>
          <a:fillRef idx="1">
            <a:schemeClr val="accent3"/>
          </a:fillRef>
          <a:effectRef idx="0">
            <a:schemeClr val="accent3"/>
          </a:effectRef>
          <a:fontRef idx="minor">
            <a:schemeClr val="lt1"/>
          </a:fontRef>
        </dgm:style>
      </dgm:prSet>
      <dgm:spPr/>
      <dgm:t>
        <a:bodyPr/>
        <a:lstStyle/>
        <a:p>
          <a:endParaRPr lang="bg-BG"/>
        </a:p>
      </dgm:t>
    </dgm:pt>
    <dgm:pt modelId="{18E1ADA6-3087-4470-B564-8CE1487DCD05}" type="sibTrans" cxnId="{C769C8BF-B8A9-4314-BDD2-75E1F1AC12E9}">
      <dgm:prSet/>
      <dgm:spPr/>
      <dgm:t>
        <a:bodyPr/>
        <a:lstStyle/>
        <a:p>
          <a:endParaRPr lang="bg-BG"/>
        </a:p>
      </dgm:t>
    </dgm:pt>
    <dgm:pt modelId="{A780A850-4A1D-47E8-AFBC-DFB0A5E780B6}" type="pres">
      <dgm:prSet presAssocID="{80EEC1A8-51C1-4D51-84DB-A0047B049F42}" presName="diagram" presStyleCnt="0">
        <dgm:presLayoutVars>
          <dgm:chPref val="1"/>
          <dgm:dir/>
          <dgm:animOne val="branch"/>
          <dgm:animLvl val="lvl"/>
          <dgm:resizeHandles val="exact"/>
        </dgm:presLayoutVars>
      </dgm:prSet>
      <dgm:spPr/>
    </dgm:pt>
    <dgm:pt modelId="{F7FBBCE9-33C1-4816-A643-D33BB77E44F9}" type="pres">
      <dgm:prSet presAssocID="{6200A963-3DB9-4596-9872-09A02463DD2B}" presName="root1" presStyleCnt="0"/>
      <dgm:spPr/>
    </dgm:pt>
    <dgm:pt modelId="{92E04C62-F893-4AA2-B475-4EA6A44263F3}" type="pres">
      <dgm:prSet presAssocID="{6200A963-3DB9-4596-9872-09A02463DD2B}" presName="LevelOneTextNode" presStyleLbl="node0" presStyleIdx="0" presStyleCnt="1">
        <dgm:presLayoutVars>
          <dgm:chPref val="3"/>
        </dgm:presLayoutVars>
      </dgm:prSet>
      <dgm:spPr/>
    </dgm:pt>
    <dgm:pt modelId="{69089578-35F6-4EBA-83C1-38E8FCD0118D}" type="pres">
      <dgm:prSet presAssocID="{6200A963-3DB9-4596-9872-09A02463DD2B}" presName="level2hierChild" presStyleCnt="0"/>
      <dgm:spPr/>
    </dgm:pt>
    <dgm:pt modelId="{32B24CF6-D12B-4548-952E-6BF534F65B84}" type="pres">
      <dgm:prSet presAssocID="{B5CF837E-6209-478F-821D-AD64B7DB5A1B}" presName="conn2-1" presStyleLbl="parChTrans1D2" presStyleIdx="0" presStyleCnt="3"/>
      <dgm:spPr/>
    </dgm:pt>
    <dgm:pt modelId="{A6D1CF04-4F28-42B2-A1B0-1E62E20462A1}" type="pres">
      <dgm:prSet presAssocID="{B5CF837E-6209-478F-821D-AD64B7DB5A1B}" presName="connTx" presStyleLbl="parChTrans1D2" presStyleIdx="0" presStyleCnt="3"/>
      <dgm:spPr/>
    </dgm:pt>
    <dgm:pt modelId="{C3B19BE8-71CA-49AB-82E0-2BBDD527B3EE}" type="pres">
      <dgm:prSet presAssocID="{09F9ABEF-B2BF-4A07-8BE5-90EA9C05A4EB}" presName="root2" presStyleCnt="0"/>
      <dgm:spPr/>
    </dgm:pt>
    <dgm:pt modelId="{31B1D687-11EC-48F1-83F7-68AF7C6C3A63}" type="pres">
      <dgm:prSet presAssocID="{09F9ABEF-B2BF-4A07-8BE5-90EA9C05A4EB}" presName="LevelTwoTextNode" presStyleLbl="node2" presStyleIdx="0" presStyleCnt="3">
        <dgm:presLayoutVars>
          <dgm:chPref val="3"/>
        </dgm:presLayoutVars>
      </dgm:prSet>
      <dgm:spPr/>
    </dgm:pt>
    <dgm:pt modelId="{43831DA5-C426-443B-AF94-B075255E9DB8}" type="pres">
      <dgm:prSet presAssocID="{09F9ABEF-B2BF-4A07-8BE5-90EA9C05A4EB}" presName="level3hierChild" presStyleCnt="0"/>
      <dgm:spPr/>
    </dgm:pt>
    <dgm:pt modelId="{D5EE364E-275D-4E10-ADF3-8B92DDD75254}" type="pres">
      <dgm:prSet presAssocID="{BB19E469-E94A-4068-987F-72537B5F4E6D}" presName="conn2-1" presStyleLbl="parChTrans1D3" presStyleIdx="0" presStyleCnt="7"/>
      <dgm:spPr/>
    </dgm:pt>
    <dgm:pt modelId="{64A5BD6B-4D0F-421B-86EC-44853CD5BEDC}" type="pres">
      <dgm:prSet presAssocID="{BB19E469-E94A-4068-987F-72537B5F4E6D}" presName="connTx" presStyleLbl="parChTrans1D3" presStyleIdx="0" presStyleCnt="7"/>
      <dgm:spPr/>
    </dgm:pt>
    <dgm:pt modelId="{B10A58F4-3E22-4CD8-9D93-401C3CCE3A9F}" type="pres">
      <dgm:prSet presAssocID="{40A2E41F-ABE3-4D51-B18A-5C56588AD171}" presName="root2" presStyleCnt="0"/>
      <dgm:spPr/>
    </dgm:pt>
    <dgm:pt modelId="{5C81EBB6-5A17-474F-A68A-EB8EFE691F92}" type="pres">
      <dgm:prSet presAssocID="{40A2E41F-ABE3-4D51-B18A-5C56588AD171}" presName="LevelTwoTextNode" presStyleLbl="node3" presStyleIdx="0" presStyleCnt="7">
        <dgm:presLayoutVars>
          <dgm:chPref val="3"/>
        </dgm:presLayoutVars>
      </dgm:prSet>
      <dgm:spPr/>
    </dgm:pt>
    <dgm:pt modelId="{90D91833-F286-41AD-AEFF-7D5F479CC635}" type="pres">
      <dgm:prSet presAssocID="{40A2E41F-ABE3-4D51-B18A-5C56588AD171}" presName="level3hierChild" presStyleCnt="0"/>
      <dgm:spPr/>
    </dgm:pt>
    <dgm:pt modelId="{6B4CC6B1-0051-4F59-B753-D5C0D40DB04F}" type="pres">
      <dgm:prSet presAssocID="{5354FDFA-52C1-4D5E-81A9-86DD5BDC258F}" presName="conn2-1" presStyleLbl="parChTrans1D3" presStyleIdx="1" presStyleCnt="7"/>
      <dgm:spPr/>
    </dgm:pt>
    <dgm:pt modelId="{17BB76E0-2297-45CD-B521-CAD7AAEAF906}" type="pres">
      <dgm:prSet presAssocID="{5354FDFA-52C1-4D5E-81A9-86DD5BDC258F}" presName="connTx" presStyleLbl="parChTrans1D3" presStyleIdx="1" presStyleCnt="7"/>
      <dgm:spPr/>
    </dgm:pt>
    <dgm:pt modelId="{8583D0F4-1554-4F77-A60C-B9B0A882F163}" type="pres">
      <dgm:prSet presAssocID="{AC4F34C2-CEE4-4B47-AA9F-42894A27C7E1}" presName="root2" presStyleCnt="0"/>
      <dgm:spPr/>
    </dgm:pt>
    <dgm:pt modelId="{5CCF7575-E76C-4274-96CA-76B0A01B8BF2}" type="pres">
      <dgm:prSet presAssocID="{AC4F34C2-CEE4-4B47-AA9F-42894A27C7E1}" presName="LevelTwoTextNode" presStyleLbl="node3" presStyleIdx="1" presStyleCnt="7">
        <dgm:presLayoutVars>
          <dgm:chPref val="3"/>
        </dgm:presLayoutVars>
      </dgm:prSet>
      <dgm:spPr/>
    </dgm:pt>
    <dgm:pt modelId="{EC181032-8893-460B-9842-A0EDBA3D3419}" type="pres">
      <dgm:prSet presAssocID="{AC4F34C2-CEE4-4B47-AA9F-42894A27C7E1}" presName="level3hierChild" presStyleCnt="0"/>
      <dgm:spPr/>
    </dgm:pt>
    <dgm:pt modelId="{5F11B917-DEF9-4C42-B1A3-E2AE88CA3AC1}" type="pres">
      <dgm:prSet presAssocID="{CFA07B40-0A76-4EEF-935E-0B9A5F64831F}" presName="conn2-1" presStyleLbl="parChTrans1D3" presStyleIdx="2" presStyleCnt="7"/>
      <dgm:spPr/>
    </dgm:pt>
    <dgm:pt modelId="{AB417B95-7893-4EC8-A796-698C9484FF10}" type="pres">
      <dgm:prSet presAssocID="{CFA07B40-0A76-4EEF-935E-0B9A5F64831F}" presName="connTx" presStyleLbl="parChTrans1D3" presStyleIdx="2" presStyleCnt="7"/>
      <dgm:spPr/>
    </dgm:pt>
    <dgm:pt modelId="{9B98EE5A-5117-46A4-A4E6-843948E98FF8}" type="pres">
      <dgm:prSet presAssocID="{32C88652-3E9B-4DE4-801A-CB6156919216}" presName="root2" presStyleCnt="0"/>
      <dgm:spPr/>
    </dgm:pt>
    <dgm:pt modelId="{753C46A5-89DF-4099-9DAB-73E019B97C54}" type="pres">
      <dgm:prSet presAssocID="{32C88652-3E9B-4DE4-801A-CB6156919216}" presName="LevelTwoTextNode" presStyleLbl="node3" presStyleIdx="2" presStyleCnt="7">
        <dgm:presLayoutVars>
          <dgm:chPref val="3"/>
        </dgm:presLayoutVars>
      </dgm:prSet>
      <dgm:spPr/>
    </dgm:pt>
    <dgm:pt modelId="{C6F548B4-53FF-4EB3-BDB3-334746AA4724}" type="pres">
      <dgm:prSet presAssocID="{32C88652-3E9B-4DE4-801A-CB6156919216}" presName="level3hierChild" presStyleCnt="0"/>
      <dgm:spPr/>
    </dgm:pt>
    <dgm:pt modelId="{806929F4-30CE-4606-A54C-81E6598712E2}" type="pres">
      <dgm:prSet presAssocID="{BC4EC194-9265-428A-9048-D28D99F7F0EE}" presName="conn2-1" presStyleLbl="parChTrans1D2" presStyleIdx="1" presStyleCnt="3"/>
      <dgm:spPr/>
    </dgm:pt>
    <dgm:pt modelId="{A859700E-6CFA-4AC1-B226-0F27D900925B}" type="pres">
      <dgm:prSet presAssocID="{BC4EC194-9265-428A-9048-D28D99F7F0EE}" presName="connTx" presStyleLbl="parChTrans1D2" presStyleIdx="1" presStyleCnt="3"/>
      <dgm:spPr/>
    </dgm:pt>
    <dgm:pt modelId="{0CC9DB3A-B8B7-4F1B-A708-E792CB53BC70}" type="pres">
      <dgm:prSet presAssocID="{A53A0010-F5D8-47BA-AFC4-0B143B3500FD}" presName="root2" presStyleCnt="0"/>
      <dgm:spPr/>
    </dgm:pt>
    <dgm:pt modelId="{AB7CE315-A47D-484E-AF74-16B54A879364}" type="pres">
      <dgm:prSet presAssocID="{A53A0010-F5D8-47BA-AFC4-0B143B3500FD}" presName="LevelTwoTextNode" presStyleLbl="node2" presStyleIdx="1" presStyleCnt="3">
        <dgm:presLayoutVars>
          <dgm:chPref val="3"/>
        </dgm:presLayoutVars>
      </dgm:prSet>
      <dgm:spPr/>
    </dgm:pt>
    <dgm:pt modelId="{14EB116E-C2BA-4423-890D-E50BE2A66037}" type="pres">
      <dgm:prSet presAssocID="{A53A0010-F5D8-47BA-AFC4-0B143B3500FD}" presName="level3hierChild" presStyleCnt="0"/>
      <dgm:spPr/>
    </dgm:pt>
    <dgm:pt modelId="{624F5E0E-144C-40C5-B6A9-809064F2A67D}" type="pres">
      <dgm:prSet presAssocID="{14D6DE97-6EA6-4AD1-88E9-2B619A6861A6}" presName="conn2-1" presStyleLbl="parChTrans1D3" presStyleIdx="3" presStyleCnt="7"/>
      <dgm:spPr/>
    </dgm:pt>
    <dgm:pt modelId="{6C3DD16C-B924-461A-BFB7-1FAF7FEA21EE}" type="pres">
      <dgm:prSet presAssocID="{14D6DE97-6EA6-4AD1-88E9-2B619A6861A6}" presName="connTx" presStyleLbl="parChTrans1D3" presStyleIdx="3" presStyleCnt="7"/>
      <dgm:spPr/>
    </dgm:pt>
    <dgm:pt modelId="{4438E630-190A-446B-A8EE-75A2D334DDAE}" type="pres">
      <dgm:prSet presAssocID="{8C9D3A07-DD02-49C1-90C1-CE0B6AD9C020}" presName="root2" presStyleCnt="0"/>
      <dgm:spPr/>
    </dgm:pt>
    <dgm:pt modelId="{209AC506-7A06-4C43-907C-539674530672}" type="pres">
      <dgm:prSet presAssocID="{8C9D3A07-DD02-49C1-90C1-CE0B6AD9C020}" presName="LevelTwoTextNode" presStyleLbl="node3" presStyleIdx="3" presStyleCnt="7">
        <dgm:presLayoutVars>
          <dgm:chPref val="3"/>
        </dgm:presLayoutVars>
      </dgm:prSet>
      <dgm:spPr/>
    </dgm:pt>
    <dgm:pt modelId="{4F685A22-A439-470D-9B11-9440D504C88D}" type="pres">
      <dgm:prSet presAssocID="{8C9D3A07-DD02-49C1-90C1-CE0B6AD9C020}" presName="level3hierChild" presStyleCnt="0"/>
      <dgm:spPr/>
    </dgm:pt>
    <dgm:pt modelId="{BC6E53BC-3EB5-44A9-A6AF-787968648BA4}" type="pres">
      <dgm:prSet presAssocID="{379192E5-61A0-4A64-B468-CD4B9AD57720}" presName="conn2-1" presStyleLbl="parChTrans1D3" presStyleIdx="4" presStyleCnt="7"/>
      <dgm:spPr/>
    </dgm:pt>
    <dgm:pt modelId="{98851BC1-B396-4747-B666-E8A22B3548E5}" type="pres">
      <dgm:prSet presAssocID="{379192E5-61A0-4A64-B468-CD4B9AD57720}" presName="connTx" presStyleLbl="parChTrans1D3" presStyleIdx="4" presStyleCnt="7"/>
      <dgm:spPr/>
    </dgm:pt>
    <dgm:pt modelId="{B8677350-4991-4944-9CC4-D3F509C81049}" type="pres">
      <dgm:prSet presAssocID="{2FA50617-274B-4A05-A624-9EF6FBF155D6}" presName="root2" presStyleCnt="0"/>
      <dgm:spPr/>
    </dgm:pt>
    <dgm:pt modelId="{C92CC2BD-95BA-4A46-A0BD-FCBDDAFCF77D}" type="pres">
      <dgm:prSet presAssocID="{2FA50617-274B-4A05-A624-9EF6FBF155D6}" presName="LevelTwoTextNode" presStyleLbl="node3" presStyleIdx="4" presStyleCnt="7">
        <dgm:presLayoutVars>
          <dgm:chPref val="3"/>
        </dgm:presLayoutVars>
      </dgm:prSet>
      <dgm:spPr/>
    </dgm:pt>
    <dgm:pt modelId="{F08F6781-3D0D-40D3-B421-49C80E83DD5A}" type="pres">
      <dgm:prSet presAssocID="{2FA50617-274B-4A05-A624-9EF6FBF155D6}" presName="level3hierChild" presStyleCnt="0"/>
      <dgm:spPr/>
    </dgm:pt>
    <dgm:pt modelId="{6552871A-9F2C-40C6-BB3A-1D6F227DF39D}" type="pres">
      <dgm:prSet presAssocID="{EBBAAE07-4105-4D1E-9450-784A749575FD}" presName="conn2-1" presStyleLbl="parChTrans1D3" presStyleIdx="5" presStyleCnt="7"/>
      <dgm:spPr/>
    </dgm:pt>
    <dgm:pt modelId="{43958A74-EC84-49C7-B13D-DA8EC7EAE9A4}" type="pres">
      <dgm:prSet presAssocID="{EBBAAE07-4105-4D1E-9450-784A749575FD}" presName="connTx" presStyleLbl="parChTrans1D3" presStyleIdx="5" presStyleCnt="7"/>
      <dgm:spPr/>
    </dgm:pt>
    <dgm:pt modelId="{25DE460A-2A2A-494F-AC57-BE24727503CA}" type="pres">
      <dgm:prSet presAssocID="{E206CC4B-3BBF-46E4-9A4B-DEC67CDB2521}" presName="root2" presStyleCnt="0"/>
      <dgm:spPr/>
    </dgm:pt>
    <dgm:pt modelId="{44220A00-6C43-4BC2-9B75-92EED113ADB5}" type="pres">
      <dgm:prSet presAssocID="{E206CC4B-3BBF-46E4-9A4B-DEC67CDB2521}" presName="LevelTwoTextNode" presStyleLbl="node3" presStyleIdx="5" presStyleCnt="7">
        <dgm:presLayoutVars>
          <dgm:chPref val="3"/>
        </dgm:presLayoutVars>
      </dgm:prSet>
      <dgm:spPr/>
    </dgm:pt>
    <dgm:pt modelId="{949912F7-6727-433B-8764-5B73E6343F28}" type="pres">
      <dgm:prSet presAssocID="{E206CC4B-3BBF-46E4-9A4B-DEC67CDB2521}" presName="level3hierChild" presStyleCnt="0"/>
      <dgm:spPr/>
    </dgm:pt>
    <dgm:pt modelId="{DCFDD876-4638-494D-B622-8005193ED59B}" type="pres">
      <dgm:prSet presAssocID="{89B24F05-2335-4029-B3E2-2240874102AE}" presName="conn2-1" presStyleLbl="parChTrans1D2" presStyleIdx="2" presStyleCnt="3"/>
      <dgm:spPr/>
    </dgm:pt>
    <dgm:pt modelId="{BB183768-5AE9-439B-B6D9-993AB5521A28}" type="pres">
      <dgm:prSet presAssocID="{89B24F05-2335-4029-B3E2-2240874102AE}" presName="connTx" presStyleLbl="parChTrans1D2" presStyleIdx="2" presStyleCnt="3"/>
      <dgm:spPr/>
    </dgm:pt>
    <dgm:pt modelId="{443C819B-8C5C-413D-88DD-EBC4DD77993E}" type="pres">
      <dgm:prSet presAssocID="{FAD44CEE-8D1B-4297-A050-B08635A8E238}" presName="root2" presStyleCnt="0"/>
      <dgm:spPr/>
    </dgm:pt>
    <dgm:pt modelId="{0CA94541-B13B-4BCC-8ED0-E8459C0CD0E5}" type="pres">
      <dgm:prSet presAssocID="{FAD44CEE-8D1B-4297-A050-B08635A8E238}" presName="LevelTwoTextNode" presStyleLbl="node2" presStyleIdx="2" presStyleCnt="3">
        <dgm:presLayoutVars>
          <dgm:chPref val="3"/>
        </dgm:presLayoutVars>
      </dgm:prSet>
      <dgm:spPr/>
    </dgm:pt>
    <dgm:pt modelId="{65F99AD5-273A-4E65-9876-6FAF64EB985E}" type="pres">
      <dgm:prSet presAssocID="{FAD44CEE-8D1B-4297-A050-B08635A8E238}" presName="level3hierChild" presStyleCnt="0"/>
      <dgm:spPr/>
    </dgm:pt>
    <dgm:pt modelId="{64C35001-29B9-4060-BC13-7C9FFE36CF79}" type="pres">
      <dgm:prSet presAssocID="{1157283B-11A0-4E51-A396-6E89AC9314EC}" presName="conn2-1" presStyleLbl="parChTrans1D3" presStyleIdx="6" presStyleCnt="7"/>
      <dgm:spPr/>
    </dgm:pt>
    <dgm:pt modelId="{57ACF63F-781E-481B-A73E-0AE3C1E06B6C}" type="pres">
      <dgm:prSet presAssocID="{1157283B-11A0-4E51-A396-6E89AC9314EC}" presName="connTx" presStyleLbl="parChTrans1D3" presStyleIdx="6" presStyleCnt="7"/>
      <dgm:spPr/>
    </dgm:pt>
    <dgm:pt modelId="{64585AC7-ABF1-4C2F-88BF-D2DE678C62A9}" type="pres">
      <dgm:prSet presAssocID="{70AD3DE8-C3E7-4DA4-9DD2-28C856F61735}" presName="root2" presStyleCnt="0"/>
      <dgm:spPr/>
    </dgm:pt>
    <dgm:pt modelId="{21AB9225-2FA2-46FF-BEB7-61CEFE61718C}" type="pres">
      <dgm:prSet presAssocID="{70AD3DE8-C3E7-4DA4-9DD2-28C856F61735}" presName="LevelTwoTextNode" presStyleLbl="node3" presStyleIdx="6" presStyleCnt="7">
        <dgm:presLayoutVars>
          <dgm:chPref val="3"/>
        </dgm:presLayoutVars>
      </dgm:prSet>
      <dgm:spPr/>
    </dgm:pt>
    <dgm:pt modelId="{0B4907A7-6BB2-4138-BC5A-71143E6DA44C}" type="pres">
      <dgm:prSet presAssocID="{70AD3DE8-C3E7-4DA4-9DD2-28C856F61735}" presName="level3hierChild" presStyleCnt="0"/>
      <dgm:spPr/>
    </dgm:pt>
  </dgm:ptLst>
  <dgm:cxnLst>
    <dgm:cxn modelId="{B1393300-A517-445A-9186-409477352365}" type="presOf" srcId="{379192E5-61A0-4A64-B468-CD4B9AD57720}" destId="{BC6E53BC-3EB5-44A9-A6AF-787968648BA4}" srcOrd="0" destOrd="0" presId="urn:microsoft.com/office/officeart/2005/8/layout/hierarchy2"/>
    <dgm:cxn modelId="{DC6AF105-0F5B-4019-8BCF-BDD52806AC3B}" srcId="{A53A0010-F5D8-47BA-AFC4-0B143B3500FD}" destId="{8C9D3A07-DD02-49C1-90C1-CE0B6AD9C020}" srcOrd="0" destOrd="0" parTransId="{14D6DE97-6EA6-4AD1-88E9-2B619A6861A6}" sibTransId="{E180E9E8-8C69-4D10-AFF5-218FFE9447A7}"/>
    <dgm:cxn modelId="{13C3E815-0142-4A86-B173-4BC025114D50}" type="presOf" srcId="{6200A963-3DB9-4596-9872-09A02463DD2B}" destId="{92E04C62-F893-4AA2-B475-4EA6A44263F3}" srcOrd="0" destOrd="0" presId="urn:microsoft.com/office/officeart/2005/8/layout/hierarchy2"/>
    <dgm:cxn modelId="{FD86A21E-5671-4148-83D1-2CCC3317AC83}" type="presOf" srcId="{1157283B-11A0-4E51-A396-6E89AC9314EC}" destId="{64C35001-29B9-4060-BC13-7C9FFE36CF79}" srcOrd="0" destOrd="0" presId="urn:microsoft.com/office/officeart/2005/8/layout/hierarchy2"/>
    <dgm:cxn modelId="{1841EF1F-1AC3-402A-B399-6B29D1AF13AA}" type="presOf" srcId="{CFA07B40-0A76-4EEF-935E-0B9A5F64831F}" destId="{5F11B917-DEF9-4C42-B1A3-E2AE88CA3AC1}" srcOrd="0" destOrd="0" presId="urn:microsoft.com/office/officeart/2005/8/layout/hierarchy2"/>
    <dgm:cxn modelId="{3FC4952B-2351-4309-882A-9CA6EAC3C3BA}" type="presOf" srcId="{1157283B-11A0-4E51-A396-6E89AC9314EC}" destId="{57ACF63F-781E-481B-A73E-0AE3C1E06B6C}" srcOrd="1" destOrd="0" presId="urn:microsoft.com/office/officeart/2005/8/layout/hierarchy2"/>
    <dgm:cxn modelId="{D0CC3934-75C3-4436-9D9B-D4B0C5636AD2}" type="presOf" srcId="{AC4F34C2-CEE4-4B47-AA9F-42894A27C7E1}" destId="{5CCF7575-E76C-4274-96CA-76B0A01B8BF2}" srcOrd="0" destOrd="0" presId="urn:microsoft.com/office/officeart/2005/8/layout/hierarchy2"/>
    <dgm:cxn modelId="{C4C0C65E-4E1B-4375-8187-5CE7B5BC02F2}" srcId="{6200A963-3DB9-4596-9872-09A02463DD2B}" destId="{FAD44CEE-8D1B-4297-A050-B08635A8E238}" srcOrd="2" destOrd="0" parTransId="{89B24F05-2335-4029-B3E2-2240874102AE}" sibTransId="{69415AC5-28F2-4AF2-A1BA-837FD53BA55F}"/>
    <dgm:cxn modelId="{71D62060-FFD0-46EB-834D-58D999CDC97E}" type="presOf" srcId="{CFA07B40-0A76-4EEF-935E-0B9A5F64831F}" destId="{AB417B95-7893-4EC8-A796-698C9484FF10}" srcOrd="1" destOrd="0" presId="urn:microsoft.com/office/officeart/2005/8/layout/hierarchy2"/>
    <dgm:cxn modelId="{5F77E642-6402-4892-BCBC-657F275B302F}" srcId="{A53A0010-F5D8-47BA-AFC4-0B143B3500FD}" destId="{E206CC4B-3BBF-46E4-9A4B-DEC67CDB2521}" srcOrd="2" destOrd="0" parTransId="{EBBAAE07-4105-4D1E-9450-784A749575FD}" sibTransId="{B34881EF-91B0-4F0E-A693-BB2E277B0699}"/>
    <dgm:cxn modelId="{84426464-3C08-41C9-A493-44BF058415A0}" type="presOf" srcId="{89B24F05-2335-4029-B3E2-2240874102AE}" destId="{DCFDD876-4638-494D-B622-8005193ED59B}" srcOrd="0" destOrd="0" presId="urn:microsoft.com/office/officeart/2005/8/layout/hierarchy2"/>
    <dgm:cxn modelId="{81A2D667-570C-407F-A85C-D2903F8BFDA6}" type="presOf" srcId="{B5CF837E-6209-478F-821D-AD64B7DB5A1B}" destId="{32B24CF6-D12B-4548-952E-6BF534F65B84}" srcOrd="0" destOrd="0" presId="urn:microsoft.com/office/officeart/2005/8/layout/hierarchy2"/>
    <dgm:cxn modelId="{90506768-F10F-49F3-9433-F4709B2846B4}" srcId="{80EEC1A8-51C1-4D51-84DB-A0047B049F42}" destId="{6200A963-3DB9-4596-9872-09A02463DD2B}" srcOrd="0" destOrd="0" parTransId="{67B047AC-5AE9-4250-9D9D-D73FBAE422FB}" sibTransId="{454B882B-B4B3-4397-B241-18A1CBB645F5}"/>
    <dgm:cxn modelId="{78234049-EDF3-45F3-AA68-BDCE5CDBECAF}" type="presOf" srcId="{BB19E469-E94A-4068-987F-72537B5F4E6D}" destId="{D5EE364E-275D-4E10-ADF3-8B92DDD75254}" srcOrd="0" destOrd="0" presId="urn:microsoft.com/office/officeart/2005/8/layout/hierarchy2"/>
    <dgm:cxn modelId="{C8D98A6B-C25C-466D-965C-F0E867835D9D}" type="presOf" srcId="{40A2E41F-ABE3-4D51-B18A-5C56588AD171}" destId="{5C81EBB6-5A17-474F-A68A-EB8EFE691F92}" srcOrd="0" destOrd="0" presId="urn:microsoft.com/office/officeart/2005/8/layout/hierarchy2"/>
    <dgm:cxn modelId="{BD51E06D-12E1-407C-9FCA-D88DB7E30AF9}" type="presOf" srcId="{B5CF837E-6209-478F-821D-AD64B7DB5A1B}" destId="{A6D1CF04-4F28-42B2-A1B0-1E62E20462A1}" srcOrd="1" destOrd="0" presId="urn:microsoft.com/office/officeart/2005/8/layout/hierarchy2"/>
    <dgm:cxn modelId="{BCAA184E-137A-4887-9375-1C076F8A8692}" type="presOf" srcId="{80EEC1A8-51C1-4D51-84DB-A0047B049F42}" destId="{A780A850-4A1D-47E8-AFBC-DFB0A5E780B6}" srcOrd="0" destOrd="0" presId="urn:microsoft.com/office/officeart/2005/8/layout/hierarchy2"/>
    <dgm:cxn modelId="{2D4A3850-3FD4-49E7-9E59-5026D6652A93}" type="presOf" srcId="{379192E5-61A0-4A64-B468-CD4B9AD57720}" destId="{98851BC1-B396-4747-B666-E8A22B3548E5}" srcOrd="1" destOrd="0" presId="urn:microsoft.com/office/officeart/2005/8/layout/hierarchy2"/>
    <dgm:cxn modelId="{89D8AE80-50B2-43BB-ABC4-82DDAE79D83A}" srcId="{6200A963-3DB9-4596-9872-09A02463DD2B}" destId="{09F9ABEF-B2BF-4A07-8BE5-90EA9C05A4EB}" srcOrd="0" destOrd="0" parTransId="{B5CF837E-6209-478F-821D-AD64B7DB5A1B}" sibTransId="{154EDBDF-281A-4167-87B4-8F17F0FBD233}"/>
    <dgm:cxn modelId="{87B39F81-AF15-4E45-BAC8-D5C5DE1AE2C4}" type="presOf" srcId="{BC4EC194-9265-428A-9048-D28D99F7F0EE}" destId="{806929F4-30CE-4606-A54C-81E6598712E2}" srcOrd="0" destOrd="0" presId="urn:microsoft.com/office/officeart/2005/8/layout/hierarchy2"/>
    <dgm:cxn modelId="{3C1D1085-EF39-4996-BBFE-6E9E96CF2D7A}" type="presOf" srcId="{BB19E469-E94A-4068-987F-72537B5F4E6D}" destId="{64A5BD6B-4D0F-421B-86EC-44853CD5BEDC}" srcOrd="1" destOrd="0" presId="urn:microsoft.com/office/officeart/2005/8/layout/hierarchy2"/>
    <dgm:cxn modelId="{B9F8F689-70E3-40B3-9CC4-C3AC76B3D5AE}" srcId="{09F9ABEF-B2BF-4A07-8BE5-90EA9C05A4EB}" destId="{40A2E41F-ABE3-4D51-B18A-5C56588AD171}" srcOrd="0" destOrd="0" parTransId="{BB19E469-E94A-4068-987F-72537B5F4E6D}" sibTransId="{26A76DF0-AB15-46EC-92AD-2F7A9C175DC8}"/>
    <dgm:cxn modelId="{6CD6008D-B4B9-4421-98DB-E2A231F21D3E}" type="presOf" srcId="{FAD44CEE-8D1B-4297-A050-B08635A8E238}" destId="{0CA94541-B13B-4BCC-8ED0-E8459C0CD0E5}" srcOrd="0" destOrd="0" presId="urn:microsoft.com/office/officeart/2005/8/layout/hierarchy2"/>
    <dgm:cxn modelId="{E391A98E-BA35-4E49-8890-7C61D531DAB8}" type="presOf" srcId="{A53A0010-F5D8-47BA-AFC4-0B143B3500FD}" destId="{AB7CE315-A47D-484E-AF74-16B54A879364}" srcOrd="0" destOrd="0" presId="urn:microsoft.com/office/officeart/2005/8/layout/hierarchy2"/>
    <dgm:cxn modelId="{A21D768F-9C56-4022-8582-6CBCF8AA9E4E}" type="presOf" srcId="{8C9D3A07-DD02-49C1-90C1-CE0B6AD9C020}" destId="{209AC506-7A06-4C43-907C-539674530672}" srcOrd="0" destOrd="0" presId="urn:microsoft.com/office/officeart/2005/8/layout/hierarchy2"/>
    <dgm:cxn modelId="{29D31393-635C-4457-BFD6-418031BEB423}" srcId="{09F9ABEF-B2BF-4A07-8BE5-90EA9C05A4EB}" destId="{32C88652-3E9B-4DE4-801A-CB6156919216}" srcOrd="2" destOrd="0" parTransId="{CFA07B40-0A76-4EEF-935E-0B9A5F64831F}" sibTransId="{98CFE5ED-AA75-416D-A6E3-725751EE65C5}"/>
    <dgm:cxn modelId="{96D8F493-D2CA-4CFF-8A9F-31E52C76FFC0}" type="presOf" srcId="{E206CC4B-3BBF-46E4-9A4B-DEC67CDB2521}" destId="{44220A00-6C43-4BC2-9B75-92EED113ADB5}" srcOrd="0" destOrd="0" presId="urn:microsoft.com/office/officeart/2005/8/layout/hierarchy2"/>
    <dgm:cxn modelId="{76DD1A95-BD0D-44B2-A67C-7E984DA4D8DC}" srcId="{09F9ABEF-B2BF-4A07-8BE5-90EA9C05A4EB}" destId="{AC4F34C2-CEE4-4B47-AA9F-42894A27C7E1}" srcOrd="1" destOrd="0" parTransId="{5354FDFA-52C1-4D5E-81A9-86DD5BDC258F}" sibTransId="{4C331381-3932-43CD-A9F0-AFE94B49D441}"/>
    <dgm:cxn modelId="{0C0A569A-24A2-4061-97C3-9579E60A4987}" type="presOf" srcId="{BC4EC194-9265-428A-9048-D28D99F7F0EE}" destId="{A859700E-6CFA-4AC1-B226-0F27D900925B}" srcOrd="1" destOrd="0" presId="urn:microsoft.com/office/officeart/2005/8/layout/hierarchy2"/>
    <dgm:cxn modelId="{5FBAE59F-4A80-4F51-AA95-E5E537712A75}" type="presOf" srcId="{89B24F05-2335-4029-B3E2-2240874102AE}" destId="{BB183768-5AE9-439B-B6D9-993AB5521A28}" srcOrd="1" destOrd="0" presId="urn:microsoft.com/office/officeart/2005/8/layout/hierarchy2"/>
    <dgm:cxn modelId="{409182A5-65D4-4B96-AC61-B1BCC8CD9400}" srcId="{6200A963-3DB9-4596-9872-09A02463DD2B}" destId="{A53A0010-F5D8-47BA-AFC4-0B143B3500FD}" srcOrd="1" destOrd="0" parTransId="{BC4EC194-9265-428A-9048-D28D99F7F0EE}" sibTransId="{0EF5FB30-CD44-46A6-8524-A4539E296BEB}"/>
    <dgm:cxn modelId="{74E448A7-2EC8-4EDF-A59B-D4B2619F38DD}" type="presOf" srcId="{70AD3DE8-C3E7-4DA4-9DD2-28C856F61735}" destId="{21AB9225-2FA2-46FF-BEB7-61CEFE61718C}" srcOrd="0" destOrd="0" presId="urn:microsoft.com/office/officeart/2005/8/layout/hierarchy2"/>
    <dgm:cxn modelId="{7A8668A8-D2DE-482B-861D-17408991A15C}" type="presOf" srcId="{5354FDFA-52C1-4D5E-81A9-86DD5BDC258F}" destId="{17BB76E0-2297-45CD-B521-CAD7AAEAF906}" srcOrd="1" destOrd="0" presId="urn:microsoft.com/office/officeart/2005/8/layout/hierarchy2"/>
    <dgm:cxn modelId="{5882FFB9-45A5-4E28-AA97-0A72D29B68EC}" type="presOf" srcId="{09F9ABEF-B2BF-4A07-8BE5-90EA9C05A4EB}" destId="{31B1D687-11EC-48F1-83F7-68AF7C6C3A63}" srcOrd="0" destOrd="0" presId="urn:microsoft.com/office/officeart/2005/8/layout/hierarchy2"/>
    <dgm:cxn modelId="{35E71DBD-375F-4D20-BB60-F224848F9E65}" type="presOf" srcId="{EBBAAE07-4105-4D1E-9450-784A749575FD}" destId="{6552871A-9F2C-40C6-BB3A-1D6F227DF39D}" srcOrd="0" destOrd="0" presId="urn:microsoft.com/office/officeart/2005/8/layout/hierarchy2"/>
    <dgm:cxn modelId="{C46423BD-4118-461A-B0FA-700B421BAFEC}" type="presOf" srcId="{14D6DE97-6EA6-4AD1-88E9-2B619A6861A6}" destId="{624F5E0E-144C-40C5-B6A9-809064F2A67D}" srcOrd="0" destOrd="0" presId="urn:microsoft.com/office/officeart/2005/8/layout/hierarchy2"/>
    <dgm:cxn modelId="{C769C8BF-B8A9-4314-BDD2-75E1F1AC12E9}" srcId="{FAD44CEE-8D1B-4297-A050-B08635A8E238}" destId="{70AD3DE8-C3E7-4DA4-9DD2-28C856F61735}" srcOrd="0" destOrd="0" parTransId="{1157283B-11A0-4E51-A396-6E89AC9314EC}" sibTransId="{18E1ADA6-3087-4470-B564-8CE1487DCD05}"/>
    <dgm:cxn modelId="{127B29C0-98E3-48A1-ACE1-7527FF28E97D}" type="presOf" srcId="{32C88652-3E9B-4DE4-801A-CB6156919216}" destId="{753C46A5-89DF-4099-9DAB-73E019B97C54}" srcOrd="0" destOrd="0" presId="urn:microsoft.com/office/officeart/2005/8/layout/hierarchy2"/>
    <dgm:cxn modelId="{26D28AD5-557C-4E48-A39F-9BF547CB3F26}" type="presOf" srcId="{14D6DE97-6EA6-4AD1-88E9-2B619A6861A6}" destId="{6C3DD16C-B924-461A-BFB7-1FAF7FEA21EE}" srcOrd="1" destOrd="0" presId="urn:microsoft.com/office/officeart/2005/8/layout/hierarchy2"/>
    <dgm:cxn modelId="{E130F5D8-5F5B-4B50-9846-FEE48661C1AF}" type="presOf" srcId="{EBBAAE07-4105-4D1E-9450-784A749575FD}" destId="{43958A74-EC84-49C7-B13D-DA8EC7EAE9A4}" srcOrd="1" destOrd="0" presId="urn:microsoft.com/office/officeart/2005/8/layout/hierarchy2"/>
    <dgm:cxn modelId="{5F47C8E2-06F0-4441-BD02-9FE4C08DED01}" type="presOf" srcId="{2FA50617-274B-4A05-A624-9EF6FBF155D6}" destId="{C92CC2BD-95BA-4A46-A0BD-FCBDDAFCF77D}" srcOrd="0" destOrd="0" presId="urn:microsoft.com/office/officeart/2005/8/layout/hierarchy2"/>
    <dgm:cxn modelId="{6DFB85E6-D767-4E1C-84A5-351A25D8277F}" srcId="{A53A0010-F5D8-47BA-AFC4-0B143B3500FD}" destId="{2FA50617-274B-4A05-A624-9EF6FBF155D6}" srcOrd="1" destOrd="0" parTransId="{379192E5-61A0-4A64-B468-CD4B9AD57720}" sibTransId="{A059176A-EB26-409E-8B08-6BFB16D5062A}"/>
    <dgm:cxn modelId="{789167F8-A7F9-495D-BDB8-0135F2AE158B}" type="presOf" srcId="{5354FDFA-52C1-4D5E-81A9-86DD5BDC258F}" destId="{6B4CC6B1-0051-4F59-B753-D5C0D40DB04F}" srcOrd="0" destOrd="0" presId="urn:microsoft.com/office/officeart/2005/8/layout/hierarchy2"/>
    <dgm:cxn modelId="{998F1EE8-6527-4586-BCA7-1C36B5D406E5}" type="presParOf" srcId="{A780A850-4A1D-47E8-AFBC-DFB0A5E780B6}" destId="{F7FBBCE9-33C1-4816-A643-D33BB77E44F9}" srcOrd="0" destOrd="0" presId="urn:microsoft.com/office/officeart/2005/8/layout/hierarchy2"/>
    <dgm:cxn modelId="{FF76CE90-705B-44B4-8AD5-A31AA578B5D3}" type="presParOf" srcId="{F7FBBCE9-33C1-4816-A643-D33BB77E44F9}" destId="{92E04C62-F893-4AA2-B475-4EA6A44263F3}" srcOrd="0" destOrd="0" presId="urn:microsoft.com/office/officeart/2005/8/layout/hierarchy2"/>
    <dgm:cxn modelId="{5D6EBA76-AA66-4C4E-A935-AB8DB2B20727}" type="presParOf" srcId="{F7FBBCE9-33C1-4816-A643-D33BB77E44F9}" destId="{69089578-35F6-4EBA-83C1-38E8FCD0118D}" srcOrd="1" destOrd="0" presId="urn:microsoft.com/office/officeart/2005/8/layout/hierarchy2"/>
    <dgm:cxn modelId="{362E0311-98CD-4DFD-A2B7-52DBB2B55D44}" type="presParOf" srcId="{69089578-35F6-4EBA-83C1-38E8FCD0118D}" destId="{32B24CF6-D12B-4548-952E-6BF534F65B84}" srcOrd="0" destOrd="0" presId="urn:microsoft.com/office/officeart/2005/8/layout/hierarchy2"/>
    <dgm:cxn modelId="{AC09F268-C89F-4422-86B9-D0FF2FA7AAAA}" type="presParOf" srcId="{32B24CF6-D12B-4548-952E-6BF534F65B84}" destId="{A6D1CF04-4F28-42B2-A1B0-1E62E20462A1}" srcOrd="0" destOrd="0" presId="urn:microsoft.com/office/officeart/2005/8/layout/hierarchy2"/>
    <dgm:cxn modelId="{E1646873-5A4F-46BA-9721-0F11AD3F444F}" type="presParOf" srcId="{69089578-35F6-4EBA-83C1-38E8FCD0118D}" destId="{C3B19BE8-71CA-49AB-82E0-2BBDD527B3EE}" srcOrd="1" destOrd="0" presId="urn:microsoft.com/office/officeart/2005/8/layout/hierarchy2"/>
    <dgm:cxn modelId="{93F56D7A-C714-4B30-B73F-74BE2D947FEA}" type="presParOf" srcId="{C3B19BE8-71CA-49AB-82E0-2BBDD527B3EE}" destId="{31B1D687-11EC-48F1-83F7-68AF7C6C3A63}" srcOrd="0" destOrd="0" presId="urn:microsoft.com/office/officeart/2005/8/layout/hierarchy2"/>
    <dgm:cxn modelId="{0A399206-05F8-4FEF-8CDD-642495F53F73}" type="presParOf" srcId="{C3B19BE8-71CA-49AB-82E0-2BBDD527B3EE}" destId="{43831DA5-C426-443B-AF94-B075255E9DB8}" srcOrd="1" destOrd="0" presId="urn:microsoft.com/office/officeart/2005/8/layout/hierarchy2"/>
    <dgm:cxn modelId="{31832206-B2EF-455F-A602-E8D23FB7B5B4}" type="presParOf" srcId="{43831DA5-C426-443B-AF94-B075255E9DB8}" destId="{D5EE364E-275D-4E10-ADF3-8B92DDD75254}" srcOrd="0" destOrd="0" presId="urn:microsoft.com/office/officeart/2005/8/layout/hierarchy2"/>
    <dgm:cxn modelId="{A2DCC365-51F7-4ED8-AC70-70E82C8EDBED}" type="presParOf" srcId="{D5EE364E-275D-4E10-ADF3-8B92DDD75254}" destId="{64A5BD6B-4D0F-421B-86EC-44853CD5BEDC}" srcOrd="0" destOrd="0" presId="urn:microsoft.com/office/officeart/2005/8/layout/hierarchy2"/>
    <dgm:cxn modelId="{349B6CDC-FB27-4F31-9389-3FEC4FF65AD5}" type="presParOf" srcId="{43831DA5-C426-443B-AF94-B075255E9DB8}" destId="{B10A58F4-3E22-4CD8-9D93-401C3CCE3A9F}" srcOrd="1" destOrd="0" presId="urn:microsoft.com/office/officeart/2005/8/layout/hierarchy2"/>
    <dgm:cxn modelId="{0EAF56DE-8EA8-488E-994F-D5A7714406D8}" type="presParOf" srcId="{B10A58F4-3E22-4CD8-9D93-401C3CCE3A9F}" destId="{5C81EBB6-5A17-474F-A68A-EB8EFE691F92}" srcOrd="0" destOrd="0" presId="urn:microsoft.com/office/officeart/2005/8/layout/hierarchy2"/>
    <dgm:cxn modelId="{2E1BB081-883F-4A71-ADCB-6406DF137DA7}" type="presParOf" srcId="{B10A58F4-3E22-4CD8-9D93-401C3CCE3A9F}" destId="{90D91833-F286-41AD-AEFF-7D5F479CC635}" srcOrd="1" destOrd="0" presId="urn:microsoft.com/office/officeart/2005/8/layout/hierarchy2"/>
    <dgm:cxn modelId="{82AD6859-C3B9-4153-954B-775D0419A86F}" type="presParOf" srcId="{43831DA5-C426-443B-AF94-B075255E9DB8}" destId="{6B4CC6B1-0051-4F59-B753-D5C0D40DB04F}" srcOrd="2" destOrd="0" presId="urn:microsoft.com/office/officeart/2005/8/layout/hierarchy2"/>
    <dgm:cxn modelId="{0FEE37D5-3058-4415-8E92-A65FB56002A1}" type="presParOf" srcId="{6B4CC6B1-0051-4F59-B753-D5C0D40DB04F}" destId="{17BB76E0-2297-45CD-B521-CAD7AAEAF906}" srcOrd="0" destOrd="0" presId="urn:microsoft.com/office/officeart/2005/8/layout/hierarchy2"/>
    <dgm:cxn modelId="{6D2A185B-7926-4372-A258-0C964DEC749C}" type="presParOf" srcId="{43831DA5-C426-443B-AF94-B075255E9DB8}" destId="{8583D0F4-1554-4F77-A60C-B9B0A882F163}" srcOrd="3" destOrd="0" presId="urn:microsoft.com/office/officeart/2005/8/layout/hierarchy2"/>
    <dgm:cxn modelId="{9212FB49-F71D-4697-A20A-CB318E3CF79B}" type="presParOf" srcId="{8583D0F4-1554-4F77-A60C-B9B0A882F163}" destId="{5CCF7575-E76C-4274-96CA-76B0A01B8BF2}" srcOrd="0" destOrd="0" presId="urn:microsoft.com/office/officeart/2005/8/layout/hierarchy2"/>
    <dgm:cxn modelId="{48B1FBC3-75A0-4962-B206-BA4ED383B317}" type="presParOf" srcId="{8583D0F4-1554-4F77-A60C-B9B0A882F163}" destId="{EC181032-8893-460B-9842-A0EDBA3D3419}" srcOrd="1" destOrd="0" presId="urn:microsoft.com/office/officeart/2005/8/layout/hierarchy2"/>
    <dgm:cxn modelId="{E7B5ADD3-E562-4BB3-A3B8-F3C06CA78DDB}" type="presParOf" srcId="{43831DA5-C426-443B-AF94-B075255E9DB8}" destId="{5F11B917-DEF9-4C42-B1A3-E2AE88CA3AC1}" srcOrd="4" destOrd="0" presId="urn:microsoft.com/office/officeart/2005/8/layout/hierarchy2"/>
    <dgm:cxn modelId="{29820BE5-1A9D-403A-A037-725DADFEC280}" type="presParOf" srcId="{5F11B917-DEF9-4C42-B1A3-E2AE88CA3AC1}" destId="{AB417B95-7893-4EC8-A796-698C9484FF10}" srcOrd="0" destOrd="0" presId="urn:microsoft.com/office/officeart/2005/8/layout/hierarchy2"/>
    <dgm:cxn modelId="{21937375-63A6-45BD-B261-638369B7B2CE}" type="presParOf" srcId="{43831DA5-C426-443B-AF94-B075255E9DB8}" destId="{9B98EE5A-5117-46A4-A4E6-843948E98FF8}" srcOrd="5" destOrd="0" presId="urn:microsoft.com/office/officeart/2005/8/layout/hierarchy2"/>
    <dgm:cxn modelId="{FB52B00E-CCBA-4343-A3E3-7890F37CD523}" type="presParOf" srcId="{9B98EE5A-5117-46A4-A4E6-843948E98FF8}" destId="{753C46A5-89DF-4099-9DAB-73E019B97C54}" srcOrd="0" destOrd="0" presId="urn:microsoft.com/office/officeart/2005/8/layout/hierarchy2"/>
    <dgm:cxn modelId="{80D32B8C-F970-4643-8BE9-466241B9E04A}" type="presParOf" srcId="{9B98EE5A-5117-46A4-A4E6-843948E98FF8}" destId="{C6F548B4-53FF-4EB3-BDB3-334746AA4724}" srcOrd="1" destOrd="0" presId="urn:microsoft.com/office/officeart/2005/8/layout/hierarchy2"/>
    <dgm:cxn modelId="{8F7E74D3-B91B-422B-A887-22BF15E9406D}" type="presParOf" srcId="{69089578-35F6-4EBA-83C1-38E8FCD0118D}" destId="{806929F4-30CE-4606-A54C-81E6598712E2}" srcOrd="2" destOrd="0" presId="urn:microsoft.com/office/officeart/2005/8/layout/hierarchy2"/>
    <dgm:cxn modelId="{12276E66-999E-41BD-966E-AB5B7BDA216A}" type="presParOf" srcId="{806929F4-30CE-4606-A54C-81E6598712E2}" destId="{A859700E-6CFA-4AC1-B226-0F27D900925B}" srcOrd="0" destOrd="0" presId="urn:microsoft.com/office/officeart/2005/8/layout/hierarchy2"/>
    <dgm:cxn modelId="{C7A64C85-8443-4980-AB29-04807AED5A03}" type="presParOf" srcId="{69089578-35F6-4EBA-83C1-38E8FCD0118D}" destId="{0CC9DB3A-B8B7-4F1B-A708-E792CB53BC70}" srcOrd="3" destOrd="0" presId="urn:microsoft.com/office/officeart/2005/8/layout/hierarchy2"/>
    <dgm:cxn modelId="{F8F51EDB-B28E-4F8F-9FD1-C8DA2FEF2CBD}" type="presParOf" srcId="{0CC9DB3A-B8B7-4F1B-A708-E792CB53BC70}" destId="{AB7CE315-A47D-484E-AF74-16B54A879364}" srcOrd="0" destOrd="0" presId="urn:microsoft.com/office/officeart/2005/8/layout/hierarchy2"/>
    <dgm:cxn modelId="{69EDB842-0F30-42F4-854F-AC24904F2FB1}" type="presParOf" srcId="{0CC9DB3A-B8B7-4F1B-A708-E792CB53BC70}" destId="{14EB116E-C2BA-4423-890D-E50BE2A66037}" srcOrd="1" destOrd="0" presId="urn:microsoft.com/office/officeart/2005/8/layout/hierarchy2"/>
    <dgm:cxn modelId="{E5D359F1-92A7-418A-B5A2-DFF4EB0E85C1}" type="presParOf" srcId="{14EB116E-C2BA-4423-890D-E50BE2A66037}" destId="{624F5E0E-144C-40C5-B6A9-809064F2A67D}" srcOrd="0" destOrd="0" presId="urn:microsoft.com/office/officeart/2005/8/layout/hierarchy2"/>
    <dgm:cxn modelId="{40C496CA-40D9-4894-B3E4-05005843F719}" type="presParOf" srcId="{624F5E0E-144C-40C5-B6A9-809064F2A67D}" destId="{6C3DD16C-B924-461A-BFB7-1FAF7FEA21EE}" srcOrd="0" destOrd="0" presId="urn:microsoft.com/office/officeart/2005/8/layout/hierarchy2"/>
    <dgm:cxn modelId="{C77EAFDE-F7B7-470A-B7D0-11DBE0E93E53}" type="presParOf" srcId="{14EB116E-C2BA-4423-890D-E50BE2A66037}" destId="{4438E630-190A-446B-A8EE-75A2D334DDAE}" srcOrd="1" destOrd="0" presId="urn:microsoft.com/office/officeart/2005/8/layout/hierarchy2"/>
    <dgm:cxn modelId="{2609F95B-3155-4652-8F6A-64E100827AB0}" type="presParOf" srcId="{4438E630-190A-446B-A8EE-75A2D334DDAE}" destId="{209AC506-7A06-4C43-907C-539674530672}" srcOrd="0" destOrd="0" presId="urn:microsoft.com/office/officeart/2005/8/layout/hierarchy2"/>
    <dgm:cxn modelId="{150B90B8-0102-43C0-977D-12F6056A5813}" type="presParOf" srcId="{4438E630-190A-446B-A8EE-75A2D334DDAE}" destId="{4F685A22-A439-470D-9B11-9440D504C88D}" srcOrd="1" destOrd="0" presId="urn:microsoft.com/office/officeart/2005/8/layout/hierarchy2"/>
    <dgm:cxn modelId="{8D8962A0-9BF7-4BE1-8C51-4FD36C91B094}" type="presParOf" srcId="{14EB116E-C2BA-4423-890D-E50BE2A66037}" destId="{BC6E53BC-3EB5-44A9-A6AF-787968648BA4}" srcOrd="2" destOrd="0" presId="urn:microsoft.com/office/officeart/2005/8/layout/hierarchy2"/>
    <dgm:cxn modelId="{4EEE9AAE-44D1-4F18-AFD1-94EF8F053955}" type="presParOf" srcId="{BC6E53BC-3EB5-44A9-A6AF-787968648BA4}" destId="{98851BC1-B396-4747-B666-E8A22B3548E5}" srcOrd="0" destOrd="0" presId="urn:microsoft.com/office/officeart/2005/8/layout/hierarchy2"/>
    <dgm:cxn modelId="{5684DBAB-ECB4-4EA6-B6AC-66E8D90E23C1}" type="presParOf" srcId="{14EB116E-C2BA-4423-890D-E50BE2A66037}" destId="{B8677350-4991-4944-9CC4-D3F509C81049}" srcOrd="3" destOrd="0" presId="urn:microsoft.com/office/officeart/2005/8/layout/hierarchy2"/>
    <dgm:cxn modelId="{AB51F577-5B90-4E67-BDB5-4A51A6BF6A2F}" type="presParOf" srcId="{B8677350-4991-4944-9CC4-D3F509C81049}" destId="{C92CC2BD-95BA-4A46-A0BD-FCBDDAFCF77D}" srcOrd="0" destOrd="0" presId="urn:microsoft.com/office/officeart/2005/8/layout/hierarchy2"/>
    <dgm:cxn modelId="{7F757EE1-A854-481E-A9EB-E864D5ED7CE0}" type="presParOf" srcId="{B8677350-4991-4944-9CC4-D3F509C81049}" destId="{F08F6781-3D0D-40D3-B421-49C80E83DD5A}" srcOrd="1" destOrd="0" presId="urn:microsoft.com/office/officeart/2005/8/layout/hierarchy2"/>
    <dgm:cxn modelId="{EEEAE462-887B-4AD7-8042-5E5AB1DF9F21}" type="presParOf" srcId="{14EB116E-C2BA-4423-890D-E50BE2A66037}" destId="{6552871A-9F2C-40C6-BB3A-1D6F227DF39D}" srcOrd="4" destOrd="0" presId="urn:microsoft.com/office/officeart/2005/8/layout/hierarchy2"/>
    <dgm:cxn modelId="{D8189A9E-DCF1-467D-90AB-73DE9BB61E4A}" type="presParOf" srcId="{6552871A-9F2C-40C6-BB3A-1D6F227DF39D}" destId="{43958A74-EC84-49C7-B13D-DA8EC7EAE9A4}" srcOrd="0" destOrd="0" presId="urn:microsoft.com/office/officeart/2005/8/layout/hierarchy2"/>
    <dgm:cxn modelId="{07EBF8DE-93A3-4FDA-9ECA-1DF16481D0B1}" type="presParOf" srcId="{14EB116E-C2BA-4423-890D-E50BE2A66037}" destId="{25DE460A-2A2A-494F-AC57-BE24727503CA}" srcOrd="5" destOrd="0" presId="urn:microsoft.com/office/officeart/2005/8/layout/hierarchy2"/>
    <dgm:cxn modelId="{8DAE9910-36B7-46D0-83E8-266818934B78}" type="presParOf" srcId="{25DE460A-2A2A-494F-AC57-BE24727503CA}" destId="{44220A00-6C43-4BC2-9B75-92EED113ADB5}" srcOrd="0" destOrd="0" presId="urn:microsoft.com/office/officeart/2005/8/layout/hierarchy2"/>
    <dgm:cxn modelId="{363D9D97-89B4-48F5-B69C-1367C19D5FCB}" type="presParOf" srcId="{25DE460A-2A2A-494F-AC57-BE24727503CA}" destId="{949912F7-6727-433B-8764-5B73E6343F28}" srcOrd="1" destOrd="0" presId="urn:microsoft.com/office/officeart/2005/8/layout/hierarchy2"/>
    <dgm:cxn modelId="{62382253-0D3B-4E77-B6B1-8B5BDD75111E}" type="presParOf" srcId="{69089578-35F6-4EBA-83C1-38E8FCD0118D}" destId="{DCFDD876-4638-494D-B622-8005193ED59B}" srcOrd="4" destOrd="0" presId="urn:microsoft.com/office/officeart/2005/8/layout/hierarchy2"/>
    <dgm:cxn modelId="{553C5DA9-0517-4E2D-B1EF-1D4E0037434C}" type="presParOf" srcId="{DCFDD876-4638-494D-B622-8005193ED59B}" destId="{BB183768-5AE9-439B-B6D9-993AB5521A28}" srcOrd="0" destOrd="0" presId="urn:microsoft.com/office/officeart/2005/8/layout/hierarchy2"/>
    <dgm:cxn modelId="{AF22D692-D6E5-4789-B272-BD2911E1A203}" type="presParOf" srcId="{69089578-35F6-4EBA-83C1-38E8FCD0118D}" destId="{443C819B-8C5C-413D-88DD-EBC4DD77993E}" srcOrd="5" destOrd="0" presId="urn:microsoft.com/office/officeart/2005/8/layout/hierarchy2"/>
    <dgm:cxn modelId="{A7E71BDE-2C02-42DC-A013-43A0177DDA67}" type="presParOf" srcId="{443C819B-8C5C-413D-88DD-EBC4DD77993E}" destId="{0CA94541-B13B-4BCC-8ED0-E8459C0CD0E5}" srcOrd="0" destOrd="0" presId="urn:microsoft.com/office/officeart/2005/8/layout/hierarchy2"/>
    <dgm:cxn modelId="{47162117-6D5A-47EC-AC41-6C4482AEF9C1}" type="presParOf" srcId="{443C819B-8C5C-413D-88DD-EBC4DD77993E}" destId="{65F99AD5-273A-4E65-9876-6FAF64EB985E}" srcOrd="1" destOrd="0" presId="urn:microsoft.com/office/officeart/2005/8/layout/hierarchy2"/>
    <dgm:cxn modelId="{0DC2D7F6-C2D8-49E2-883E-8FC93E9BB7B0}" type="presParOf" srcId="{65F99AD5-273A-4E65-9876-6FAF64EB985E}" destId="{64C35001-29B9-4060-BC13-7C9FFE36CF79}" srcOrd="0" destOrd="0" presId="urn:microsoft.com/office/officeart/2005/8/layout/hierarchy2"/>
    <dgm:cxn modelId="{0276FBC6-9DE5-4551-991E-AB2719616785}" type="presParOf" srcId="{64C35001-29B9-4060-BC13-7C9FFE36CF79}" destId="{57ACF63F-781E-481B-A73E-0AE3C1E06B6C}" srcOrd="0" destOrd="0" presId="urn:microsoft.com/office/officeart/2005/8/layout/hierarchy2"/>
    <dgm:cxn modelId="{E33374CB-436C-4812-9C7C-088A09F84EA4}" type="presParOf" srcId="{65F99AD5-273A-4E65-9876-6FAF64EB985E}" destId="{64585AC7-ABF1-4C2F-88BF-D2DE678C62A9}" srcOrd="1" destOrd="0" presId="urn:microsoft.com/office/officeart/2005/8/layout/hierarchy2"/>
    <dgm:cxn modelId="{DB82A2CE-4371-4E18-83FB-D6E3CA022173}" type="presParOf" srcId="{64585AC7-ABF1-4C2F-88BF-D2DE678C62A9}" destId="{21AB9225-2FA2-46FF-BEB7-61CEFE61718C}" srcOrd="0" destOrd="0" presId="urn:microsoft.com/office/officeart/2005/8/layout/hierarchy2"/>
    <dgm:cxn modelId="{855D1A21-C991-4D2F-A376-9169E58338EE}" type="presParOf" srcId="{64585AC7-ABF1-4C2F-88BF-D2DE678C62A9}" destId="{0B4907A7-6BB2-4138-BC5A-71143E6DA44C}" srcOrd="1" destOrd="0" presId="urn:microsoft.com/office/officeart/2005/8/layout/hierarchy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F8EEF-C1F9-4492-AAE8-3356836A7310}"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GB"/>
        </a:p>
      </dgm:t>
    </dgm:pt>
    <dgm:pt modelId="{31D2DCC1-A8D3-4EBC-BAC2-EF1F016E2895}">
      <dgm:prSet phldrT="[Tekst]"/>
      <dgm:spPr/>
      <dgm:t>
        <a:bodyPr/>
        <a:lstStyle/>
        <a:p>
          <a:pPr>
            <a:buClrTx/>
            <a:buSzTx/>
            <a:buFontTx/>
            <a:buNone/>
          </a:pPr>
          <a:r>
            <a:t>Comprendre la radicalisation en général</a:t>
          </a:r>
        </a:p>
      </dgm:t>
    </dgm:pt>
    <dgm:pt modelId="{16823911-F98A-444F-8723-E85953FC203D}" type="parTrans" cxnId="{5F81D58D-BD31-448A-8245-528716F7393D}">
      <dgm:prSet/>
      <dgm:spPr/>
      <dgm:t>
        <a:bodyPr/>
        <a:lstStyle/>
        <a:p>
          <a:endParaRPr lang="en-GB"/>
        </a:p>
      </dgm:t>
    </dgm:pt>
    <dgm:pt modelId="{15F1BE6E-7DA5-4C5A-9D91-4F37957CE095}" type="sibTrans" cxnId="{5F81D58D-BD31-448A-8245-528716F7393D}">
      <dgm:prSet/>
      <dgm:spPr/>
      <dgm:t>
        <a:bodyPr/>
        <a:lstStyle/>
        <a:p>
          <a:endParaRPr lang="en-GB"/>
        </a:p>
      </dgm:t>
    </dgm:pt>
    <dgm:pt modelId="{3C039A8C-E3D5-417F-8F1B-8D2DB5607EC0}">
      <dgm:prSet/>
      <dgm:spPr/>
      <dgm:t>
        <a:bodyPr/>
        <a:lstStyle/>
        <a:p>
          <a:r>
            <a:t>Relation entre la radicalisation et un sujet spécifique </a:t>
          </a:r>
        </a:p>
      </dgm:t>
    </dgm:pt>
    <dgm:pt modelId="{8C4057BD-C43D-44A4-A78E-6EEA5A5BCF62}" type="parTrans" cxnId="{25A366A1-9E3E-463A-82F2-888974628BBB}">
      <dgm:prSet/>
      <dgm:spPr/>
      <dgm:t>
        <a:bodyPr/>
        <a:lstStyle/>
        <a:p>
          <a:endParaRPr lang="en-GB"/>
        </a:p>
      </dgm:t>
    </dgm:pt>
    <dgm:pt modelId="{A5D805B6-56C7-47FC-9C83-41FB04CB8E32}" type="sibTrans" cxnId="{25A366A1-9E3E-463A-82F2-888974628BBB}">
      <dgm:prSet/>
      <dgm:spPr/>
      <dgm:t>
        <a:bodyPr/>
        <a:lstStyle/>
        <a:p>
          <a:endParaRPr lang="en-GB"/>
        </a:p>
      </dgm:t>
    </dgm:pt>
    <dgm:pt modelId="{DBE1275B-0C90-4067-9467-F9452DEB59DE}">
      <dgm:prSet/>
      <dgm:spPr/>
      <dgm:t>
        <a:bodyPr/>
        <a:lstStyle/>
        <a:p>
          <a:r>
            <a:t>Sujet spécifique à la clarification</a:t>
          </a:r>
        </a:p>
      </dgm:t>
    </dgm:pt>
    <dgm:pt modelId="{5CC17AC7-2D86-4C00-95F9-5D6CD1F9319F}" type="parTrans" cxnId="{0DD67E44-CA53-498E-A779-E2219448D459}">
      <dgm:prSet/>
      <dgm:spPr/>
      <dgm:t>
        <a:bodyPr/>
        <a:lstStyle/>
        <a:p>
          <a:endParaRPr lang="en-GB"/>
        </a:p>
      </dgm:t>
    </dgm:pt>
    <dgm:pt modelId="{EEB63956-90B5-4536-8A7F-2A31F37F82D8}" type="sibTrans" cxnId="{0DD67E44-CA53-498E-A779-E2219448D459}">
      <dgm:prSet/>
      <dgm:spPr/>
      <dgm:t>
        <a:bodyPr/>
        <a:lstStyle/>
        <a:p>
          <a:endParaRPr lang="en-GB"/>
        </a:p>
      </dgm:t>
    </dgm:pt>
    <dgm:pt modelId="{F681AFDA-5957-4C6F-BBB6-8146F6A65944}">
      <dgm:prSet/>
      <dgm:spPr/>
      <dgm:t>
        <a:bodyPr/>
        <a:lstStyle/>
        <a:p>
          <a:pPr marL="0" marR="0" lvl="0" indent="0" defTabSz="914400" eaLnBrk="1" fontAlgn="auto" latinLnBrk="0" hangingPunct="1">
            <a:lnSpc>
              <a:spcPct val="90000"/>
            </a:lnSpc>
            <a:spcBef>
              <a:spcPts val="0"/>
            </a:spcBef>
            <a:spcAft>
              <a:spcPts val="714"/>
            </a:spcAft>
            <a:buClrTx/>
            <a:buSzTx/>
            <a:buFontTx/>
            <a:buNone/>
            <a:tabLst/>
            <a:defRPr/>
          </a:pPr>
          <a:r>
            <a:t>Exercices</a:t>
          </a:r>
        </a:p>
      </dgm:t>
    </dgm:pt>
    <dgm:pt modelId="{5DDCA10E-527D-4CA2-BB90-7E440E1BB88D}" type="parTrans" cxnId="{9E41DFB7-481E-4D92-B1B2-8E53052507E7}">
      <dgm:prSet/>
      <dgm:spPr/>
      <dgm:t>
        <a:bodyPr/>
        <a:lstStyle/>
        <a:p>
          <a:endParaRPr lang="en-GB"/>
        </a:p>
      </dgm:t>
    </dgm:pt>
    <dgm:pt modelId="{8CE311E2-0E08-4DEA-B3E8-93CCD36BC25B}" type="sibTrans" cxnId="{9E41DFB7-481E-4D92-B1B2-8E53052507E7}">
      <dgm:prSet/>
      <dgm:spPr/>
      <dgm:t>
        <a:bodyPr/>
        <a:lstStyle/>
        <a:p>
          <a:endParaRPr lang="en-GB"/>
        </a:p>
      </dgm:t>
    </dgm:pt>
    <dgm:pt modelId="{EE4DB84A-7B51-4BE9-B9A1-4FF26AC89ADD}" type="pres">
      <dgm:prSet presAssocID="{EB0F8EEF-C1F9-4492-AAE8-3356836A7310}" presName="Name0" presStyleCnt="0">
        <dgm:presLayoutVars>
          <dgm:chMax val="7"/>
          <dgm:chPref val="7"/>
          <dgm:dir/>
        </dgm:presLayoutVars>
      </dgm:prSet>
      <dgm:spPr/>
    </dgm:pt>
    <dgm:pt modelId="{315E0FB1-D4D3-45D5-9824-1A08DF92C708}" type="pres">
      <dgm:prSet presAssocID="{EB0F8EEF-C1F9-4492-AAE8-3356836A7310}" presName="Name1" presStyleCnt="0"/>
      <dgm:spPr/>
    </dgm:pt>
    <dgm:pt modelId="{D6785E55-DE44-40CD-8800-6F7453B67C37}" type="pres">
      <dgm:prSet presAssocID="{EB0F8EEF-C1F9-4492-AAE8-3356836A7310}" presName="cycle" presStyleCnt="0"/>
      <dgm:spPr/>
    </dgm:pt>
    <dgm:pt modelId="{2B844F08-B0FC-47B3-A343-D929BC0D1E6D}" type="pres">
      <dgm:prSet presAssocID="{EB0F8EEF-C1F9-4492-AAE8-3356836A7310}" presName="srcNode" presStyleLbl="node1" presStyleIdx="0" presStyleCnt="4"/>
      <dgm:spPr/>
    </dgm:pt>
    <dgm:pt modelId="{84B7EB82-D3A9-42BF-8C3F-A6D8A1850E93}" type="pres">
      <dgm:prSet presAssocID="{EB0F8EEF-C1F9-4492-AAE8-3356836A7310}" presName="conn" presStyleLbl="parChTrans1D2" presStyleIdx="0" presStyleCnt="1"/>
      <dgm:spPr/>
    </dgm:pt>
    <dgm:pt modelId="{DFA62A0A-2184-4D47-8896-B395EDAE6795}" type="pres">
      <dgm:prSet presAssocID="{EB0F8EEF-C1F9-4492-AAE8-3356836A7310}" presName="extraNode" presStyleLbl="node1" presStyleIdx="0" presStyleCnt="4"/>
      <dgm:spPr/>
    </dgm:pt>
    <dgm:pt modelId="{03114061-533F-446F-8906-11632756CE13}" type="pres">
      <dgm:prSet presAssocID="{EB0F8EEF-C1F9-4492-AAE8-3356836A7310}" presName="dstNode" presStyleLbl="node1" presStyleIdx="0" presStyleCnt="4"/>
      <dgm:spPr/>
    </dgm:pt>
    <dgm:pt modelId="{647ABB97-E109-4B4F-B1D5-F9F6C56AD6D6}" type="pres">
      <dgm:prSet presAssocID="{31D2DCC1-A8D3-4EBC-BAC2-EF1F016E2895}" presName="text_1" presStyleLbl="node1" presStyleIdx="0" presStyleCnt="4">
        <dgm:presLayoutVars>
          <dgm:bulletEnabled val="1"/>
        </dgm:presLayoutVars>
      </dgm:prSet>
      <dgm:spPr/>
    </dgm:pt>
    <dgm:pt modelId="{5F7CF164-6C91-44C6-952A-CD0C20F6C028}" type="pres">
      <dgm:prSet presAssocID="{31D2DCC1-A8D3-4EBC-BAC2-EF1F016E2895}" presName="accent_1" presStyleCnt="0"/>
      <dgm:spPr/>
    </dgm:pt>
    <dgm:pt modelId="{41D38068-98F0-41CC-A924-9DCB81A8CED3}" type="pres">
      <dgm:prSet presAssocID="{31D2DCC1-A8D3-4EBC-BAC2-EF1F016E2895}" presName="accentRepeatNode" presStyleLbl="solidFgAcc1" presStyleIdx="0" presStyleCnt="4"/>
      <dgm:spPr/>
    </dgm:pt>
    <dgm:pt modelId="{31F187AD-3412-4AEA-B81A-2BAD2018C4E4}" type="pres">
      <dgm:prSet presAssocID="{3C039A8C-E3D5-417F-8F1B-8D2DB5607EC0}" presName="text_2" presStyleLbl="node1" presStyleIdx="1" presStyleCnt="4">
        <dgm:presLayoutVars>
          <dgm:bulletEnabled val="1"/>
        </dgm:presLayoutVars>
      </dgm:prSet>
      <dgm:spPr/>
    </dgm:pt>
    <dgm:pt modelId="{489D471C-F0F6-4490-B657-6A247C85DAA6}" type="pres">
      <dgm:prSet presAssocID="{3C039A8C-E3D5-417F-8F1B-8D2DB5607EC0}" presName="accent_2" presStyleCnt="0"/>
      <dgm:spPr/>
    </dgm:pt>
    <dgm:pt modelId="{A36D6CBA-EEA4-43E4-85F1-390086E2844C}" type="pres">
      <dgm:prSet presAssocID="{3C039A8C-E3D5-417F-8F1B-8D2DB5607EC0}" presName="accentRepeatNode" presStyleLbl="solidFgAcc1" presStyleIdx="1" presStyleCnt="4"/>
      <dgm:spPr/>
    </dgm:pt>
    <dgm:pt modelId="{769C617B-C7E7-4801-8037-FB2097D44826}" type="pres">
      <dgm:prSet presAssocID="{DBE1275B-0C90-4067-9467-F9452DEB59DE}" presName="text_3" presStyleLbl="node1" presStyleIdx="2" presStyleCnt="4">
        <dgm:presLayoutVars>
          <dgm:bulletEnabled val="1"/>
        </dgm:presLayoutVars>
      </dgm:prSet>
      <dgm:spPr/>
    </dgm:pt>
    <dgm:pt modelId="{CF1767FA-74DF-4749-A256-8EA93057123C}" type="pres">
      <dgm:prSet presAssocID="{DBE1275B-0C90-4067-9467-F9452DEB59DE}" presName="accent_3" presStyleCnt="0"/>
      <dgm:spPr/>
    </dgm:pt>
    <dgm:pt modelId="{F839506C-2F4B-4A51-9B06-A7509B905F51}" type="pres">
      <dgm:prSet presAssocID="{DBE1275B-0C90-4067-9467-F9452DEB59DE}" presName="accentRepeatNode" presStyleLbl="solidFgAcc1" presStyleIdx="2" presStyleCnt="4"/>
      <dgm:spPr/>
    </dgm:pt>
    <dgm:pt modelId="{75114A73-6B5C-4BCB-A8DB-99DA3DF589D7}" type="pres">
      <dgm:prSet presAssocID="{F681AFDA-5957-4C6F-BBB6-8146F6A65944}" presName="text_4" presStyleLbl="node1" presStyleIdx="3" presStyleCnt="4">
        <dgm:presLayoutVars>
          <dgm:bulletEnabled val="1"/>
        </dgm:presLayoutVars>
      </dgm:prSet>
      <dgm:spPr/>
    </dgm:pt>
    <dgm:pt modelId="{C6B8063E-57A4-43CD-B1CF-F229295AD7D1}" type="pres">
      <dgm:prSet presAssocID="{F681AFDA-5957-4C6F-BBB6-8146F6A65944}" presName="accent_4" presStyleCnt="0"/>
      <dgm:spPr/>
    </dgm:pt>
    <dgm:pt modelId="{F44831EC-625D-42B6-BDD1-35E82763C17C}" type="pres">
      <dgm:prSet presAssocID="{F681AFDA-5957-4C6F-BBB6-8146F6A65944}" presName="accentRepeatNode" presStyleLbl="solidFgAcc1" presStyleIdx="3" presStyleCnt="4"/>
      <dgm:spPr/>
    </dgm:pt>
  </dgm:ptLst>
  <dgm:cxnLst>
    <dgm:cxn modelId="{24BA2863-A0A5-4D18-A842-2DACA85E552D}" type="presOf" srcId="{F681AFDA-5957-4C6F-BBB6-8146F6A65944}" destId="{75114A73-6B5C-4BCB-A8DB-99DA3DF589D7}" srcOrd="0" destOrd="0" presId="urn:microsoft.com/office/officeart/2008/layout/VerticalCurvedList"/>
    <dgm:cxn modelId="{0DD67E44-CA53-498E-A779-E2219448D459}" srcId="{EB0F8EEF-C1F9-4492-AAE8-3356836A7310}" destId="{DBE1275B-0C90-4067-9467-F9452DEB59DE}" srcOrd="2" destOrd="0" parTransId="{5CC17AC7-2D86-4C00-95F9-5D6CD1F9319F}" sibTransId="{EEB63956-90B5-4536-8A7F-2A31F37F82D8}"/>
    <dgm:cxn modelId="{94CB1D88-C30B-4AED-8172-0409E5BB5DAB}" type="presOf" srcId="{EB0F8EEF-C1F9-4492-AAE8-3356836A7310}" destId="{EE4DB84A-7B51-4BE9-B9A1-4FF26AC89ADD}" srcOrd="0" destOrd="0" presId="urn:microsoft.com/office/officeart/2008/layout/VerticalCurvedList"/>
    <dgm:cxn modelId="{5F81D58D-BD31-448A-8245-528716F7393D}" srcId="{EB0F8EEF-C1F9-4492-AAE8-3356836A7310}" destId="{31D2DCC1-A8D3-4EBC-BAC2-EF1F016E2895}" srcOrd="0" destOrd="0" parTransId="{16823911-F98A-444F-8723-E85953FC203D}" sibTransId="{15F1BE6E-7DA5-4C5A-9D91-4F37957CE095}"/>
    <dgm:cxn modelId="{25A366A1-9E3E-463A-82F2-888974628BBB}" srcId="{EB0F8EEF-C1F9-4492-AAE8-3356836A7310}" destId="{3C039A8C-E3D5-417F-8F1B-8D2DB5607EC0}" srcOrd="1" destOrd="0" parTransId="{8C4057BD-C43D-44A4-A78E-6EEA5A5BCF62}" sibTransId="{A5D805B6-56C7-47FC-9C83-41FB04CB8E32}"/>
    <dgm:cxn modelId="{44250BA2-D66A-465E-A035-6ACB2A71052D}" type="presOf" srcId="{DBE1275B-0C90-4067-9467-F9452DEB59DE}" destId="{769C617B-C7E7-4801-8037-FB2097D44826}" srcOrd="0" destOrd="0" presId="urn:microsoft.com/office/officeart/2008/layout/VerticalCurvedList"/>
    <dgm:cxn modelId="{E7B1ADB3-20F5-4706-96A8-8D3164917C96}" type="presOf" srcId="{15F1BE6E-7DA5-4C5A-9D91-4F37957CE095}" destId="{84B7EB82-D3A9-42BF-8C3F-A6D8A1850E93}" srcOrd="0" destOrd="0" presId="urn:microsoft.com/office/officeart/2008/layout/VerticalCurvedList"/>
    <dgm:cxn modelId="{9E41DFB7-481E-4D92-B1B2-8E53052507E7}" srcId="{EB0F8EEF-C1F9-4492-AAE8-3356836A7310}" destId="{F681AFDA-5957-4C6F-BBB6-8146F6A65944}" srcOrd="3" destOrd="0" parTransId="{5DDCA10E-527D-4CA2-BB90-7E440E1BB88D}" sibTransId="{8CE311E2-0E08-4DEA-B3E8-93CCD36BC25B}"/>
    <dgm:cxn modelId="{35848AB9-8D95-48BC-89F1-53A118CC50EB}" type="presOf" srcId="{3C039A8C-E3D5-417F-8F1B-8D2DB5607EC0}" destId="{31F187AD-3412-4AEA-B81A-2BAD2018C4E4}" srcOrd="0" destOrd="0" presId="urn:microsoft.com/office/officeart/2008/layout/VerticalCurvedList"/>
    <dgm:cxn modelId="{ABAE29F8-5216-4DFF-A6EF-3C05ED4B2F58}" type="presOf" srcId="{31D2DCC1-A8D3-4EBC-BAC2-EF1F016E2895}" destId="{647ABB97-E109-4B4F-B1D5-F9F6C56AD6D6}" srcOrd="0" destOrd="0" presId="urn:microsoft.com/office/officeart/2008/layout/VerticalCurvedList"/>
    <dgm:cxn modelId="{76CF3198-CC47-4AFC-8284-783D72A6BF51}" type="presParOf" srcId="{EE4DB84A-7B51-4BE9-B9A1-4FF26AC89ADD}" destId="{315E0FB1-D4D3-45D5-9824-1A08DF92C708}" srcOrd="0" destOrd="0" presId="urn:microsoft.com/office/officeart/2008/layout/VerticalCurvedList"/>
    <dgm:cxn modelId="{49F0CD58-6692-4995-939D-8C1D504FB9DE}" type="presParOf" srcId="{315E0FB1-D4D3-45D5-9824-1A08DF92C708}" destId="{D6785E55-DE44-40CD-8800-6F7453B67C37}" srcOrd="0" destOrd="0" presId="urn:microsoft.com/office/officeart/2008/layout/VerticalCurvedList"/>
    <dgm:cxn modelId="{3CE43493-F069-42BC-9DBF-5D41E77EF32A}" type="presParOf" srcId="{D6785E55-DE44-40CD-8800-6F7453B67C37}" destId="{2B844F08-B0FC-47B3-A343-D929BC0D1E6D}" srcOrd="0" destOrd="0" presId="urn:microsoft.com/office/officeart/2008/layout/VerticalCurvedList"/>
    <dgm:cxn modelId="{6306D46C-508E-4598-B223-274247654FE5}" type="presParOf" srcId="{D6785E55-DE44-40CD-8800-6F7453B67C37}" destId="{84B7EB82-D3A9-42BF-8C3F-A6D8A1850E93}" srcOrd="1" destOrd="0" presId="urn:microsoft.com/office/officeart/2008/layout/VerticalCurvedList"/>
    <dgm:cxn modelId="{2E2AA978-FC83-42DD-B55E-23274EA813AF}" type="presParOf" srcId="{D6785E55-DE44-40CD-8800-6F7453B67C37}" destId="{DFA62A0A-2184-4D47-8896-B395EDAE6795}" srcOrd="2" destOrd="0" presId="urn:microsoft.com/office/officeart/2008/layout/VerticalCurvedList"/>
    <dgm:cxn modelId="{1D25F797-93A5-47FF-A98F-21B75DC81BEE}" type="presParOf" srcId="{D6785E55-DE44-40CD-8800-6F7453B67C37}" destId="{03114061-533F-446F-8906-11632756CE13}" srcOrd="3" destOrd="0" presId="urn:microsoft.com/office/officeart/2008/layout/VerticalCurvedList"/>
    <dgm:cxn modelId="{DA32ACA6-A7C4-4803-A32B-75BFED45A63D}" type="presParOf" srcId="{315E0FB1-D4D3-45D5-9824-1A08DF92C708}" destId="{647ABB97-E109-4B4F-B1D5-F9F6C56AD6D6}" srcOrd="1" destOrd="0" presId="urn:microsoft.com/office/officeart/2008/layout/VerticalCurvedList"/>
    <dgm:cxn modelId="{ACA50EA2-938E-4915-A8FE-5AE61694D0EC}" type="presParOf" srcId="{315E0FB1-D4D3-45D5-9824-1A08DF92C708}" destId="{5F7CF164-6C91-44C6-952A-CD0C20F6C028}" srcOrd="2" destOrd="0" presId="urn:microsoft.com/office/officeart/2008/layout/VerticalCurvedList"/>
    <dgm:cxn modelId="{C1BE6C64-0AF4-4F1A-B93F-A06C4A058A2E}" type="presParOf" srcId="{5F7CF164-6C91-44C6-952A-CD0C20F6C028}" destId="{41D38068-98F0-41CC-A924-9DCB81A8CED3}" srcOrd="0" destOrd="0" presId="urn:microsoft.com/office/officeart/2008/layout/VerticalCurvedList"/>
    <dgm:cxn modelId="{F60E5738-FF1F-4238-80A5-F84719A069DA}" type="presParOf" srcId="{315E0FB1-D4D3-45D5-9824-1A08DF92C708}" destId="{31F187AD-3412-4AEA-B81A-2BAD2018C4E4}" srcOrd="3" destOrd="0" presId="urn:microsoft.com/office/officeart/2008/layout/VerticalCurvedList"/>
    <dgm:cxn modelId="{81763727-91DD-4E3F-A8E4-2FB0BE3B79F1}" type="presParOf" srcId="{315E0FB1-D4D3-45D5-9824-1A08DF92C708}" destId="{489D471C-F0F6-4490-B657-6A247C85DAA6}" srcOrd="4" destOrd="0" presId="urn:microsoft.com/office/officeart/2008/layout/VerticalCurvedList"/>
    <dgm:cxn modelId="{CCE67011-FEF7-4A03-B161-C80592122436}" type="presParOf" srcId="{489D471C-F0F6-4490-B657-6A247C85DAA6}" destId="{A36D6CBA-EEA4-43E4-85F1-390086E2844C}" srcOrd="0" destOrd="0" presId="urn:microsoft.com/office/officeart/2008/layout/VerticalCurvedList"/>
    <dgm:cxn modelId="{8AD289BA-A9C6-4DEF-B942-8D8766E24F47}" type="presParOf" srcId="{315E0FB1-D4D3-45D5-9824-1A08DF92C708}" destId="{769C617B-C7E7-4801-8037-FB2097D44826}" srcOrd="5" destOrd="0" presId="urn:microsoft.com/office/officeart/2008/layout/VerticalCurvedList"/>
    <dgm:cxn modelId="{1FE0274C-D6E4-491F-B29A-B9E52229F042}" type="presParOf" srcId="{315E0FB1-D4D3-45D5-9824-1A08DF92C708}" destId="{CF1767FA-74DF-4749-A256-8EA93057123C}" srcOrd="6" destOrd="0" presId="urn:microsoft.com/office/officeart/2008/layout/VerticalCurvedList"/>
    <dgm:cxn modelId="{64ED0DF2-53E8-440F-B92B-699C08414C13}" type="presParOf" srcId="{CF1767FA-74DF-4749-A256-8EA93057123C}" destId="{F839506C-2F4B-4A51-9B06-A7509B905F51}" srcOrd="0" destOrd="0" presId="urn:microsoft.com/office/officeart/2008/layout/VerticalCurvedList"/>
    <dgm:cxn modelId="{D84EE411-2A3C-4F34-B620-B0B77ECDC246}" type="presParOf" srcId="{315E0FB1-D4D3-45D5-9824-1A08DF92C708}" destId="{75114A73-6B5C-4BCB-A8DB-99DA3DF589D7}" srcOrd="7" destOrd="0" presId="urn:microsoft.com/office/officeart/2008/layout/VerticalCurvedList"/>
    <dgm:cxn modelId="{8DE4650B-F906-4E45-9847-7BA8D96FA472}" type="presParOf" srcId="{315E0FB1-D4D3-45D5-9824-1A08DF92C708}" destId="{C6B8063E-57A4-43CD-B1CF-F229295AD7D1}" srcOrd="8" destOrd="0" presId="urn:microsoft.com/office/officeart/2008/layout/VerticalCurvedList"/>
    <dgm:cxn modelId="{BA1BDE76-8F27-4B4B-882E-EE47623119D9}" type="presParOf" srcId="{C6B8063E-57A4-43CD-B1CF-F229295AD7D1}" destId="{F44831EC-625D-42B6-BDD1-35E82763C17C}"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59D0C-1A33-4E41-8003-1522F582686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bg-BG"/>
        </a:p>
      </dgm:t>
    </dgm:pt>
    <dgm:pt modelId="{1FC1DEAC-C438-46F3-A96F-A6B712E350C8}">
      <dgm:prSet phldrT="[Текст]"/>
      <dgm:spPr/>
      <dgm:t>
        <a:bodyPr/>
        <a:lstStyle/>
        <a:p>
          <a:pPr>
            <a:defRPr>
              <a:solidFill>
                <a:schemeClr val="bg1"/>
              </a:solidFill>
            </a:defRPr>
          </a:pPr>
          <a:r>
            <a:t>Comment sais-je que je suis en colère ?</a:t>
          </a:r>
          <a:endParaRPr lang="bg-BG" dirty="0">
            <a:solidFill>
              <a:schemeClr val="bg1"/>
            </a:solidFill>
          </a:endParaRPr>
        </a:p>
      </dgm:t>
    </dgm:pt>
    <dgm:pt modelId="{C2FE0452-4206-4F7E-B955-82B3D86935ED}" type="parTrans" cxnId="{CAFA16DA-199B-4335-9C1C-F837D59F5411}">
      <dgm:prSet/>
      <dgm:spPr/>
      <dgm:t>
        <a:bodyPr/>
        <a:lstStyle/>
        <a:p>
          <a:endParaRPr lang="bg-BG"/>
        </a:p>
      </dgm:t>
    </dgm:pt>
    <dgm:pt modelId="{AA6F5109-2C89-431C-A4C9-FBDDB538A930}" type="sibTrans" cxnId="{CAFA16DA-199B-4335-9C1C-F837D59F5411}">
      <dgm:prSet/>
      <dgm:spPr/>
      <dgm:t>
        <a:bodyPr/>
        <a:lstStyle/>
        <a:p>
          <a:endParaRPr lang="bg-BG"/>
        </a:p>
      </dgm:t>
    </dgm:pt>
    <dgm:pt modelId="{7E49221A-D24D-49D3-933C-632FDDD578F3}">
      <dgm:prSet phldrT="[Текст]"/>
      <dgm:spPr/>
      <dgm:t>
        <a:bodyPr/>
        <a:lstStyle/>
        <a:p>
          <a:pPr>
            <a:defRPr>
              <a:solidFill>
                <a:schemeClr val="bg1"/>
              </a:solidFill>
            </a:defRPr>
          </a:pPr>
          <a:r>
            <a:t>2. Roue des émotions - indices</a:t>
          </a:r>
          <a:endParaRPr lang="bg-BG" dirty="0">
            <a:solidFill>
              <a:schemeClr val="bg1"/>
            </a:solidFill>
          </a:endParaRPr>
        </a:p>
      </dgm:t>
    </dgm:pt>
    <dgm:pt modelId="{D0B2DF11-194B-4F54-9105-BA002DC0025F}" type="parTrans" cxnId="{6B9E2F00-EB30-4F2F-86C9-6E6942239E54}">
      <dgm:prSet/>
      <dgm:spPr/>
      <dgm:t>
        <a:bodyPr/>
        <a:lstStyle/>
        <a:p>
          <a:endParaRPr lang="bg-BG"/>
        </a:p>
      </dgm:t>
    </dgm:pt>
    <dgm:pt modelId="{2FDB090A-8B09-468D-8A14-877AF251C46D}" type="sibTrans" cxnId="{6B9E2F00-EB30-4F2F-86C9-6E6942239E54}">
      <dgm:prSet/>
      <dgm:spPr/>
      <dgm:t>
        <a:bodyPr/>
        <a:lstStyle/>
        <a:p>
          <a:endParaRPr lang="bg-BG"/>
        </a:p>
      </dgm:t>
    </dgm:pt>
    <dgm:pt modelId="{9F760714-0D62-41E5-B137-F4F6E8240C1D}">
      <dgm:prSet phldrT="[Текст]"/>
      <dgm:spPr/>
      <dgm:t>
        <a:bodyPr/>
        <a:lstStyle/>
        <a:p>
          <a:pPr>
            <a:defRPr>
              <a:solidFill>
                <a:schemeClr val="bg1"/>
              </a:solidFill>
            </a:defRPr>
          </a:pPr>
          <a:r>
            <a:t>3. Faire un plan !</a:t>
          </a:r>
          <a:endParaRPr lang="bg-BG" dirty="0">
            <a:solidFill>
              <a:schemeClr val="bg1"/>
            </a:solidFill>
          </a:endParaRPr>
        </a:p>
      </dgm:t>
    </dgm:pt>
    <dgm:pt modelId="{04E296F0-E156-4D0A-A18A-049625871275}" type="parTrans" cxnId="{F4E434A3-7BB7-405E-9C3D-BA62A194B75B}">
      <dgm:prSet/>
      <dgm:spPr/>
      <dgm:t>
        <a:bodyPr/>
        <a:lstStyle/>
        <a:p>
          <a:endParaRPr lang="bg-BG"/>
        </a:p>
      </dgm:t>
    </dgm:pt>
    <dgm:pt modelId="{009BF5A9-484D-48E1-8406-83E907CFEF3A}" type="sibTrans" cxnId="{F4E434A3-7BB7-405E-9C3D-BA62A194B75B}">
      <dgm:prSet/>
      <dgm:spPr/>
      <dgm:t>
        <a:bodyPr/>
        <a:lstStyle/>
        <a:p>
          <a:endParaRPr lang="bg-BG"/>
        </a:p>
      </dgm:t>
    </dgm:pt>
    <dgm:pt modelId="{52EE124C-B1B7-4282-9940-22B32D2106B6}" type="pres">
      <dgm:prSet presAssocID="{A4759D0C-1A33-4E41-8003-1522F5826868}" presName="linear" presStyleCnt="0">
        <dgm:presLayoutVars>
          <dgm:dir/>
          <dgm:animLvl val="lvl"/>
          <dgm:resizeHandles val="exact"/>
        </dgm:presLayoutVars>
      </dgm:prSet>
      <dgm:spPr/>
    </dgm:pt>
    <dgm:pt modelId="{1D5B19CE-06EF-4548-A860-BF694A947B62}" type="pres">
      <dgm:prSet presAssocID="{1FC1DEAC-C438-46F3-A96F-A6B712E350C8}" presName="parentLin" presStyleCnt="0"/>
      <dgm:spPr/>
    </dgm:pt>
    <dgm:pt modelId="{423BEAF9-91AF-43F1-980C-1B8601F7ECB2}" type="pres">
      <dgm:prSet presAssocID="{1FC1DEAC-C438-46F3-A96F-A6B712E350C8}" presName="parentLeftMargin" presStyleLbl="node1" presStyleIdx="0" presStyleCnt="3"/>
      <dgm:spPr/>
    </dgm:pt>
    <dgm:pt modelId="{ED40621B-4149-429C-BC00-C82ABFD3182B}" type="pres">
      <dgm:prSet presAssocID="{1FC1DEAC-C438-46F3-A96F-A6B712E350C8}" presName="parentText" presStyleLbl="node1" presStyleIdx="0" presStyleCnt="3" custLinFactNeighborX="-24663" custLinFactNeighborY="-1776">
        <dgm:presLayoutVars>
          <dgm:chMax val="0"/>
          <dgm:bulletEnabled val="1"/>
        </dgm:presLayoutVars>
      </dgm:prSet>
      <dgm:spPr/>
    </dgm:pt>
    <dgm:pt modelId="{D8055956-95E8-4D16-BE79-211D2C2C55C2}" type="pres">
      <dgm:prSet presAssocID="{1FC1DEAC-C438-46F3-A96F-A6B712E350C8}" presName="negativeSpace" presStyleCnt="0"/>
      <dgm:spPr/>
    </dgm:pt>
    <dgm:pt modelId="{7763D800-1B36-41F5-AC37-A7F4E0935A48}" type="pres">
      <dgm:prSet presAssocID="{1FC1DEAC-C438-46F3-A96F-A6B712E350C8}" presName="childText" presStyleLbl="conFgAcc1" presStyleIdx="0" presStyleCnt="3">
        <dgm:presLayoutVars>
          <dgm:bulletEnabled val="1"/>
        </dgm:presLayoutVars>
      </dgm:prSet>
      <dgm:spPr/>
    </dgm:pt>
    <dgm:pt modelId="{1A6D4BFB-7B3E-4CE5-A338-E699A1A60A96}" type="pres">
      <dgm:prSet presAssocID="{AA6F5109-2C89-431C-A4C9-FBDDB538A930}" presName="spaceBetweenRectangles" presStyleCnt="0"/>
      <dgm:spPr/>
    </dgm:pt>
    <dgm:pt modelId="{716C324C-52E3-4C67-9107-0A350E47C754}" type="pres">
      <dgm:prSet presAssocID="{7E49221A-D24D-49D3-933C-632FDDD578F3}" presName="parentLin" presStyleCnt="0"/>
      <dgm:spPr/>
    </dgm:pt>
    <dgm:pt modelId="{7DB09466-0919-452F-BD9D-ABF58418B11A}" type="pres">
      <dgm:prSet presAssocID="{7E49221A-D24D-49D3-933C-632FDDD578F3}" presName="parentLeftMargin" presStyleLbl="node1" presStyleIdx="0" presStyleCnt="3"/>
      <dgm:spPr/>
    </dgm:pt>
    <dgm:pt modelId="{D1D765D9-0528-4F2C-82E5-DD52268BF058}" type="pres">
      <dgm:prSet presAssocID="{7E49221A-D24D-49D3-933C-632FDDD578F3}" presName="parentText" presStyleLbl="node1" presStyleIdx="1" presStyleCnt="3">
        <dgm:presLayoutVars>
          <dgm:chMax val="0"/>
          <dgm:bulletEnabled val="1"/>
        </dgm:presLayoutVars>
      </dgm:prSet>
      <dgm:spPr/>
    </dgm:pt>
    <dgm:pt modelId="{C9FFA8A9-8A60-47AC-A307-DA14617BC2BA}" type="pres">
      <dgm:prSet presAssocID="{7E49221A-D24D-49D3-933C-632FDDD578F3}" presName="negativeSpace" presStyleCnt="0"/>
      <dgm:spPr/>
    </dgm:pt>
    <dgm:pt modelId="{E6F02A8B-3A8D-4AC2-8A94-E2C59D34CB0E}" type="pres">
      <dgm:prSet presAssocID="{7E49221A-D24D-49D3-933C-632FDDD578F3}" presName="childText" presStyleLbl="conFgAcc1" presStyleIdx="1" presStyleCnt="3">
        <dgm:presLayoutVars>
          <dgm:bulletEnabled val="1"/>
        </dgm:presLayoutVars>
      </dgm:prSet>
      <dgm:spPr/>
    </dgm:pt>
    <dgm:pt modelId="{A0670C2D-232E-48C4-81D7-52E59DB5F91A}" type="pres">
      <dgm:prSet presAssocID="{2FDB090A-8B09-468D-8A14-877AF251C46D}" presName="spaceBetweenRectangles" presStyleCnt="0"/>
      <dgm:spPr/>
    </dgm:pt>
    <dgm:pt modelId="{221B3E56-FB80-479A-A895-3C91CA6ECAF6}" type="pres">
      <dgm:prSet presAssocID="{9F760714-0D62-41E5-B137-F4F6E8240C1D}" presName="parentLin" presStyleCnt="0"/>
      <dgm:spPr/>
    </dgm:pt>
    <dgm:pt modelId="{FB056F64-FC62-4B00-8041-EE08296AD463}" type="pres">
      <dgm:prSet presAssocID="{9F760714-0D62-41E5-B137-F4F6E8240C1D}" presName="parentLeftMargin" presStyleLbl="node1" presStyleIdx="1" presStyleCnt="3"/>
      <dgm:spPr/>
    </dgm:pt>
    <dgm:pt modelId="{0C97AA04-0432-4565-9C35-44D609BC86A2}" type="pres">
      <dgm:prSet presAssocID="{9F760714-0D62-41E5-B137-F4F6E8240C1D}" presName="parentText" presStyleLbl="node1" presStyleIdx="2" presStyleCnt="3">
        <dgm:presLayoutVars>
          <dgm:chMax val="0"/>
          <dgm:bulletEnabled val="1"/>
        </dgm:presLayoutVars>
      </dgm:prSet>
      <dgm:spPr/>
    </dgm:pt>
    <dgm:pt modelId="{95388A3C-EED7-423D-97EF-31EF4278CCAC}" type="pres">
      <dgm:prSet presAssocID="{9F760714-0D62-41E5-B137-F4F6E8240C1D}" presName="negativeSpace" presStyleCnt="0"/>
      <dgm:spPr/>
    </dgm:pt>
    <dgm:pt modelId="{EEFBA0DE-5267-422A-99F9-E7F858CFBFAF}" type="pres">
      <dgm:prSet presAssocID="{9F760714-0D62-41E5-B137-F4F6E8240C1D}" presName="childText" presStyleLbl="conFgAcc1" presStyleIdx="2" presStyleCnt="3">
        <dgm:presLayoutVars>
          <dgm:bulletEnabled val="1"/>
        </dgm:presLayoutVars>
      </dgm:prSet>
      <dgm:spPr/>
    </dgm:pt>
  </dgm:ptLst>
  <dgm:cxnLst>
    <dgm:cxn modelId="{6B9E2F00-EB30-4F2F-86C9-6E6942239E54}" srcId="{A4759D0C-1A33-4E41-8003-1522F5826868}" destId="{7E49221A-D24D-49D3-933C-632FDDD578F3}" srcOrd="1" destOrd="0" parTransId="{D0B2DF11-194B-4F54-9105-BA002DC0025F}" sibTransId="{2FDB090A-8B09-468D-8A14-877AF251C46D}"/>
    <dgm:cxn modelId="{815A7D2E-AF7F-45CE-BDC2-46333C6FA5B0}" type="presOf" srcId="{1FC1DEAC-C438-46F3-A96F-A6B712E350C8}" destId="{423BEAF9-91AF-43F1-980C-1B8601F7ECB2}" srcOrd="0" destOrd="0" presId="urn:microsoft.com/office/officeart/2005/8/layout/list1"/>
    <dgm:cxn modelId="{06F2C76B-2773-4887-88F6-995F33B03CD4}" type="presOf" srcId="{9F760714-0D62-41E5-B137-F4F6E8240C1D}" destId="{0C97AA04-0432-4565-9C35-44D609BC86A2}" srcOrd="1" destOrd="0" presId="urn:microsoft.com/office/officeart/2005/8/layout/list1"/>
    <dgm:cxn modelId="{F4E434A3-7BB7-405E-9C3D-BA62A194B75B}" srcId="{A4759D0C-1A33-4E41-8003-1522F5826868}" destId="{9F760714-0D62-41E5-B137-F4F6E8240C1D}" srcOrd="2" destOrd="0" parTransId="{04E296F0-E156-4D0A-A18A-049625871275}" sibTransId="{009BF5A9-484D-48E1-8406-83E907CFEF3A}"/>
    <dgm:cxn modelId="{5726F5AC-3DB1-4CCA-9648-F6192F61258E}" type="presOf" srcId="{7E49221A-D24D-49D3-933C-632FDDD578F3}" destId="{D1D765D9-0528-4F2C-82E5-DD52268BF058}" srcOrd="1" destOrd="0" presId="urn:microsoft.com/office/officeart/2005/8/layout/list1"/>
    <dgm:cxn modelId="{0AD869C0-8649-4D2D-A3D1-327094A6E8F4}" type="presOf" srcId="{A4759D0C-1A33-4E41-8003-1522F5826868}" destId="{52EE124C-B1B7-4282-9940-22B32D2106B6}" srcOrd="0" destOrd="0" presId="urn:microsoft.com/office/officeart/2005/8/layout/list1"/>
    <dgm:cxn modelId="{3082ACD5-3B2B-4500-ABF2-E3D8F88E20D9}" type="presOf" srcId="{9F760714-0D62-41E5-B137-F4F6E8240C1D}" destId="{FB056F64-FC62-4B00-8041-EE08296AD463}" srcOrd="0" destOrd="0" presId="urn:microsoft.com/office/officeart/2005/8/layout/list1"/>
    <dgm:cxn modelId="{CAFA16DA-199B-4335-9C1C-F837D59F5411}" srcId="{A4759D0C-1A33-4E41-8003-1522F5826868}" destId="{1FC1DEAC-C438-46F3-A96F-A6B712E350C8}" srcOrd="0" destOrd="0" parTransId="{C2FE0452-4206-4F7E-B955-82B3D86935ED}" sibTransId="{AA6F5109-2C89-431C-A4C9-FBDDB538A930}"/>
    <dgm:cxn modelId="{F5B07AED-3367-4C50-90D7-568784965F91}" type="presOf" srcId="{7E49221A-D24D-49D3-933C-632FDDD578F3}" destId="{7DB09466-0919-452F-BD9D-ABF58418B11A}" srcOrd="0" destOrd="0" presId="urn:microsoft.com/office/officeart/2005/8/layout/list1"/>
    <dgm:cxn modelId="{83A0D6F6-EA4A-48E2-846F-B767B720CDA1}" type="presOf" srcId="{1FC1DEAC-C438-46F3-A96F-A6B712E350C8}" destId="{ED40621B-4149-429C-BC00-C82ABFD3182B}" srcOrd="1" destOrd="0" presId="urn:microsoft.com/office/officeart/2005/8/layout/list1"/>
    <dgm:cxn modelId="{FE38F207-97CF-4AF2-AEBD-36DD22484464}" type="presParOf" srcId="{52EE124C-B1B7-4282-9940-22B32D2106B6}" destId="{1D5B19CE-06EF-4548-A860-BF694A947B62}" srcOrd="0" destOrd="0" presId="urn:microsoft.com/office/officeart/2005/8/layout/list1"/>
    <dgm:cxn modelId="{BD863B6A-3837-4067-A7B2-45EC8C261D29}" type="presParOf" srcId="{1D5B19CE-06EF-4548-A860-BF694A947B62}" destId="{423BEAF9-91AF-43F1-980C-1B8601F7ECB2}" srcOrd="0" destOrd="0" presId="urn:microsoft.com/office/officeart/2005/8/layout/list1"/>
    <dgm:cxn modelId="{6D6F0378-ABE8-4398-845E-2AD7D5E82978}" type="presParOf" srcId="{1D5B19CE-06EF-4548-A860-BF694A947B62}" destId="{ED40621B-4149-429C-BC00-C82ABFD3182B}" srcOrd="1" destOrd="0" presId="urn:microsoft.com/office/officeart/2005/8/layout/list1"/>
    <dgm:cxn modelId="{838A5F5E-8507-4E8D-9DA7-0BE5A7231BDC}" type="presParOf" srcId="{52EE124C-B1B7-4282-9940-22B32D2106B6}" destId="{D8055956-95E8-4D16-BE79-211D2C2C55C2}" srcOrd="1" destOrd="0" presId="urn:microsoft.com/office/officeart/2005/8/layout/list1"/>
    <dgm:cxn modelId="{E93DF895-25BC-4378-B807-1A55D0F2D084}" type="presParOf" srcId="{52EE124C-B1B7-4282-9940-22B32D2106B6}" destId="{7763D800-1B36-41F5-AC37-A7F4E0935A48}" srcOrd="2" destOrd="0" presId="urn:microsoft.com/office/officeart/2005/8/layout/list1"/>
    <dgm:cxn modelId="{AE6C3F98-9089-437D-B5E7-633CAF0C64AE}" type="presParOf" srcId="{52EE124C-B1B7-4282-9940-22B32D2106B6}" destId="{1A6D4BFB-7B3E-4CE5-A338-E699A1A60A96}" srcOrd="3" destOrd="0" presId="urn:microsoft.com/office/officeart/2005/8/layout/list1"/>
    <dgm:cxn modelId="{1999EED9-E609-493D-B7EA-28FC2A1554EC}" type="presParOf" srcId="{52EE124C-B1B7-4282-9940-22B32D2106B6}" destId="{716C324C-52E3-4C67-9107-0A350E47C754}" srcOrd="4" destOrd="0" presId="urn:microsoft.com/office/officeart/2005/8/layout/list1"/>
    <dgm:cxn modelId="{26336155-F391-4B5E-BF63-46AF9ADDCF22}" type="presParOf" srcId="{716C324C-52E3-4C67-9107-0A350E47C754}" destId="{7DB09466-0919-452F-BD9D-ABF58418B11A}" srcOrd="0" destOrd="0" presId="urn:microsoft.com/office/officeart/2005/8/layout/list1"/>
    <dgm:cxn modelId="{F35AFB9C-2722-4CC1-8110-A6F3F733F80B}" type="presParOf" srcId="{716C324C-52E3-4C67-9107-0A350E47C754}" destId="{D1D765D9-0528-4F2C-82E5-DD52268BF058}" srcOrd="1" destOrd="0" presId="urn:microsoft.com/office/officeart/2005/8/layout/list1"/>
    <dgm:cxn modelId="{4900840B-3889-45A0-AE8E-F6B7645AA174}" type="presParOf" srcId="{52EE124C-B1B7-4282-9940-22B32D2106B6}" destId="{C9FFA8A9-8A60-47AC-A307-DA14617BC2BA}" srcOrd="5" destOrd="0" presId="urn:microsoft.com/office/officeart/2005/8/layout/list1"/>
    <dgm:cxn modelId="{F0CAB345-DDA9-4B61-8812-753BAAB4B493}" type="presParOf" srcId="{52EE124C-B1B7-4282-9940-22B32D2106B6}" destId="{E6F02A8B-3A8D-4AC2-8A94-E2C59D34CB0E}" srcOrd="6" destOrd="0" presId="urn:microsoft.com/office/officeart/2005/8/layout/list1"/>
    <dgm:cxn modelId="{80AEE745-4883-44E2-B914-153B60834CB6}" type="presParOf" srcId="{52EE124C-B1B7-4282-9940-22B32D2106B6}" destId="{A0670C2D-232E-48C4-81D7-52E59DB5F91A}" srcOrd="7" destOrd="0" presId="urn:microsoft.com/office/officeart/2005/8/layout/list1"/>
    <dgm:cxn modelId="{BA8B1611-9392-463C-BD86-09FE325BD133}" type="presParOf" srcId="{52EE124C-B1B7-4282-9940-22B32D2106B6}" destId="{221B3E56-FB80-479A-A895-3C91CA6ECAF6}" srcOrd="8" destOrd="0" presId="urn:microsoft.com/office/officeart/2005/8/layout/list1"/>
    <dgm:cxn modelId="{541A89E6-99E1-48FF-9DCF-544596988704}" type="presParOf" srcId="{221B3E56-FB80-479A-A895-3C91CA6ECAF6}" destId="{FB056F64-FC62-4B00-8041-EE08296AD463}" srcOrd="0" destOrd="0" presId="urn:microsoft.com/office/officeart/2005/8/layout/list1"/>
    <dgm:cxn modelId="{70772729-C259-4CD8-A754-65B0D0320748}" type="presParOf" srcId="{221B3E56-FB80-479A-A895-3C91CA6ECAF6}" destId="{0C97AA04-0432-4565-9C35-44D609BC86A2}" srcOrd="1" destOrd="0" presId="urn:microsoft.com/office/officeart/2005/8/layout/list1"/>
    <dgm:cxn modelId="{A6A9F924-C360-414E-8070-A845E3D8FD88}" type="presParOf" srcId="{52EE124C-B1B7-4282-9940-22B32D2106B6}" destId="{95388A3C-EED7-423D-97EF-31EF4278CCAC}" srcOrd="9" destOrd="0" presId="urn:microsoft.com/office/officeart/2005/8/layout/list1"/>
    <dgm:cxn modelId="{56166FCE-EAFD-439D-80FE-6D4B553BDF27}" type="presParOf" srcId="{52EE124C-B1B7-4282-9940-22B32D2106B6}" destId="{EEFBA0DE-5267-422A-99F9-E7F858CFBFAF}" srcOrd="10" destOrd="0" presId="urn:microsoft.com/office/officeart/2005/8/layout/list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759D0C-1A33-4E41-8003-1522F582686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bg-BG"/>
        </a:p>
      </dgm:t>
    </dgm:pt>
    <dgm:pt modelId="{1FC1DEAC-C438-46F3-A96F-A6B712E350C8}">
      <dgm:prSet phldrT="[Текст]"/>
      <dgm:spPr/>
      <dgm:t>
        <a:bodyPr/>
        <a:lstStyle/>
        <a:p>
          <a:pPr>
            <a:defRPr>
              <a:solidFill>
                <a:schemeClr val="bg1"/>
              </a:solidFill>
            </a:defRPr>
          </a:pPr>
          <a:r>
            <a:t>1. Repérer le problème</a:t>
          </a:r>
          <a:endParaRPr lang="bg-BG" dirty="0">
            <a:solidFill>
              <a:schemeClr val="bg1"/>
            </a:solidFill>
          </a:endParaRPr>
        </a:p>
      </dgm:t>
    </dgm:pt>
    <dgm:pt modelId="{C2FE0452-4206-4F7E-B955-82B3D86935ED}" type="parTrans" cxnId="{CAFA16DA-199B-4335-9C1C-F837D59F5411}">
      <dgm:prSet/>
      <dgm:spPr/>
      <dgm:t>
        <a:bodyPr/>
        <a:lstStyle/>
        <a:p>
          <a:endParaRPr lang="bg-BG"/>
        </a:p>
      </dgm:t>
    </dgm:pt>
    <dgm:pt modelId="{AA6F5109-2C89-431C-A4C9-FBDDB538A930}" type="sibTrans" cxnId="{CAFA16DA-199B-4335-9C1C-F837D59F5411}">
      <dgm:prSet/>
      <dgm:spPr/>
      <dgm:t>
        <a:bodyPr/>
        <a:lstStyle/>
        <a:p>
          <a:endParaRPr lang="bg-BG"/>
        </a:p>
      </dgm:t>
    </dgm:pt>
    <dgm:pt modelId="{70B79F52-ACD6-44FA-8927-C390C961EBEA}">
      <dgm:prSet phldrT="[Текст]"/>
      <dgm:spPr/>
      <dgm:t>
        <a:bodyPr/>
        <a:lstStyle/>
        <a:p>
          <a:pPr>
            <a:defRPr>
              <a:solidFill>
                <a:schemeClr val="bg1"/>
              </a:solidFill>
            </a:defRPr>
          </a:pPr>
          <a:r>
            <a:t>2. Qui suis-je ?</a:t>
          </a:r>
          <a:endParaRPr lang="bg-BG" dirty="0">
            <a:solidFill>
              <a:schemeClr val="bg1"/>
            </a:solidFill>
          </a:endParaRPr>
        </a:p>
      </dgm:t>
    </dgm:pt>
    <dgm:pt modelId="{44FB00A2-278F-4119-9691-CB9FDE873A67}" type="parTrans" cxnId="{7F97F600-772A-405B-9C34-C654C1A3985C}">
      <dgm:prSet/>
      <dgm:spPr/>
      <dgm:t>
        <a:bodyPr/>
        <a:lstStyle/>
        <a:p>
          <a:endParaRPr lang="bg-BG"/>
        </a:p>
      </dgm:t>
    </dgm:pt>
    <dgm:pt modelId="{737BFB22-2310-4EE7-AA29-A42EFD263336}" type="sibTrans" cxnId="{7F97F600-772A-405B-9C34-C654C1A3985C}">
      <dgm:prSet/>
      <dgm:spPr/>
      <dgm:t>
        <a:bodyPr/>
        <a:lstStyle/>
        <a:p>
          <a:endParaRPr lang="bg-BG"/>
        </a:p>
      </dgm:t>
    </dgm:pt>
    <dgm:pt modelId="{52EE124C-B1B7-4282-9940-22B32D2106B6}" type="pres">
      <dgm:prSet presAssocID="{A4759D0C-1A33-4E41-8003-1522F5826868}" presName="linear" presStyleCnt="0">
        <dgm:presLayoutVars>
          <dgm:dir/>
          <dgm:animLvl val="lvl"/>
          <dgm:resizeHandles val="exact"/>
        </dgm:presLayoutVars>
      </dgm:prSet>
      <dgm:spPr/>
    </dgm:pt>
    <dgm:pt modelId="{1D5B19CE-06EF-4548-A860-BF694A947B62}" type="pres">
      <dgm:prSet presAssocID="{1FC1DEAC-C438-46F3-A96F-A6B712E350C8}" presName="parentLin" presStyleCnt="0"/>
      <dgm:spPr/>
    </dgm:pt>
    <dgm:pt modelId="{423BEAF9-91AF-43F1-980C-1B8601F7ECB2}" type="pres">
      <dgm:prSet presAssocID="{1FC1DEAC-C438-46F3-A96F-A6B712E350C8}" presName="parentLeftMargin" presStyleLbl="node1" presStyleIdx="0" presStyleCnt="2"/>
      <dgm:spPr/>
    </dgm:pt>
    <dgm:pt modelId="{ED40621B-4149-429C-BC00-C82ABFD3182B}" type="pres">
      <dgm:prSet presAssocID="{1FC1DEAC-C438-46F3-A96F-A6B712E350C8}" presName="parentText" presStyleLbl="node1" presStyleIdx="0" presStyleCnt="2">
        <dgm:presLayoutVars>
          <dgm:chMax val="0"/>
          <dgm:bulletEnabled val="1"/>
        </dgm:presLayoutVars>
      </dgm:prSet>
      <dgm:spPr/>
    </dgm:pt>
    <dgm:pt modelId="{D8055956-95E8-4D16-BE79-211D2C2C55C2}" type="pres">
      <dgm:prSet presAssocID="{1FC1DEAC-C438-46F3-A96F-A6B712E350C8}" presName="negativeSpace" presStyleCnt="0"/>
      <dgm:spPr/>
    </dgm:pt>
    <dgm:pt modelId="{7763D800-1B36-41F5-AC37-A7F4E0935A48}" type="pres">
      <dgm:prSet presAssocID="{1FC1DEAC-C438-46F3-A96F-A6B712E350C8}" presName="childText" presStyleLbl="conFgAcc1" presStyleIdx="0" presStyleCnt="2">
        <dgm:presLayoutVars>
          <dgm:bulletEnabled val="1"/>
        </dgm:presLayoutVars>
      </dgm:prSet>
      <dgm:spPr/>
    </dgm:pt>
    <dgm:pt modelId="{C13CCE1C-7008-4D9F-A964-90B85651E78A}" type="pres">
      <dgm:prSet presAssocID="{AA6F5109-2C89-431C-A4C9-FBDDB538A930}" presName="spaceBetweenRectangles" presStyleCnt="0"/>
      <dgm:spPr/>
    </dgm:pt>
    <dgm:pt modelId="{86CCD97A-573C-4FAE-9A9B-43D9040BB0D3}" type="pres">
      <dgm:prSet presAssocID="{70B79F52-ACD6-44FA-8927-C390C961EBEA}" presName="parentLin" presStyleCnt="0"/>
      <dgm:spPr/>
    </dgm:pt>
    <dgm:pt modelId="{CE3A04A3-C4A5-4C3A-8815-F2F29F908150}" type="pres">
      <dgm:prSet presAssocID="{70B79F52-ACD6-44FA-8927-C390C961EBEA}" presName="parentLeftMargin" presStyleLbl="node1" presStyleIdx="0" presStyleCnt="2"/>
      <dgm:spPr/>
    </dgm:pt>
    <dgm:pt modelId="{BD5FD048-24E4-4BF0-81D5-A84D6A389607}" type="pres">
      <dgm:prSet presAssocID="{70B79F52-ACD6-44FA-8927-C390C961EBEA}" presName="parentText" presStyleLbl="node1" presStyleIdx="1" presStyleCnt="2">
        <dgm:presLayoutVars>
          <dgm:chMax val="0"/>
          <dgm:bulletEnabled val="1"/>
        </dgm:presLayoutVars>
      </dgm:prSet>
      <dgm:spPr/>
    </dgm:pt>
    <dgm:pt modelId="{D6291E03-957C-4C07-B885-D9075EAEB10A}" type="pres">
      <dgm:prSet presAssocID="{70B79F52-ACD6-44FA-8927-C390C961EBEA}" presName="negativeSpace" presStyleCnt="0"/>
      <dgm:spPr/>
    </dgm:pt>
    <dgm:pt modelId="{4BB14DDE-23C4-47F6-B47A-44F1F56ED8B7}" type="pres">
      <dgm:prSet presAssocID="{70B79F52-ACD6-44FA-8927-C390C961EBEA}" presName="childText" presStyleLbl="conFgAcc1" presStyleIdx="1" presStyleCnt="2">
        <dgm:presLayoutVars>
          <dgm:bulletEnabled val="1"/>
        </dgm:presLayoutVars>
      </dgm:prSet>
      <dgm:spPr/>
    </dgm:pt>
  </dgm:ptLst>
  <dgm:cxnLst>
    <dgm:cxn modelId="{7F97F600-772A-405B-9C34-C654C1A3985C}" srcId="{A4759D0C-1A33-4E41-8003-1522F5826868}" destId="{70B79F52-ACD6-44FA-8927-C390C961EBEA}" srcOrd="1" destOrd="0" parTransId="{44FB00A2-278F-4119-9691-CB9FDE873A67}" sibTransId="{737BFB22-2310-4EE7-AA29-A42EFD263336}"/>
    <dgm:cxn modelId="{5AAA881C-FC03-48C8-B6A6-C8D1823D87E9}" type="presOf" srcId="{70B79F52-ACD6-44FA-8927-C390C961EBEA}" destId="{BD5FD048-24E4-4BF0-81D5-A84D6A389607}" srcOrd="1" destOrd="0" presId="urn:microsoft.com/office/officeart/2005/8/layout/list1"/>
    <dgm:cxn modelId="{815A7D2E-AF7F-45CE-BDC2-46333C6FA5B0}" type="presOf" srcId="{1FC1DEAC-C438-46F3-A96F-A6B712E350C8}" destId="{423BEAF9-91AF-43F1-980C-1B8601F7ECB2}" srcOrd="0" destOrd="0" presId="urn:microsoft.com/office/officeart/2005/8/layout/list1"/>
    <dgm:cxn modelId="{E794CF7F-D143-44D8-874A-07263E2FB9BE}" type="presOf" srcId="{70B79F52-ACD6-44FA-8927-C390C961EBEA}" destId="{CE3A04A3-C4A5-4C3A-8815-F2F29F908150}" srcOrd="0" destOrd="0" presId="urn:microsoft.com/office/officeart/2005/8/layout/list1"/>
    <dgm:cxn modelId="{0AD869C0-8649-4D2D-A3D1-327094A6E8F4}" type="presOf" srcId="{A4759D0C-1A33-4E41-8003-1522F5826868}" destId="{52EE124C-B1B7-4282-9940-22B32D2106B6}" srcOrd="0" destOrd="0" presId="urn:microsoft.com/office/officeart/2005/8/layout/list1"/>
    <dgm:cxn modelId="{CAFA16DA-199B-4335-9C1C-F837D59F5411}" srcId="{A4759D0C-1A33-4E41-8003-1522F5826868}" destId="{1FC1DEAC-C438-46F3-A96F-A6B712E350C8}" srcOrd="0" destOrd="0" parTransId="{C2FE0452-4206-4F7E-B955-82B3D86935ED}" sibTransId="{AA6F5109-2C89-431C-A4C9-FBDDB538A930}"/>
    <dgm:cxn modelId="{83A0D6F6-EA4A-48E2-846F-B767B720CDA1}" type="presOf" srcId="{1FC1DEAC-C438-46F3-A96F-A6B712E350C8}" destId="{ED40621B-4149-429C-BC00-C82ABFD3182B}" srcOrd="1" destOrd="0" presId="urn:microsoft.com/office/officeart/2005/8/layout/list1"/>
    <dgm:cxn modelId="{FE38F207-97CF-4AF2-AEBD-36DD22484464}" type="presParOf" srcId="{52EE124C-B1B7-4282-9940-22B32D2106B6}" destId="{1D5B19CE-06EF-4548-A860-BF694A947B62}" srcOrd="0" destOrd="0" presId="urn:microsoft.com/office/officeart/2005/8/layout/list1"/>
    <dgm:cxn modelId="{BD863B6A-3837-4067-A7B2-45EC8C261D29}" type="presParOf" srcId="{1D5B19CE-06EF-4548-A860-BF694A947B62}" destId="{423BEAF9-91AF-43F1-980C-1B8601F7ECB2}" srcOrd="0" destOrd="0" presId="urn:microsoft.com/office/officeart/2005/8/layout/list1"/>
    <dgm:cxn modelId="{6D6F0378-ABE8-4398-845E-2AD7D5E82978}" type="presParOf" srcId="{1D5B19CE-06EF-4548-A860-BF694A947B62}" destId="{ED40621B-4149-429C-BC00-C82ABFD3182B}" srcOrd="1" destOrd="0" presId="urn:microsoft.com/office/officeart/2005/8/layout/list1"/>
    <dgm:cxn modelId="{838A5F5E-8507-4E8D-9DA7-0BE5A7231BDC}" type="presParOf" srcId="{52EE124C-B1B7-4282-9940-22B32D2106B6}" destId="{D8055956-95E8-4D16-BE79-211D2C2C55C2}" srcOrd="1" destOrd="0" presId="urn:microsoft.com/office/officeart/2005/8/layout/list1"/>
    <dgm:cxn modelId="{E93DF895-25BC-4378-B807-1A55D0F2D084}" type="presParOf" srcId="{52EE124C-B1B7-4282-9940-22B32D2106B6}" destId="{7763D800-1B36-41F5-AC37-A7F4E0935A48}" srcOrd="2" destOrd="0" presId="urn:microsoft.com/office/officeart/2005/8/layout/list1"/>
    <dgm:cxn modelId="{F6DE4490-9668-49A6-AEC3-1B57E16A8317}" type="presParOf" srcId="{52EE124C-B1B7-4282-9940-22B32D2106B6}" destId="{C13CCE1C-7008-4D9F-A964-90B85651E78A}" srcOrd="3" destOrd="0" presId="urn:microsoft.com/office/officeart/2005/8/layout/list1"/>
    <dgm:cxn modelId="{82317CB0-ADF0-4007-BA90-8E8375E94841}" type="presParOf" srcId="{52EE124C-B1B7-4282-9940-22B32D2106B6}" destId="{86CCD97A-573C-4FAE-9A9B-43D9040BB0D3}" srcOrd="4" destOrd="0" presId="urn:microsoft.com/office/officeart/2005/8/layout/list1"/>
    <dgm:cxn modelId="{96796793-5477-4B1A-BB25-3D17C6B58FBB}" type="presParOf" srcId="{86CCD97A-573C-4FAE-9A9B-43D9040BB0D3}" destId="{CE3A04A3-C4A5-4C3A-8815-F2F29F908150}" srcOrd="0" destOrd="0" presId="urn:microsoft.com/office/officeart/2005/8/layout/list1"/>
    <dgm:cxn modelId="{843FD832-2D12-4C14-BA68-C05C06F19EDC}" type="presParOf" srcId="{86CCD97A-573C-4FAE-9A9B-43D9040BB0D3}" destId="{BD5FD048-24E4-4BF0-81D5-A84D6A389607}" srcOrd="1" destOrd="0" presId="urn:microsoft.com/office/officeart/2005/8/layout/list1"/>
    <dgm:cxn modelId="{B11879A3-CA66-4087-B9D8-3B5957FB2234}" type="presParOf" srcId="{52EE124C-B1B7-4282-9940-22B32D2106B6}" destId="{D6291E03-957C-4C07-B885-D9075EAEB10A}" srcOrd="5" destOrd="0" presId="urn:microsoft.com/office/officeart/2005/8/layout/list1"/>
    <dgm:cxn modelId="{B9DAD382-2895-4696-A7FE-3FB8B800373B}" type="presParOf" srcId="{52EE124C-B1B7-4282-9940-22B32D2106B6}" destId="{4BB14DDE-23C4-47F6-B47A-44F1F56ED8B7}" srcOrd="6" destOrd="0" presId="urn:microsoft.com/office/officeart/2005/8/layout/list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759D0C-1A33-4E41-8003-1522F582686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bg-BG"/>
        </a:p>
      </dgm:t>
    </dgm:pt>
    <dgm:pt modelId="{1FC1DEAC-C438-46F3-A96F-A6B712E350C8}">
      <dgm:prSet phldrT="[Текст]" custT="1"/>
      <dgm:spPr/>
      <dgm:t>
        <a:bodyPr/>
        <a:lstStyle/>
        <a:p>
          <a:pPr>
            <a:defRPr sz="2000">
              <a:solidFill>
                <a:schemeClr val="bg1"/>
              </a:solidFill>
            </a:defRPr>
          </a:pPr>
          <a:r>
            <a:t>1. Vrai ou faux ?</a:t>
          </a:r>
          <a:endParaRPr lang="bg-BG" sz="2000" dirty="0">
            <a:solidFill>
              <a:schemeClr val="bg1"/>
            </a:solidFill>
          </a:endParaRPr>
        </a:p>
      </dgm:t>
    </dgm:pt>
    <dgm:pt modelId="{C2FE0452-4206-4F7E-B955-82B3D86935ED}" type="parTrans" cxnId="{CAFA16DA-199B-4335-9C1C-F837D59F5411}">
      <dgm:prSet/>
      <dgm:spPr/>
      <dgm:t>
        <a:bodyPr/>
        <a:lstStyle/>
        <a:p>
          <a:endParaRPr lang="bg-BG"/>
        </a:p>
      </dgm:t>
    </dgm:pt>
    <dgm:pt modelId="{AA6F5109-2C89-431C-A4C9-FBDDB538A930}" type="sibTrans" cxnId="{CAFA16DA-199B-4335-9C1C-F837D59F5411}">
      <dgm:prSet/>
      <dgm:spPr/>
      <dgm:t>
        <a:bodyPr/>
        <a:lstStyle/>
        <a:p>
          <a:endParaRPr lang="bg-BG"/>
        </a:p>
      </dgm:t>
    </dgm:pt>
    <dgm:pt modelId="{52EE124C-B1B7-4282-9940-22B32D2106B6}" type="pres">
      <dgm:prSet presAssocID="{A4759D0C-1A33-4E41-8003-1522F5826868}" presName="linear" presStyleCnt="0">
        <dgm:presLayoutVars>
          <dgm:dir/>
          <dgm:animLvl val="lvl"/>
          <dgm:resizeHandles val="exact"/>
        </dgm:presLayoutVars>
      </dgm:prSet>
      <dgm:spPr/>
    </dgm:pt>
    <dgm:pt modelId="{1D5B19CE-06EF-4548-A860-BF694A947B62}" type="pres">
      <dgm:prSet presAssocID="{1FC1DEAC-C438-46F3-A96F-A6B712E350C8}" presName="parentLin" presStyleCnt="0"/>
      <dgm:spPr/>
    </dgm:pt>
    <dgm:pt modelId="{423BEAF9-91AF-43F1-980C-1B8601F7ECB2}" type="pres">
      <dgm:prSet presAssocID="{1FC1DEAC-C438-46F3-A96F-A6B712E350C8}" presName="parentLeftMargin" presStyleLbl="node1" presStyleIdx="0" presStyleCnt="1"/>
      <dgm:spPr/>
    </dgm:pt>
    <dgm:pt modelId="{ED40621B-4149-429C-BC00-C82ABFD3182B}" type="pres">
      <dgm:prSet presAssocID="{1FC1DEAC-C438-46F3-A96F-A6B712E350C8}" presName="parentText" presStyleLbl="node1" presStyleIdx="0" presStyleCnt="1">
        <dgm:presLayoutVars>
          <dgm:chMax val="0"/>
          <dgm:bulletEnabled val="1"/>
        </dgm:presLayoutVars>
      </dgm:prSet>
      <dgm:spPr/>
    </dgm:pt>
    <dgm:pt modelId="{D8055956-95E8-4D16-BE79-211D2C2C55C2}" type="pres">
      <dgm:prSet presAssocID="{1FC1DEAC-C438-46F3-A96F-A6B712E350C8}" presName="negativeSpace" presStyleCnt="0"/>
      <dgm:spPr/>
    </dgm:pt>
    <dgm:pt modelId="{7763D800-1B36-41F5-AC37-A7F4E0935A48}" type="pres">
      <dgm:prSet presAssocID="{1FC1DEAC-C438-46F3-A96F-A6B712E350C8}" presName="childText" presStyleLbl="conFgAcc1" presStyleIdx="0" presStyleCnt="1" custLinFactX="-28734" custLinFactNeighborX="-100000" custLinFactNeighborY="34783">
        <dgm:presLayoutVars>
          <dgm:bulletEnabled val="1"/>
        </dgm:presLayoutVars>
      </dgm:prSet>
      <dgm:spPr/>
    </dgm:pt>
  </dgm:ptLst>
  <dgm:cxnLst>
    <dgm:cxn modelId="{815A7D2E-AF7F-45CE-BDC2-46333C6FA5B0}" type="presOf" srcId="{1FC1DEAC-C438-46F3-A96F-A6B712E350C8}" destId="{423BEAF9-91AF-43F1-980C-1B8601F7ECB2}" srcOrd="0" destOrd="0" presId="urn:microsoft.com/office/officeart/2005/8/layout/list1"/>
    <dgm:cxn modelId="{0AD869C0-8649-4D2D-A3D1-327094A6E8F4}" type="presOf" srcId="{A4759D0C-1A33-4E41-8003-1522F5826868}" destId="{52EE124C-B1B7-4282-9940-22B32D2106B6}" srcOrd="0" destOrd="0" presId="urn:microsoft.com/office/officeart/2005/8/layout/list1"/>
    <dgm:cxn modelId="{CAFA16DA-199B-4335-9C1C-F837D59F5411}" srcId="{A4759D0C-1A33-4E41-8003-1522F5826868}" destId="{1FC1DEAC-C438-46F3-A96F-A6B712E350C8}" srcOrd="0" destOrd="0" parTransId="{C2FE0452-4206-4F7E-B955-82B3D86935ED}" sibTransId="{AA6F5109-2C89-431C-A4C9-FBDDB538A930}"/>
    <dgm:cxn modelId="{83A0D6F6-EA4A-48E2-846F-B767B720CDA1}" type="presOf" srcId="{1FC1DEAC-C438-46F3-A96F-A6B712E350C8}" destId="{ED40621B-4149-429C-BC00-C82ABFD3182B}" srcOrd="1" destOrd="0" presId="urn:microsoft.com/office/officeart/2005/8/layout/list1"/>
    <dgm:cxn modelId="{FE38F207-97CF-4AF2-AEBD-36DD22484464}" type="presParOf" srcId="{52EE124C-B1B7-4282-9940-22B32D2106B6}" destId="{1D5B19CE-06EF-4548-A860-BF694A947B62}" srcOrd="0" destOrd="0" presId="urn:microsoft.com/office/officeart/2005/8/layout/list1"/>
    <dgm:cxn modelId="{BD863B6A-3837-4067-A7B2-45EC8C261D29}" type="presParOf" srcId="{1D5B19CE-06EF-4548-A860-BF694A947B62}" destId="{423BEAF9-91AF-43F1-980C-1B8601F7ECB2}" srcOrd="0" destOrd="0" presId="urn:microsoft.com/office/officeart/2005/8/layout/list1"/>
    <dgm:cxn modelId="{6D6F0378-ABE8-4398-845E-2AD7D5E82978}" type="presParOf" srcId="{1D5B19CE-06EF-4548-A860-BF694A947B62}" destId="{ED40621B-4149-429C-BC00-C82ABFD3182B}" srcOrd="1" destOrd="0" presId="urn:microsoft.com/office/officeart/2005/8/layout/list1"/>
    <dgm:cxn modelId="{838A5F5E-8507-4E8D-9DA7-0BE5A7231BDC}" type="presParOf" srcId="{52EE124C-B1B7-4282-9940-22B32D2106B6}" destId="{D8055956-95E8-4D16-BE79-211D2C2C55C2}" srcOrd="1" destOrd="0" presId="urn:microsoft.com/office/officeart/2005/8/layout/list1"/>
    <dgm:cxn modelId="{E93DF895-25BC-4378-B807-1A55D0F2D084}" type="presParOf" srcId="{52EE124C-B1B7-4282-9940-22B32D2106B6}" destId="{7763D800-1B36-41F5-AC37-A7F4E0935A48}" srcOrd="2" destOrd="0" presId="urn:microsoft.com/office/officeart/2005/8/layout/list1"/>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407445-6A7D-4DFA-A81E-ADFE56D6BFC6}"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bg-BG"/>
        </a:p>
      </dgm:t>
    </dgm:pt>
    <dgm:pt modelId="{EFFC9DF3-7695-483B-AF8A-9DB4A86CF16B}">
      <dgm:prSet phldrT="[Текст]"/>
      <dgm:spPr/>
      <dgm:t>
        <a:bodyPr/>
        <a:lstStyle/>
        <a:p>
          <a:r>
            <a:t>Colère</a:t>
          </a:r>
          <a:endParaRPr lang="nl-NL" dirty="0"/>
        </a:p>
      </dgm:t>
    </dgm:pt>
    <dgm:pt modelId="{771E1B03-6B92-4279-ABB0-E64E5ED0F918}" type="parTrans" cxnId="{45E4DD29-00E7-453E-9A63-E0B8098F69F7}">
      <dgm:prSet/>
      <dgm:spPr/>
      <dgm:t>
        <a:bodyPr/>
        <a:lstStyle/>
        <a:p>
          <a:endParaRPr lang="bg-BG"/>
        </a:p>
      </dgm:t>
    </dgm:pt>
    <dgm:pt modelId="{9660488D-D491-4155-A647-995D8248C08F}" type="sibTrans" cxnId="{45E4DD29-00E7-453E-9A63-E0B8098F69F7}">
      <dgm:prSet/>
      <dgm:spPr/>
      <dgm:t>
        <a:bodyPr/>
        <a:lstStyle/>
        <a:p>
          <a:endParaRPr lang="bg-BG"/>
        </a:p>
      </dgm:t>
    </dgm:pt>
    <dgm:pt modelId="{FC5B8D7B-8E0F-4880-AD20-4364313A500A}">
      <dgm:prSet phldrT="[Текст]"/>
      <dgm:spPr/>
      <dgm:t>
        <a:bodyPr/>
        <a:lstStyle/>
        <a:p>
          <a:pPr>
            <a:defRPr>
              <a:latin typeface="Avenir Roman"/>
              <a:ea typeface="Avenir Roman"/>
              <a:cs typeface="Avenir Roman"/>
            </a:defRPr>
          </a:pPr>
          <a:r>
            <a:t>Mécontentement</a:t>
          </a:r>
          <a:endParaRPr lang="bg-BG" dirty="0"/>
        </a:p>
      </dgm:t>
    </dgm:pt>
    <dgm:pt modelId="{729F81C4-B78F-40D6-8F93-AFF53BDA0072}" type="parTrans" cxnId="{90B1F0CE-59A0-443A-B7CC-19211186E396}">
      <dgm:prSet/>
      <dgm:spPr/>
      <dgm:t>
        <a:bodyPr/>
        <a:lstStyle/>
        <a:p>
          <a:endParaRPr lang="bg-BG"/>
        </a:p>
      </dgm:t>
    </dgm:pt>
    <dgm:pt modelId="{B75F4A5B-AA3A-4C22-A537-C139FEEE1EC9}" type="sibTrans" cxnId="{90B1F0CE-59A0-443A-B7CC-19211186E396}">
      <dgm:prSet/>
      <dgm:spPr/>
      <dgm:t>
        <a:bodyPr/>
        <a:lstStyle/>
        <a:p>
          <a:endParaRPr lang="bg-BG"/>
        </a:p>
      </dgm:t>
    </dgm:pt>
    <dgm:pt modelId="{8933C078-0744-4431-AFDC-27EC6CB8667D}">
      <dgm:prSet phldrT="[Текст]"/>
      <dgm:spPr/>
      <dgm:t>
        <a:bodyPr/>
        <a:lstStyle/>
        <a:p>
          <a:pPr>
            <a:defRPr>
              <a:latin typeface="Avenir Roman"/>
              <a:ea typeface="Avenir Roman"/>
              <a:cs typeface="Avenir Roman"/>
            </a:defRPr>
          </a:pPr>
          <a:r>
            <a:rPr lang="fr-CA" dirty="0"/>
            <a:t>Inefficacité</a:t>
          </a:r>
          <a:endParaRPr lang="bg-BG" dirty="0"/>
        </a:p>
      </dgm:t>
    </dgm:pt>
    <dgm:pt modelId="{6295BD74-14EE-45DE-B7BA-1909919B96A5}" type="parTrans" cxnId="{FAFEFAF7-622C-4000-AA0D-07207887A7C8}">
      <dgm:prSet/>
      <dgm:spPr/>
      <dgm:t>
        <a:bodyPr/>
        <a:lstStyle/>
        <a:p>
          <a:endParaRPr lang="bg-BG"/>
        </a:p>
      </dgm:t>
    </dgm:pt>
    <dgm:pt modelId="{2CD95573-F107-4FA2-99D9-3BF9AC109178}" type="sibTrans" cxnId="{FAFEFAF7-622C-4000-AA0D-07207887A7C8}">
      <dgm:prSet/>
      <dgm:spPr/>
      <dgm:t>
        <a:bodyPr/>
        <a:lstStyle/>
        <a:p>
          <a:endParaRPr lang="bg-BG"/>
        </a:p>
      </dgm:t>
    </dgm:pt>
    <dgm:pt modelId="{52BE0841-A495-4AEF-A196-26FCAD3E0C34}" type="pres">
      <dgm:prSet presAssocID="{A7407445-6A7D-4DFA-A81E-ADFE56D6BFC6}" presName="linear" presStyleCnt="0">
        <dgm:presLayoutVars>
          <dgm:animLvl val="lvl"/>
          <dgm:resizeHandles val="exact"/>
        </dgm:presLayoutVars>
      </dgm:prSet>
      <dgm:spPr/>
    </dgm:pt>
    <dgm:pt modelId="{5C3234C6-E487-4E45-8CD7-2A8E7C28EAFC}" type="pres">
      <dgm:prSet presAssocID="{EFFC9DF3-7695-483B-AF8A-9DB4A86CF16B}" presName="parentText" presStyleLbl="node1" presStyleIdx="0" presStyleCnt="3">
        <dgm:presLayoutVars>
          <dgm:chMax val="0"/>
          <dgm:bulletEnabled val="1"/>
        </dgm:presLayoutVars>
      </dgm:prSet>
      <dgm:spPr/>
    </dgm:pt>
    <dgm:pt modelId="{BE1CFCFE-D6D0-41BC-8D10-FBA0CC64B745}" type="pres">
      <dgm:prSet presAssocID="{9660488D-D491-4155-A647-995D8248C08F}" presName="spacer" presStyleCnt="0"/>
      <dgm:spPr/>
    </dgm:pt>
    <dgm:pt modelId="{8126F753-EB9C-49D3-B75B-583337D698C8}" type="pres">
      <dgm:prSet presAssocID="{FC5B8D7B-8E0F-4880-AD20-4364313A500A}" presName="parentText" presStyleLbl="node1" presStyleIdx="1" presStyleCnt="3">
        <dgm:presLayoutVars>
          <dgm:chMax val="0"/>
          <dgm:bulletEnabled val="1"/>
        </dgm:presLayoutVars>
      </dgm:prSet>
      <dgm:spPr/>
    </dgm:pt>
    <dgm:pt modelId="{D7799557-7EBC-4103-BF37-C0F487971B41}" type="pres">
      <dgm:prSet presAssocID="{B75F4A5B-AA3A-4C22-A537-C139FEEE1EC9}" presName="spacer" presStyleCnt="0"/>
      <dgm:spPr/>
    </dgm:pt>
    <dgm:pt modelId="{F0FE2AA4-077A-437A-B5B2-A938B723E1EE}" type="pres">
      <dgm:prSet presAssocID="{8933C078-0744-4431-AFDC-27EC6CB8667D}" presName="parentText" presStyleLbl="node1" presStyleIdx="2" presStyleCnt="3">
        <dgm:presLayoutVars>
          <dgm:chMax val="0"/>
          <dgm:bulletEnabled val="1"/>
        </dgm:presLayoutVars>
      </dgm:prSet>
      <dgm:spPr/>
    </dgm:pt>
  </dgm:ptLst>
  <dgm:cxnLst>
    <dgm:cxn modelId="{C2B78716-D4C1-4693-9146-9E4663CC38BA}" type="presOf" srcId="{A7407445-6A7D-4DFA-A81E-ADFE56D6BFC6}" destId="{52BE0841-A495-4AEF-A196-26FCAD3E0C34}" srcOrd="0" destOrd="0" presId="urn:microsoft.com/office/officeart/2005/8/layout/vList2"/>
    <dgm:cxn modelId="{45E4DD29-00E7-453E-9A63-E0B8098F69F7}" srcId="{A7407445-6A7D-4DFA-A81E-ADFE56D6BFC6}" destId="{EFFC9DF3-7695-483B-AF8A-9DB4A86CF16B}" srcOrd="0" destOrd="0" parTransId="{771E1B03-6B92-4279-ABB0-E64E5ED0F918}" sibTransId="{9660488D-D491-4155-A647-995D8248C08F}"/>
    <dgm:cxn modelId="{3C5AC234-EA20-419E-90BC-FEDADB204AF1}" type="presOf" srcId="{EFFC9DF3-7695-483B-AF8A-9DB4A86CF16B}" destId="{5C3234C6-E487-4E45-8CD7-2A8E7C28EAFC}" srcOrd="0" destOrd="0" presId="urn:microsoft.com/office/officeart/2005/8/layout/vList2"/>
    <dgm:cxn modelId="{F737206D-E955-40ED-B6BE-B2BE8E04647B}" type="presOf" srcId="{FC5B8D7B-8E0F-4880-AD20-4364313A500A}" destId="{8126F753-EB9C-49D3-B75B-583337D698C8}" srcOrd="0" destOrd="0" presId="urn:microsoft.com/office/officeart/2005/8/layout/vList2"/>
    <dgm:cxn modelId="{90B1F0CE-59A0-443A-B7CC-19211186E396}" srcId="{A7407445-6A7D-4DFA-A81E-ADFE56D6BFC6}" destId="{FC5B8D7B-8E0F-4880-AD20-4364313A500A}" srcOrd="1" destOrd="0" parTransId="{729F81C4-B78F-40D6-8F93-AFF53BDA0072}" sibTransId="{B75F4A5B-AA3A-4C22-A537-C139FEEE1EC9}"/>
    <dgm:cxn modelId="{FAFEFAF7-622C-4000-AA0D-07207887A7C8}" srcId="{A7407445-6A7D-4DFA-A81E-ADFE56D6BFC6}" destId="{8933C078-0744-4431-AFDC-27EC6CB8667D}" srcOrd="2" destOrd="0" parTransId="{6295BD74-14EE-45DE-B7BA-1909919B96A5}" sibTransId="{2CD95573-F107-4FA2-99D9-3BF9AC109178}"/>
    <dgm:cxn modelId="{154D20FF-4B98-4516-957F-5CEC87553C71}" type="presOf" srcId="{8933C078-0744-4431-AFDC-27EC6CB8667D}" destId="{F0FE2AA4-077A-437A-B5B2-A938B723E1EE}" srcOrd="0" destOrd="0" presId="urn:microsoft.com/office/officeart/2005/8/layout/vList2"/>
    <dgm:cxn modelId="{09369924-DCED-499F-A1F2-858312C1E238}" type="presParOf" srcId="{52BE0841-A495-4AEF-A196-26FCAD3E0C34}" destId="{5C3234C6-E487-4E45-8CD7-2A8E7C28EAFC}" srcOrd="0" destOrd="0" presId="urn:microsoft.com/office/officeart/2005/8/layout/vList2"/>
    <dgm:cxn modelId="{0D7BFC06-DEB5-49AB-8356-076014B161DB}" type="presParOf" srcId="{52BE0841-A495-4AEF-A196-26FCAD3E0C34}" destId="{BE1CFCFE-D6D0-41BC-8D10-FBA0CC64B745}" srcOrd="1" destOrd="0" presId="urn:microsoft.com/office/officeart/2005/8/layout/vList2"/>
    <dgm:cxn modelId="{D9C832D6-41B2-4A7C-BD13-5B12A8D63788}" type="presParOf" srcId="{52BE0841-A495-4AEF-A196-26FCAD3E0C34}" destId="{8126F753-EB9C-49D3-B75B-583337D698C8}" srcOrd="2" destOrd="0" presId="urn:microsoft.com/office/officeart/2005/8/layout/vList2"/>
    <dgm:cxn modelId="{1E301B8C-F19D-4BD9-A044-9091B0BEDE45}" type="presParOf" srcId="{52BE0841-A495-4AEF-A196-26FCAD3E0C34}" destId="{D7799557-7EBC-4103-BF37-C0F487971B41}" srcOrd="3" destOrd="0" presId="urn:microsoft.com/office/officeart/2005/8/layout/vList2"/>
    <dgm:cxn modelId="{63F44C16-4401-4C66-B004-3EFAD329D934}" type="presParOf" srcId="{52BE0841-A495-4AEF-A196-26FCAD3E0C34}" destId="{F0FE2AA4-077A-437A-B5B2-A938B723E1EE}" srcOrd="4"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7407445-6A7D-4DFA-A81E-ADFE56D6BFC6}" type="doc">
      <dgm:prSet loTypeId="urn:microsoft.com/office/officeart/2005/8/layout/vList2" loCatId="list" qsTypeId="urn:microsoft.com/office/officeart/2005/8/quickstyle/simple1" qsCatId="simple" csTypeId="urn:microsoft.com/office/officeart/2005/8/colors/accent4_1" csCatId="accent4" phldr="1"/>
      <dgm:spPr/>
      <dgm:t>
        <a:bodyPr/>
        <a:lstStyle/>
        <a:p>
          <a:endParaRPr lang="bg-BG"/>
        </a:p>
      </dgm:t>
    </dgm:pt>
    <dgm:pt modelId="{EFFC9DF3-7695-483B-AF8A-9DB4A86CF16B}">
      <dgm:prSet phldrT="[Текст]"/>
      <dgm:spPr/>
      <dgm:t>
        <a:bodyPr/>
        <a:lstStyle/>
        <a:p>
          <a:r>
            <a:rPr dirty="0"/>
            <a:t>Plus de </a:t>
          </a:r>
          <a:r>
            <a:rPr dirty="0" err="1"/>
            <a:t>polarisation</a:t>
          </a:r>
          <a:r>
            <a:rPr dirty="0"/>
            <a:t>/ </a:t>
          </a:r>
          <a:r>
            <a:rPr dirty="0" err="1"/>
            <a:t>radicalisation</a:t>
          </a:r>
          <a:endParaRPr dirty="0"/>
        </a:p>
      </dgm:t>
    </dgm:pt>
    <dgm:pt modelId="{771E1B03-6B92-4279-ABB0-E64E5ED0F918}" type="parTrans" cxnId="{45E4DD29-00E7-453E-9A63-E0B8098F69F7}">
      <dgm:prSet/>
      <dgm:spPr/>
      <dgm:t>
        <a:bodyPr/>
        <a:lstStyle/>
        <a:p>
          <a:endParaRPr lang="bg-BG"/>
        </a:p>
      </dgm:t>
    </dgm:pt>
    <dgm:pt modelId="{9660488D-D491-4155-A647-995D8248C08F}" type="sibTrans" cxnId="{45E4DD29-00E7-453E-9A63-E0B8098F69F7}">
      <dgm:prSet/>
      <dgm:spPr/>
      <dgm:t>
        <a:bodyPr/>
        <a:lstStyle/>
        <a:p>
          <a:endParaRPr lang="bg-BG"/>
        </a:p>
      </dgm:t>
    </dgm:pt>
    <dgm:pt modelId="{52BE0841-A495-4AEF-A196-26FCAD3E0C34}" type="pres">
      <dgm:prSet presAssocID="{A7407445-6A7D-4DFA-A81E-ADFE56D6BFC6}" presName="linear" presStyleCnt="0">
        <dgm:presLayoutVars>
          <dgm:animLvl val="lvl"/>
          <dgm:resizeHandles val="exact"/>
        </dgm:presLayoutVars>
      </dgm:prSet>
      <dgm:spPr/>
    </dgm:pt>
    <dgm:pt modelId="{5C3234C6-E487-4E45-8CD7-2A8E7C28EAFC}" type="pres">
      <dgm:prSet presAssocID="{EFFC9DF3-7695-483B-AF8A-9DB4A86CF16B}" presName="parentText" presStyleLbl="node1" presStyleIdx="0" presStyleCnt="1">
        <dgm:presLayoutVars>
          <dgm:chMax val="0"/>
          <dgm:bulletEnabled val="1"/>
        </dgm:presLayoutVars>
      </dgm:prSet>
      <dgm:spPr/>
    </dgm:pt>
  </dgm:ptLst>
  <dgm:cxnLst>
    <dgm:cxn modelId="{C2B78716-D4C1-4693-9146-9E4663CC38BA}" type="presOf" srcId="{A7407445-6A7D-4DFA-A81E-ADFE56D6BFC6}" destId="{52BE0841-A495-4AEF-A196-26FCAD3E0C34}" srcOrd="0" destOrd="0" presId="urn:microsoft.com/office/officeart/2005/8/layout/vList2"/>
    <dgm:cxn modelId="{45E4DD29-00E7-453E-9A63-E0B8098F69F7}" srcId="{A7407445-6A7D-4DFA-A81E-ADFE56D6BFC6}" destId="{EFFC9DF3-7695-483B-AF8A-9DB4A86CF16B}" srcOrd="0" destOrd="0" parTransId="{771E1B03-6B92-4279-ABB0-E64E5ED0F918}" sibTransId="{9660488D-D491-4155-A647-995D8248C08F}"/>
    <dgm:cxn modelId="{3C5AC234-EA20-419E-90BC-FEDADB204AF1}" type="presOf" srcId="{EFFC9DF3-7695-483B-AF8A-9DB4A86CF16B}" destId="{5C3234C6-E487-4E45-8CD7-2A8E7C28EAFC}" srcOrd="0" destOrd="0" presId="urn:microsoft.com/office/officeart/2005/8/layout/vList2"/>
    <dgm:cxn modelId="{09369924-DCED-499F-A1F2-858312C1E238}" type="presParOf" srcId="{52BE0841-A495-4AEF-A196-26FCAD3E0C34}" destId="{5C3234C6-E487-4E45-8CD7-2A8E7C28EAFC}"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407445-6A7D-4DFA-A81E-ADFE56D6BFC6}" type="doc">
      <dgm:prSet loTypeId="urn:microsoft.com/office/officeart/2005/8/layout/vList2" loCatId="list" qsTypeId="urn:microsoft.com/office/officeart/2005/8/quickstyle/simple1" qsCatId="simple" csTypeId="urn:microsoft.com/office/officeart/2005/8/colors/accent6_1" csCatId="accent6" phldr="1"/>
      <dgm:spPr/>
      <dgm:t>
        <a:bodyPr/>
        <a:lstStyle/>
        <a:p>
          <a:endParaRPr lang="bg-BG"/>
        </a:p>
      </dgm:t>
    </dgm:pt>
    <dgm:pt modelId="{EFFC9DF3-7695-483B-AF8A-9DB4A86CF16B}">
      <dgm:prSet phldrT="[Текст]"/>
      <dgm:spPr>
        <a:ln>
          <a:solidFill>
            <a:srgbClr val="C00000"/>
          </a:solidFill>
        </a:ln>
      </dgm:spPr>
      <dgm:t>
        <a:bodyPr/>
        <a:lstStyle/>
        <a:p>
          <a:r>
            <a:t>Colère</a:t>
          </a:r>
          <a:endParaRPr lang="nl-NL" dirty="0"/>
        </a:p>
      </dgm:t>
    </dgm:pt>
    <dgm:pt modelId="{771E1B03-6B92-4279-ABB0-E64E5ED0F918}" type="parTrans" cxnId="{45E4DD29-00E7-453E-9A63-E0B8098F69F7}">
      <dgm:prSet/>
      <dgm:spPr/>
      <dgm:t>
        <a:bodyPr/>
        <a:lstStyle/>
        <a:p>
          <a:endParaRPr lang="bg-BG"/>
        </a:p>
      </dgm:t>
    </dgm:pt>
    <dgm:pt modelId="{9660488D-D491-4155-A647-995D8248C08F}" type="sibTrans" cxnId="{45E4DD29-00E7-453E-9A63-E0B8098F69F7}">
      <dgm:prSet/>
      <dgm:spPr/>
      <dgm:t>
        <a:bodyPr/>
        <a:lstStyle/>
        <a:p>
          <a:endParaRPr lang="bg-BG"/>
        </a:p>
      </dgm:t>
    </dgm:pt>
    <dgm:pt modelId="{31FE1FAC-9B47-4E60-8F5E-E93E2C91CE80}">
      <dgm:prSet phldrT="[Текст]"/>
      <dgm:spPr>
        <a:ln>
          <a:solidFill>
            <a:srgbClr val="C00000"/>
          </a:solidFill>
        </a:ln>
      </dgm:spPr>
      <dgm:t>
        <a:bodyPr/>
        <a:lstStyle/>
        <a:p>
          <a:r>
            <a:t>Injustice</a:t>
          </a:r>
          <a:endParaRPr lang="bg-BG" dirty="0"/>
        </a:p>
      </dgm:t>
    </dgm:pt>
    <dgm:pt modelId="{A426774C-7A01-4116-A78C-5C2EB5982485}" type="parTrans" cxnId="{224D003F-CA2D-4F19-B1DD-FC3D0F938FE2}">
      <dgm:prSet/>
      <dgm:spPr/>
      <dgm:t>
        <a:bodyPr/>
        <a:lstStyle/>
        <a:p>
          <a:endParaRPr lang="bg-BG"/>
        </a:p>
      </dgm:t>
    </dgm:pt>
    <dgm:pt modelId="{4FBF7C47-1F9C-469B-B209-1B9C7C53773A}" type="sibTrans" cxnId="{224D003F-CA2D-4F19-B1DD-FC3D0F938FE2}">
      <dgm:prSet/>
      <dgm:spPr/>
      <dgm:t>
        <a:bodyPr/>
        <a:lstStyle/>
        <a:p>
          <a:endParaRPr lang="bg-BG"/>
        </a:p>
      </dgm:t>
    </dgm:pt>
    <dgm:pt modelId="{8DB53F2D-DBF6-4E45-B88A-15E19EFACE85}">
      <dgm:prSet phldrT="[Текст]"/>
      <dgm:spPr>
        <a:ln>
          <a:solidFill>
            <a:srgbClr val="C00000"/>
          </a:solidFill>
        </a:ln>
      </dgm:spPr>
      <dgm:t>
        <a:bodyPr/>
        <a:lstStyle/>
        <a:p>
          <a:r>
            <a:rPr lang="fr-CA" dirty="0"/>
            <a:t>Inefficacité</a:t>
          </a:r>
          <a:endParaRPr lang="bg-BG" dirty="0"/>
        </a:p>
      </dgm:t>
    </dgm:pt>
    <dgm:pt modelId="{EE88A2A9-E0AF-4685-B995-91342C801E1E}" type="parTrans" cxnId="{B8B8602E-1B72-4473-BBC3-83C480FEB502}">
      <dgm:prSet/>
      <dgm:spPr/>
      <dgm:t>
        <a:bodyPr/>
        <a:lstStyle/>
        <a:p>
          <a:endParaRPr lang="bg-BG"/>
        </a:p>
      </dgm:t>
    </dgm:pt>
    <dgm:pt modelId="{2D5356C2-F5F3-4E51-934B-35391AE0DC6D}" type="sibTrans" cxnId="{B8B8602E-1B72-4473-BBC3-83C480FEB502}">
      <dgm:prSet/>
      <dgm:spPr/>
      <dgm:t>
        <a:bodyPr/>
        <a:lstStyle/>
        <a:p>
          <a:endParaRPr lang="bg-BG"/>
        </a:p>
      </dgm:t>
    </dgm:pt>
    <dgm:pt modelId="{52BE0841-A495-4AEF-A196-26FCAD3E0C34}" type="pres">
      <dgm:prSet presAssocID="{A7407445-6A7D-4DFA-A81E-ADFE56D6BFC6}" presName="linear" presStyleCnt="0">
        <dgm:presLayoutVars>
          <dgm:animLvl val="lvl"/>
          <dgm:resizeHandles val="exact"/>
        </dgm:presLayoutVars>
      </dgm:prSet>
      <dgm:spPr/>
    </dgm:pt>
    <dgm:pt modelId="{5C3234C6-E487-4E45-8CD7-2A8E7C28EAFC}" type="pres">
      <dgm:prSet presAssocID="{EFFC9DF3-7695-483B-AF8A-9DB4A86CF16B}" presName="parentText" presStyleLbl="node1" presStyleIdx="0" presStyleCnt="3">
        <dgm:presLayoutVars>
          <dgm:chMax val="0"/>
          <dgm:bulletEnabled val="1"/>
        </dgm:presLayoutVars>
      </dgm:prSet>
      <dgm:spPr/>
    </dgm:pt>
    <dgm:pt modelId="{BE1CFCFE-D6D0-41BC-8D10-FBA0CC64B745}" type="pres">
      <dgm:prSet presAssocID="{9660488D-D491-4155-A647-995D8248C08F}" presName="spacer" presStyleCnt="0"/>
      <dgm:spPr/>
    </dgm:pt>
    <dgm:pt modelId="{BCDD70E3-6BA4-4B16-80DE-8B16907E36D4}" type="pres">
      <dgm:prSet presAssocID="{31FE1FAC-9B47-4E60-8F5E-E93E2C91CE80}" presName="parentText" presStyleLbl="node1" presStyleIdx="1" presStyleCnt="3">
        <dgm:presLayoutVars>
          <dgm:chMax val="0"/>
          <dgm:bulletEnabled val="1"/>
        </dgm:presLayoutVars>
      </dgm:prSet>
      <dgm:spPr/>
    </dgm:pt>
    <dgm:pt modelId="{ADB85D1E-93D0-4C94-BBA5-092CBB404D6E}" type="pres">
      <dgm:prSet presAssocID="{4FBF7C47-1F9C-469B-B209-1B9C7C53773A}" presName="spacer" presStyleCnt="0"/>
      <dgm:spPr/>
    </dgm:pt>
    <dgm:pt modelId="{9B7281B0-BFC2-4674-94B4-B58579D0DAC3}" type="pres">
      <dgm:prSet presAssocID="{8DB53F2D-DBF6-4E45-B88A-15E19EFACE85}" presName="parentText" presStyleLbl="node1" presStyleIdx="2" presStyleCnt="3">
        <dgm:presLayoutVars>
          <dgm:chMax val="0"/>
          <dgm:bulletEnabled val="1"/>
        </dgm:presLayoutVars>
      </dgm:prSet>
      <dgm:spPr/>
    </dgm:pt>
  </dgm:ptLst>
  <dgm:cxnLst>
    <dgm:cxn modelId="{C2B78716-D4C1-4693-9146-9E4663CC38BA}" type="presOf" srcId="{A7407445-6A7D-4DFA-A81E-ADFE56D6BFC6}" destId="{52BE0841-A495-4AEF-A196-26FCAD3E0C34}" srcOrd="0" destOrd="0" presId="urn:microsoft.com/office/officeart/2005/8/layout/vList2"/>
    <dgm:cxn modelId="{45E4DD29-00E7-453E-9A63-E0B8098F69F7}" srcId="{A7407445-6A7D-4DFA-A81E-ADFE56D6BFC6}" destId="{EFFC9DF3-7695-483B-AF8A-9DB4A86CF16B}" srcOrd="0" destOrd="0" parTransId="{771E1B03-6B92-4279-ABB0-E64E5ED0F918}" sibTransId="{9660488D-D491-4155-A647-995D8248C08F}"/>
    <dgm:cxn modelId="{B8B8602E-1B72-4473-BBC3-83C480FEB502}" srcId="{A7407445-6A7D-4DFA-A81E-ADFE56D6BFC6}" destId="{8DB53F2D-DBF6-4E45-B88A-15E19EFACE85}" srcOrd="2" destOrd="0" parTransId="{EE88A2A9-E0AF-4685-B995-91342C801E1E}" sibTransId="{2D5356C2-F5F3-4E51-934B-35391AE0DC6D}"/>
    <dgm:cxn modelId="{3C5AC234-EA20-419E-90BC-FEDADB204AF1}" type="presOf" srcId="{EFFC9DF3-7695-483B-AF8A-9DB4A86CF16B}" destId="{5C3234C6-E487-4E45-8CD7-2A8E7C28EAFC}" srcOrd="0" destOrd="0" presId="urn:microsoft.com/office/officeart/2005/8/layout/vList2"/>
    <dgm:cxn modelId="{224D003F-CA2D-4F19-B1DD-FC3D0F938FE2}" srcId="{A7407445-6A7D-4DFA-A81E-ADFE56D6BFC6}" destId="{31FE1FAC-9B47-4E60-8F5E-E93E2C91CE80}" srcOrd="1" destOrd="0" parTransId="{A426774C-7A01-4116-A78C-5C2EB5982485}" sibTransId="{4FBF7C47-1F9C-469B-B209-1B9C7C53773A}"/>
    <dgm:cxn modelId="{C2612648-9B79-4A25-841E-77A2D149035D}" type="presOf" srcId="{8DB53F2D-DBF6-4E45-B88A-15E19EFACE85}" destId="{9B7281B0-BFC2-4674-94B4-B58579D0DAC3}" srcOrd="0" destOrd="0" presId="urn:microsoft.com/office/officeart/2005/8/layout/vList2"/>
    <dgm:cxn modelId="{9FA9D274-ED98-4336-89E6-40B538D42984}" type="presOf" srcId="{31FE1FAC-9B47-4E60-8F5E-E93E2C91CE80}" destId="{BCDD70E3-6BA4-4B16-80DE-8B16907E36D4}" srcOrd="0" destOrd="0" presId="urn:microsoft.com/office/officeart/2005/8/layout/vList2"/>
    <dgm:cxn modelId="{09369924-DCED-499F-A1F2-858312C1E238}" type="presParOf" srcId="{52BE0841-A495-4AEF-A196-26FCAD3E0C34}" destId="{5C3234C6-E487-4E45-8CD7-2A8E7C28EAFC}" srcOrd="0" destOrd="0" presId="urn:microsoft.com/office/officeart/2005/8/layout/vList2"/>
    <dgm:cxn modelId="{0D7BFC06-DEB5-49AB-8356-076014B161DB}" type="presParOf" srcId="{52BE0841-A495-4AEF-A196-26FCAD3E0C34}" destId="{BE1CFCFE-D6D0-41BC-8D10-FBA0CC64B745}" srcOrd="1" destOrd="0" presId="urn:microsoft.com/office/officeart/2005/8/layout/vList2"/>
    <dgm:cxn modelId="{00BDEB55-A187-4241-889F-A7D9F423E5FE}" type="presParOf" srcId="{52BE0841-A495-4AEF-A196-26FCAD3E0C34}" destId="{BCDD70E3-6BA4-4B16-80DE-8B16907E36D4}" srcOrd="2" destOrd="0" presId="urn:microsoft.com/office/officeart/2005/8/layout/vList2"/>
    <dgm:cxn modelId="{26792777-45A6-4328-97F0-FA24D5196AF6}" type="presParOf" srcId="{52BE0841-A495-4AEF-A196-26FCAD3E0C34}" destId="{ADB85D1E-93D0-4C94-BBA5-092CBB404D6E}" srcOrd="3" destOrd="0" presId="urn:microsoft.com/office/officeart/2005/8/layout/vList2"/>
    <dgm:cxn modelId="{2CC1912B-2F1D-441A-BAE8-E1EFD8493EB7}" type="presParOf" srcId="{52BE0841-A495-4AEF-A196-26FCAD3E0C34}" destId="{9B7281B0-BFC2-4674-94B4-B58579D0DAC3}"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04C62-F893-4AA2-B475-4EA6A44263F3}">
      <dsp:nvSpPr>
        <dsp:cNvPr id="0" name=""/>
        <dsp:cNvSpPr/>
      </dsp:nvSpPr>
      <dsp:spPr>
        <a:xfrm>
          <a:off x="838116" y="2544510"/>
          <a:ext cx="1263201" cy="631600"/>
        </a:xfrm>
        <a:prstGeom prst="roundRect">
          <a:avLst>
            <a:gd name="adj" fmla="val 10000"/>
          </a:avLst>
        </a:prstGeom>
        <a:solidFill>
          <a:schemeClr val="lt1"/>
        </a:solidFill>
        <a:ln w="25400" cap="flat" cmpd="sng" algn="ctr">
          <a:solidFill>
            <a:schemeClr val="accent2"/>
          </a:solidFill>
          <a:prstDash val="solid"/>
          <a:miter/>
        </a:ln>
        <a:effectLst/>
      </dsp:spPr>
      <dsp:style>
        <a:lnRef idx="2">
          <a:schemeClr val="accent2"/>
        </a:lnRef>
        <a:fillRef idx="1">
          <a:schemeClr val="lt1"/>
        </a:fillRef>
        <a:effectRef idx="0">
          <a:schemeClr val="accent2"/>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7 ateliers</a:t>
          </a:r>
          <a:endParaRPr lang="bg-BG" sz="1200" kern="1200" dirty="0"/>
        </a:p>
      </dsp:txBody>
      <dsp:txXfrm>
        <a:off x="856615" y="2563009"/>
        <a:ext cx="1226203" cy="594602"/>
      </dsp:txXfrm>
    </dsp:sp>
    <dsp:sp modelId="{32B24CF6-D12B-4548-952E-6BF534F65B84}">
      <dsp:nvSpPr>
        <dsp:cNvPr id="0" name=""/>
        <dsp:cNvSpPr/>
      </dsp:nvSpPr>
      <dsp:spPr>
        <a:xfrm rot="17132988">
          <a:off x="1411537" y="1941002"/>
          <a:ext cx="1884841" cy="22763"/>
        </a:xfrm>
        <a:custGeom>
          <a:avLst/>
          <a:gdLst/>
          <a:ahLst/>
          <a:cxnLst/>
          <a:rect l="0" t="0" r="0" b="0"/>
          <a:pathLst>
            <a:path>
              <a:moveTo>
                <a:pt x="0" y="11381"/>
              </a:moveTo>
              <a:lnTo>
                <a:pt x="1884841" y="11381"/>
              </a:lnTo>
            </a:path>
          </a:pathLst>
        </a:custGeom>
        <a:no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bg-BG" sz="700" kern="1200"/>
        </a:p>
      </dsp:txBody>
      <dsp:txXfrm>
        <a:off x="2306837" y="1905263"/>
        <a:ext cx="94242" cy="94242"/>
      </dsp:txXfrm>
    </dsp:sp>
    <dsp:sp modelId="{31B1D687-11EC-48F1-83F7-68AF7C6C3A63}">
      <dsp:nvSpPr>
        <dsp:cNvPr id="0" name=""/>
        <dsp:cNvSpPr/>
      </dsp:nvSpPr>
      <dsp:spPr>
        <a:xfrm>
          <a:off x="2606599" y="728657"/>
          <a:ext cx="1263201" cy="631600"/>
        </a:xfrm>
        <a:prstGeom prst="roundRect">
          <a:avLst>
            <a:gd name="adj" fmla="val 10000"/>
          </a:avLst>
        </a:prstGeom>
        <a:solidFill>
          <a:schemeClr val="accent5"/>
        </a:solid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Renforcement des capacités individuelles</a:t>
          </a:r>
          <a:endParaRPr lang="bg-BG" sz="1200" kern="1200" dirty="0"/>
        </a:p>
      </dsp:txBody>
      <dsp:txXfrm>
        <a:off x="2625098" y="747156"/>
        <a:ext cx="1226203" cy="594602"/>
      </dsp:txXfrm>
    </dsp:sp>
    <dsp:sp modelId="{D5EE364E-275D-4E10-ADF3-8B92DDD75254}">
      <dsp:nvSpPr>
        <dsp:cNvPr id="0" name=""/>
        <dsp:cNvSpPr/>
      </dsp:nvSpPr>
      <dsp:spPr>
        <a:xfrm rot="18289469">
          <a:off x="3680038" y="669905"/>
          <a:ext cx="884804" cy="22763"/>
        </a:xfrm>
        <a:custGeom>
          <a:avLst/>
          <a:gdLst/>
          <a:ahLst/>
          <a:cxnLst/>
          <a:rect l="0" t="0" r="0" b="0"/>
          <a:pathLst>
            <a:path>
              <a:moveTo>
                <a:pt x="0" y="11381"/>
              </a:moveTo>
              <a:lnTo>
                <a:pt x="884804" y="11381"/>
              </a:lnTo>
            </a:path>
          </a:pathLst>
        </a:custGeom>
        <a:no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0321" y="659167"/>
        <a:ext cx="44240" cy="44240"/>
      </dsp:txXfrm>
    </dsp:sp>
    <dsp:sp modelId="{5C81EBB6-5A17-474F-A68A-EB8EFE691F92}">
      <dsp:nvSpPr>
        <dsp:cNvPr id="0" name=""/>
        <dsp:cNvSpPr/>
      </dsp:nvSpPr>
      <dsp:spPr>
        <a:xfrm>
          <a:off x="4375081" y="2316"/>
          <a:ext cx="1263201" cy="631600"/>
        </a:xfrm>
        <a:prstGeom prst="roundRect">
          <a:avLst>
            <a:gd name="adj" fmla="val 10000"/>
          </a:avLst>
        </a:prstGeom>
        <a:solidFill>
          <a:schemeClr val="accent5"/>
        </a:solid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dirty="0" err="1"/>
            <a:t>Laboratoire</a:t>
          </a:r>
          <a:r>
            <a:rPr sz="1200" kern="1200" dirty="0"/>
            <a:t> de coaching et de </a:t>
          </a:r>
          <a:r>
            <a:rPr sz="1200" kern="1200" dirty="0" err="1"/>
            <a:t>parentalité</a:t>
          </a:r>
          <a:endParaRPr lang="bg-BG" sz="1200" kern="1200" dirty="0"/>
        </a:p>
      </dsp:txBody>
      <dsp:txXfrm>
        <a:off x="4393580" y="20815"/>
        <a:ext cx="1226203" cy="594602"/>
      </dsp:txXfrm>
    </dsp:sp>
    <dsp:sp modelId="{6B4CC6B1-0051-4F59-B753-D5C0D40DB04F}">
      <dsp:nvSpPr>
        <dsp:cNvPr id="0" name=""/>
        <dsp:cNvSpPr/>
      </dsp:nvSpPr>
      <dsp:spPr>
        <a:xfrm>
          <a:off x="3869800" y="1033076"/>
          <a:ext cx="505280" cy="22763"/>
        </a:xfrm>
        <a:custGeom>
          <a:avLst/>
          <a:gdLst/>
          <a:ahLst/>
          <a:cxnLst/>
          <a:rect l="0" t="0" r="0" b="0"/>
          <a:pathLst>
            <a:path>
              <a:moveTo>
                <a:pt x="0" y="11381"/>
              </a:moveTo>
              <a:lnTo>
                <a:pt x="505280" y="11381"/>
              </a:lnTo>
            </a:path>
          </a:pathLst>
        </a:custGeom>
        <a:no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9809" y="1031826"/>
        <a:ext cx="25264" cy="25264"/>
      </dsp:txXfrm>
    </dsp:sp>
    <dsp:sp modelId="{5CCF7575-E76C-4274-96CA-76B0A01B8BF2}">
      <dsp:nvSpPr>
        <dsp:cNvPr id="0" name=""/>
        <dsp:cNvSpPr/>
      </dsp:nvSpPr>
      <dsp:spPr>
        <a:xfrm>
          <a:off x="4375081" y="728657"/>
          <a:ext cx="1263201" cy="631600"/>
        </a:xfrm>
        <a:prstGeom prst="roundRect">
          <a:avLst>
            <a:gd name="adj" fmla="val 10000"/>
          </a:avLst>
        </a:prstGeom>
        <a:solidFill>
          <a:schemeClr val="accent5"/>
        </a:solid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Pensée critique</a:t>
          </a:r>
          <a:endParaRPr lang="bg-BG" sz="1200" kern="1200" dirty="0"/>
        </a:p>
      </dsp:txBody>
      <dsp:txXfrm>
        <a:off x="4393580" y="747156"/>
        <a:ext cx="1226203" cy="594602"/>
      </dsp:txXfrm>
    </dsp:sp>
    <dsp:sp modelId="{5F11B917-DEF9-4C42-B1A3-E2AE88CA3AC1}">
      <dsp:nvSpPr>
        <dsp:cNvPr id="0" name=""/>
        <dsp:cNvSpPr/>
      </dsp:nvSpPr>
      <dsp:spPr>
        <a:xfrm rot="3310531">
          <a:off x="3680038" y="1396246"/>
          <a:ext cx="884804" cy="22763"/>
        </a:xfrm>
        <a:custGeom>
          <a:avLst/>
          <a:gdLst/>
          <a:ahLst/>
          <a:cxnLst/>
          <a:rect l="0" t="0" r="0" b="0"/>
          <a:pathLst>
            <a:path>
              <a:moveTo>
                <a:pt x="0" y="11381"/>
              </a:moveTo>
              <a:lnTo>
                <a:pt x="884804" y="11381"/>
              </a:lnTo>
            </a:path>
          </a:pathLst>
        </a:custGeom>
        <a:no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0321" y="1385508"/>
        <a:ext cx="44240" cy="44240"/>
      </dsp:txXfrm>
    </dsp:sp>
    <dsp:sp modelId="{753C46A5-89DF-4099-9DAB-73E019B97C54}">
      <dsp:nvSpPr>
        <dsp:cNvPr id="0" name=""/>
        <dsp:cNvSpPr/>
      </dsp:nvSpPr>
      <dsp:spPr>
        <a:xfrm>
          <a:off x="4375081" y="1454998"/>
          <a:ext cx="1263201" cy="631600"/>
        </a:xfrm>
        <a:prstGeom prst="roundRect">
          <a:avLst>
            <a:gd name="adj" fmla="val 10000"/>
          </a:avLst>
        </a:prstGeom>
        <a:solidFill>
          <a:schemeClr val="accent5"/>
        </a:solidFill>
        <a:ln w="25400" cap="flat" cmpd="sng" algn="ctr">
          <a:solidFill>
            <a:schemeClr val="accent5">
              <a:shade val="50000"/>
            </a:schemeClr>
          </a:solidFill>
          <a:prstDash val="solid"/>
          <a:miter/>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Gestion de la colère</a:t>
          </a:r>
          <a:endParaRPr lang="bg-BG" sz="1200" kern="1200" dirty="0"/>
        </a:p>
      </dsp:txBody>
      <dsp:txXfrm>
        <a:off x="4393580" y="1473497"/>
        <a:ext cx="1226203" cy="594602"/>
      </dsp:txXfrm>
    </dsp:sp>
    <dsp:sp modelId="{806929F4-30CE-4606-A54C-81E6598712E2}">
      <dsp:nvSpPr>
        <dsp:cNvPr id="0" name=""/>
        <dsp:cNvSpPr/>
      </dsp:nvSpPr>
      <dsp:spPr>
        <a:xfrm rot="2142401">
          <a:off x="2042831" y="3030513"/>
          <a:ext cx="622255" cy="22763"/>
        </a:xfrm>
        <a:custGeom>
          <a:avLst/>
          <a:gdLst/>
          <a:ahLst/>
          <a:cxnLst/>
          <a:rect l="0" t="0" r="0" b="0"/>
          <a:pathLst>
            <a:path>
              <a:moveTo>
                <a:pt x="0" y="11381"/>
              </a:moveTo>
              <a:lnTo>
                <a:pt x="622255" y="11381"/>
              </a:lnTo>
            </a:path>
          </a:pathLst>
        </a:custGeom>
        <a:no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2338402" y="3026339"/>
        <a:ext cx="31112" cy="31112"/>
      </dsp:txXfrm>
    </dsp:sp>
    <dsp:sp modelId="{AB7CE315-A47D-484E-AF74-16B54A879364}">
      <dsp:nvSpPr>
        <dsp:cNvPr id="0" name=""/>
        <dsp:cNvSpPr/>
      </dsp:nvSpPr>
      <dsp:spPr>
        <a:xfrm>
          <a:off x="2606599" y="2907680"/>
          <a:ext cx="1263201" cy="631600"/>
        </a:xfrm>
        <a:prstGeom prst="roundRect">
          <a:avLst>
            <a:gd name="adj" fmla="val 10000"/>
          </a:avLst>
        </a:prstGeom>
        <a:solidFill>
          <a:schemeClr val="accent4"/>
        </a:solid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Renforcement des capacités communautaires</a:t>
          </a:r>
          <a:endParaRPr lang="bg-BG" sz="1200" kern="1200" dirty="0"/>
        </a:p>
      </dsp:txBody>
      <dsp:txXfrm>
        <a:off x="2625098" y="2926179"/>
        <a:ext cx="1226203" cy="594602"/>
      </dsp:txXfrm>
    </dsp:sp>
    <dsp:sp modelId="{624F5E0E-144C-40C5-B6A9-809064F2A67D}">
      <dsp:nvSpPr>
        <dsp:cNvPr id="0" name=""/>
        <dsp:cNvSpPr/>
      </dsp:nvSpPr>
      <dsp:spPr>
        <a:xfrm rot="18289469">
          <a:off x="3680038" y="2848928"/>
          <a:ext cx="884804" cy="22763"/>
        </a:xfrm>
        <a:custGeom>
          <a:avLst/>
          <a:gdLst/>
          <a:ahLst/>
          <a:cxnLst/>
          <a:rect l="0" t="0" r="0" b="0"/>
          <a:pathLst>
            <a:path>
              <a:moveTo>
                <a:pt x="0" y="11381"/>
              </a:moveTo>
              <a:lnTo>
                <a:pt x="884804" y="11381"/>
              </a:lnTo>
            </a:path>
          </a:pathLst>
        </a:custGeom>
        <a:no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0321" y="2838190"/>
        <a:ext cx="44240" cy="44240"/>
      </dsp:txXfrm>
    </dsp:sp>
    <dsp:sp modelId="{209AC506-7A06-4C43-907C-539674530672}">
      <dsp:nvSpPr>
        <dsp:cNvPr id="0" name=""/>
        <dsp:cNvSpPr/>
      </dsp:nvSpPr>
      <dsp:spPr>
        <a:xfrm>
          <a:off x="4375081" y="2181339"/>
          <a:ext cx="1263201" cy="631600"/>
        </a:xfrm>
        <a:prstGeom prst="roundRect">
          <a:avLst>
            <a:gd name="adj" fmla="val 10000"/>
          </a:avLst>
        </a:prstGeom>
        <a:solidFill>
          <a:schemeClr val="accent4"/>
        </a:solid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Récits et identité</a:t>
          </a:r>
          <a:endParaRPr lang="bg-BG" sz="1200" kern="1200" dirty="0"/>
        </a:p>
      </dsp:txBody>
      <dsp:txXfrm>
        <a:off x="4393580" y="2199838"/>
        <a:ext cx="1226203" cy="594602"/>
      </dsp:txXfrm>
    </dsp:sp>
    <dsp:sp modelId="{BC6E53BC-3EB5-44A9-A6AF-787968648BA4}">
      <dsp:nvSpPr>
        <dsp:cNvPr id="0" name=""/>
        <dsp:cNvSpPr/>
      </dsp:nvSpPr>
      <dsp:spPr>
        <a:xfrm>
          <a:off x="3869800" y="3212099"/>
          <a:ext cx="505280" cy="22763"/>
        </a:xfrm>
        <a:custGeom>
          <a:avLst/>
          <a:gdLst/>
          <a:ahLst/>
          <a:cxnLst/>
          <a:rect l="0" t="0" r="0" b="0"/>
          <a:pathLst>
            <a:path>
              <a:moveTo>
                <a:pt x="0" y="11381"/>
              </a:moveTo>
              <a:lnTo>
                <a:pt x="505280" y="11381"/>
              </a:lnTo>
            </a:path>
          </a:pathLst>
        </a:custGeom>
        <a:no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9809" y="3210848"/>
        <a:ext cx="25264" cy="25264"/>
      </dsp:txXfrm>
    </dsp:sp>
    <dsp:sp modelId="{C92CC2BD-95BA-4A46-A0BD-FCBDDAFCF77D}">
      <dsp:nvSpPr>
        <dsp:cNvPr id="0" name=""/>
        <dsp:cNvSpPr/>
      </dsp:nvSpPr>
      <dsp:spPr>
        <a:xfrm>
          <a:off x="4375081" y="2907680"/>
          <a:ext cx="1263201" cy="631600"/>
        </a:xfrm>
        <a:prstGeom prst="roundRect">
          <a:avLst>
            <a:gd name="adj" fmla="val 10000"/>
          </a:avLst>
        </a:prstGeom>
        <a:solidFill>
          <a:schemeClr val="accent4"/>
        </a:solid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Débat et simulation</a:t>
          </a:r>
          <a:endParaRPr lang="bg-BG" sz="1200" kern="1200" dirty="0"/>
        </a:p>
      </dsp:txBody>
      <dsp:txXfrm>
        <a:off x="4393580" y="2926179"/>
        <a:ext cx="1226203" cy="594602"/>
      </dsp:txXfrm>
    </dsp:sp>
    <dsp:sp modelId="{6552871A-9F2C-40C6-BB3A-1D6F227DF39D}">
      <dsp:nvSpPr>
        <dsp:cNvPr id="0" name=""/>
        <dsp:cNvSpPr/>
      </dsp:nvSpPr>
      <dsp:spPr>
        <a:xfrm rot="3310531">
          <a:off x="3680038" y="3575269"/>
          <a:ext cx="884804" cy="22763"/>
        </a:xfrm>
        <a:custGeom>
          <a:avLst/>
          <a:gdLst/>
          <a:ahLst/>
          <a:cxnLst/>
          <a:rect l="0" t="0" r="0" b="0"/>
          <a:pathLst>
            <a:path>
              <a:moveTo>
                <a:pt x="0" y="11381"/>
              </a:moveTo>
              <a:lnTo>
                <a:pt x="884804" y="11381"/>
              </a:lnTo>
            </a:path>
          </a:pathLst>
        </a:custGeom>
        <a:no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0321" y="3564531"/>
        <a:ext cx="44240" cy="44240"/>
      </dsp:txXfrm>
    </dsp:sp>
    <dsp:sp modelId="{44220A00-6C43-4BC2-9B75-92EED113ADB5}">
      <dsp:nvSpPr>
        <dsp:cNvPr id="0" name=""/>
        <dsp:cNvSpPr/>
      </dsp:nvSpPr>
      <dsp:spPr>
        <a:xfrm>
          <a:off x="4375081" y="3634021"/>
          <a:ext cx="1263201" cy="631600"/>
        </a:xfrm>
        <a:prstGeom prst="roundRect">
          <a:avLst>
            <a:gd name="adj" fmla="val 10000"/>
          </a:avLst>
        </a:prstGeom>
        <a:solidFill>
          <a:schemeClr val="accent4"/>
        </a:solidFill>
        <a:ln w="25400" cap="flat" cmpd="sng" algn="ctr">
          <a:solidFill>
            <a:schemeClr val="accent4">
              <a:shade val="50000"/>
            </a:schemeClr>
          </a:solidFill>
          <a:prstDash val="solid"/>
          <a:miter/>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Gestion des conflits</a:t>
          </a:r>
          <a:endParaRPr lang="bg-BG" sz="1200" kern="1200" dirty="0"/>
        </a:p>
      </dsp:txBody>
      <dsp:txXfrm>
        <a:off x="4393580" y="3652520"/>
        <a:ext cx="1226203" cy="594602"/>
      </dsp:txXfrm>
    </dsp:sp>
    <dsp:sp modelId="{DCFDD876-4638-494D-B622-8005193ED59B}">
      <dsp:nvSpPr>
        <dsp:cNvPr id="0" name=""/>
        <dsp:cNvSpPr/>
      </dsp:nvSpPr>
      <dsp:spPr>
        <a:xfrm rot="4467012">
          <a:off x="1411537" y="3756854"/>
          <a:ext cx="1884841" cy="22763"/>
        </a:xfrm>
        <a:custGeom>
          <a:avLst/>
          <a:gdLst/>
          <a:ahLst/>
          <a:cxnLst/>
          <a:rect l="0" t="0" r="0" b="0"/>
          <a:pathLst>
            <a:path>
              <a:moveTo>
                <a:pt x="0" y="11381"/>
              </a:moveTo>
              <a:lnTo>
                <a:pt x="1884841" y="11381"/>
              </a:lnTo>
            </a:path>
          </a:pathLst>
        </a:custGeom>
        <a:noFill/>
        <a:ln w="25400" cap="flat" cmpd="sng" algn="ctr">
          <a:solidFill>
            <a:schemeClr val="accent3">
              <a:shade val="50000"/>
            </a:schemeClr>
          </a:solidFill>
          <a:prstDash val="solid"/>
          <a:miter/>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bg-BG" sz="700" kern="1200"/>
        </a:p>
      </dsp:txBody>
      <dsp:txXfrm>
        <a:off x="2306837" y="3721115"/>
        <a:ext cx="94242" cy="94242"/>
      </dsp:txXfrm>
    </dsp:sp>
    <dsp:sp modelId="{0CA94541-B13B-4BCC-8ED0-E8459C0CD0E5}">
      <dsp:nvSpPr>
        <dsp:cNvPr id="0" name=""/>
        <dsp:cNvSpPr/>
      </dsp:nvSpPr>
      <dsp:spPr>
        <a:xfrm>
          <a:off x="2606599" y="4360362"/>
          <a:ext cx="1263201" cy="631600"/>
        </a:xfrm>
        <a:prstGeom prst="roundRect">
          <a:avLst>
            <a:gd name="adj" fmla="val 10000"/>
          </a:avLst>
        </a:prstGeom>
        <a:solidFill>
          <a:schemeClr val="accent3"/>
        </a:solidFill>
        <a:ln w="25400" cap="flat" cmpd="sng" algn="ctr">
          <a:solidFill>
            <a:schemeClr val="accent3">
              <a:shade val="50000"/>
            </a:schemeClr>
          </a:solidFill>
          <a:prstDash val="solid"/>
          <a:miter/>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Intervention de l’État</a:t>
          </a:r>
          <a:endParaRPr lang="bg-BG" sz="1200" kern="1200" dirty="0"/>
        </a:p>
      </dsp:txBody>
      <dsp:txXfrm>
        <a:off x="2625098" y="4378861"/>
        <a:ext cx="1226203" cy="594602"/>
      </dsp:txXfrm>
    </dsp:sp>
    <dsp:sp modelId="{64C35001-29B9-4060-BC13-7C9FFE36CF79}">
      <dsp:nvSpPr>
        <dsp:cNvPr id="0" name=""/>
        <dsp:cNvSpPr/>
      </dsp:nvSpPr>
      <dsp:spPr>
        <a:xfrm>
          <a:off x="3869800" y="4664781"/>
          <a:ext cx="505280" cy="22763"/>
        </a:xfrm>
        <a:custGeom>
          <a:avLst/>
          <a:gdLst/>
          <a:ahLst/>
          <a:cxnLst/>
          <a:rect l="0" t="0" r="0" b="0"/>
          <a:pathLst>
            <a:path>
              <a:moveTo>
                <a:pt x="0" y="11381"/>
              </a:moveTo>
              <a:lnTo>
                <a:pt x="505280" y="11381"/>
              </a:lnTo>
            </a:path>
          </a:pathLst>
        </a:custGeom>
        <a:noFill/>
        <a:ln w="25400" cap="flat" cmpd="sng" algn="ctr">
          <a:solidFill>
            <a:schemeClr val="accent3">
              <a:shade val="50000"/>
            </a:schemeClr>
          </a:solidFill>
          <a:prstDash val="solid"/>
          <a:miter/>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bg-BG" sz="500" kern="1200"/>
        </a:p>
      </dsp:txBody>
      <dsp:txXfrm>
        <a:off x="4109809" y="4663530"/>
        <a:ext cx="25264" cy="25264"/>
      </dsp:txXfrm>
    </dsp:sp>
    <dsp:sp modelId="{21AB9225-2FA2-46FF-BEB7-61CEFE61718C}">
      <dsp:nvSpPr>
        <dsp:cNvPr id="0" name=""/>
        <dsp:cNvSpPr/>
      </dsp:nvSpPr>
      <dsp:spPr>
        <a:xfrm>
          <a:off x="4375081" y="4360362"/>
          <a:ext cx="1263201" cy="631600"/>
        </a:xfrm>
        <a:prstGeom prst="roundRect">
          <a:avLst>
            <a:gd name="adj" fmla="val 10000"/>
          </a:avLst>
        </a:prstGeom>
        <a:solidFill>
          <a:schemeClr val="accent3"/>
        </a:solidFill>
        <a:ln w="25400" cap="flat" cmpd="sng" algn="ctr">
          <a:solidFill>
            <a:schemeClr val="accent3">
              <a:shade val="50000"/>
            </a:schemeClr>
          </a:solidFill>
          <a:prstDash val="solid"/>
          <a:miter/>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sz="1200" kern="1200"/>
            <a:t>Réponse proportionnée de l'État</a:t>
          </a:r>
          <a:endParaRPr lang="bg-BG" sz="1200" kern="1200" dirty="0"/>
        </a:p>
      </dsp:txBody>
      <dsp:txXfrm>
        <a:off x="4393580" y="4378861"/>
        <a:ext cx="1226203" cy="594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7EB82-D3A9-42BF-8C3F-A6D8A1850E93}">
      <dsp:nvSpPr>
        <dsp:cNvPr id="0" name=""/>
        <dsp:cNvSpPr/>
      </dsp:nvSpPr>
      <dsp:spPr>
        <a:xfrm>
          <a:off x="-3633158" y="-558283"/>
          <a:ext cx="4331007" cy="4331007"/>
        </a:xfrm>
        <a:prstGeom prst="blockArc">
          <a:avLst>
            <a:gd name="adj1" fmla="val 18900000"/>
            <a:gd name="adj2" fmla="val 2700000"/>
            <a:gd name="adj3" fmla="val 499"/>
          </a:avLst>
        </a:prstGeom>
        <a:noFill/>
        <a:ln w="25400" cap="flat" cmpd="sng" algn="ctr">
          <a:solidFill>
            <a:schemeClr val="accent2">
              <a:hueOff val="0"/>
              <a:satOff val="0"/>
              <a:lumOff val="0"/>
              <a:alphaOff val="0"/>
            </a:schemeClr>
          </a:solidFill>
          <a:prstDash val="solid"/>
          <a:miter/>
        </a:ln>
        <a:effectLst/>
      </dsp:spPr>
      <dsp:style>
        <a:lnRef idx="2">
          <a:scrgbClr r="0" g="0" b="0"/>
        </a:lnRef>
        <a:fillRef idx="0">
          <a:scrgbClr r="0" g="0" b="0"/>
        </a:fillRef>
        <a:effectRef idx="0">
          <a:scrgbClr r="0" g="0" b="0"/>
        </a:effectRef>
        <a:fontRef idx="minor"/>
      </dsp:style>
    </dsp:sp>
    <dsp:sp modelId="{647ABB97-E109-4B4F-B1D5-F9F6C56AD6D6}">
      <dsp:nvSpPr>
        <dsp:cNvPr id="0" name=""/>
        <dsp:cNvSpPr/>
      </dsp:nvSpPr>
      <dsp:spPr>
        <a:xfrm>
          <a:off x="365822" y="247126"/>
          <a:ext cx="4821049" cy="49450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92517" tIns="38100" rIns="38100" bIns="38100" numCol="1" spcCol="1270" anchor="ctr" anchorCtr="0">
          <a:noAutofit/>
        </a:bodyPr>
        <a:lstStyle/>
        <a:p>
          <a:pPr marL="0" lvl="0" indent="0" algn="l" defTabSz="666750">
            <a:lnSpc>
              <a:spcPct val="90000"/>
            </a:lnSpc>
            <a:spcBef>
              <a:spcPct val="0"/>
            </a:spcBef>
            <a:spcAft>
              <a:spcPct val="35000"/>
            </a:spcAft>
            <a:buClrTx/>
            <a:buSzTx/>
            <a:buFontTx/>
            <a:buNone/>
          </a:pPr>
          <a:r>
            <a:rPr sz="1500" kern="1200"/>
            <a:t>Comprendre la radicalisation en général</a:t>
          </a:r>
        </a:p>
      </dsp:txBody>
      <dsp:txXfrm>
        <a:off x="365822" y="247126"/>
        <a:ext cx="4821049" cy="494509"/>
      </dsp:txXfrm>
    </dsp:sp>
    <dsp:sp modelId="{41D38068-98F0-41CC-A924-9DCB81A8CED3}">
      <dsp:nvSpPr>
        <dsp:cNvPr id="0" name=""/>
        <dsp:cNvSpPr/>
      </dsp:nvSpPr>
      <dsp:spPr>
        <a:xfrm>
          <a:off x="56753" y="185312"/>
          <a:ext cx="618136" cy="61813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31F187AD-3412-4AEA-B81A-2BAD2018C4E4}">
      <dsp:nvSpPr>
        <dsp:cNvPr id="0" name=""/>
        <dsp:cNvSpPr/>
      </dsp:nvSpPr>
      <dsp:spPr>
        <a:xfrm>
          <a:off x="649335" y="989018"/>
          <a:ext cx="4537535" cy="49450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92517" tIns="38100" rIns="38100" bIns="38100" numCol="1" spcCol="1270" anchor="ctr" anchorCtr="0">
          <a:noAutofit/>
        </a:bodyPr>
        <a:lstStyle/>
        <a:p>
          <a:pPr marL="0" lvl="0" indent="0" algn="l" defTabSz="666750">
            <a:lnSpc>
              <a:spcPct val="90000"/>
            </a:lnSpc>
            <a:spcBef>
              <a:spcPct val="0"/>
            </a:spcBef>
            <a:spcAft>
              <a:spcPct val="35000"/>
            </a:spcAft>
            <a:buNone/>
          </a:pPr>
          <a:r>
            <a:rPr sz="1500" kern="1200"/>
            <a:t>Relation entre la radicalisation et un sujet spécifique </a:t>
          </a:r>
        </a:p>
      </dsp:txBody>
      <dsp:txXfrm>
        <a:off x="649335" y="989018"/>
        <a:ext cx="4537535" cy="494509"/>
      </dsp:txXfrm>
    </dsp:sp>
    <dsp:sp modelId="{A36D6CBA-EEA4-43E4-85F1-390086E2844C}">
      <dsp:nvSpPr>
        <dsp:cNvPr id="0" name=""/>
        <dsp:cNvSpPr/>
      </dsp:nvSpPr>
      <dsp:spPr>
        <a:xfrm>
          <a:off x="340267" y="927205"/>
          <a:ext cx="618136" cy="618136"/>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769C617B-C7E7-4801-8037-FB2097D44826}">
      <dsp:nvSpPr>
        <dsp:cNvPr id="0" name=""/>
        <dsp:cNvSpPr/>
      </dsp:nvSpPr>
      <dsp:spPr>
        <a:xfrm>
          <a:off x="649335" y="1730911"/>
          <a:ext cx="4537535" cy="49450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92517" tIns="38100" rIns="38100" bIns="38100" numCol="1" spcCol="1270" anchor="ctr" anchorCtr="0">
          <a:noAutofit/>
        </a:bodyPr>
        <a:lstStyle/>
        <a:p>
          <a:pPr marL="0" lvl="0" indent="0" algn="l" defTabSz="666750">
            <a:lnSpc>
              <a:spcPct val="90000"/>
            </a:lnSpc>
            <a:spcBef>
              <a:spcPct val="0"/>
            </a:spcBef>
            <a:spcAft>
              <a:spcPct val="35000"/>
            </a:spcAft>
            <a:buNone/>
          </a:pPr>
          <a:r>
            <a:rPr sz="1500" kern="1200"/>
            <a:t>Sujet spécifique à la clarification</a:t>
          </a:r>
        </a:p>
      </dsp:txBody>
      <dsp:txXfrm>
        <a:off x="649335" y="1730911"/>
        <a:ext cx="4537535" cy="494509"/>
      </dsp:txXfrm>
    </dsp:sp>
    <dsp:sp modelId="{F839506C-2F4B-4A51-9B06-A7509B905F51}">
      <dsp:nvSpPr>
        <dsp:cNvPr id="0" name=""/>
        <dsp:cNvSpPr/>
      </dsp:nvSpPr>
      <dsp:spPr>
        <a:xfrm>
          <a:off x="340267" y="1669097"/>
          <a:ext cx="618136" cy="618136"/>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75114A73-6B5C-4BCB-A8DB-99DA3DF589D7}">
      <dsp:nvSpPr>
        <dsp:cNvPr id="0" name=""/>
        <dsp:cNvSpPr/>
      </dsp:nvSpPr>
      <dsp:spPr>
        <a:xfrm>
          <a:off x="365822" y="2472804"/>
          <a:ext cx="4821049" cy="49450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392517" tIns="38100" rIns="38100" bIns="38100" numCol="1" spcCol="1270" anchor="ctr" anchorCtr="0">
          <a:noAutofit/>
        </a:bodyPr>
        <a:lstStyle/>
        <a:p>
          <a:pPr marL="0" marR="0" lvl="0" indent="0" algn="l" defTabSz="914400" eaLnBrk="1" fontAlgn="auto" latinLnBrk="0" hangingPunct="1">
            <a:lnSpc>
              <a:spcPct val="90000"/>
            </a:lnSpc>
            <a:spcBef>
              <a:spcPct val="0"/>
            </a:spcBef>
            <a:spcAft>
              <a:spcPts val="714"/>
            </a:spcAft>
            <a:buClrTx/>
            <a:buSzTx/>
            <a:buFontTx/>
            <a:buNone/>
            <a:tabLst/>
            <a:defRPr/>
          </a:pPr>
          <a:r>
            <a:rPr sz="1500" kern="1200"/>
            <a:t>Exercices</a:t>
          </a:r>
        </a:p>
      </dsp:txBody>
      <dsp:txXfrm>
        <a:off x="365822" y="2472804"/>
        <a:ext cx="4821049" cy="494509"/>
      </dsp:txXfrm>
    </dsp:sp>
    <dsp:sp modelId="{F44831EC-625D-42B6-BDD1-35E82763C17C}">
      <dsp:nvSpPr>
        <dsp:cNvPr id="0" name=""/>
        <dsp:cNvSpPr/>
      </dsp:nvSpPr>
      <dsp:spPr>
        <a:xfrm>
          <a:off x="56753" y="2410990"/>
          <a:ext cx="618136" cy="618136"/>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3D800-1B36-41F5-AC37-A7F4E0935A48}">
      <dsp:nvSpPr>
        <dsp:cNvPr id="0" name=""/>
        <dsp:cNvSpPr/>
      </dsp:nvSpPr>
      <dsp:spPr>
        <a:xfrm>
          <a:off x="0" y="443880"/>
          <a:ext cx="4507560" cy="579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ED40621B-4149-429C-BC00-C82ABFD3182B}">
      <dsp:nvSpPr>
        <dsp:cNvPr id="0" name=""/>
        <dsp:cNvSpPr/>
      </dsp:nvSpPr>
      <dsp:spPr>
        <a:xfrm>
          <a:off x="169793" y="92341"/>
          <a:ext cx="3155292"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9263" tIns="0" rIns="119263" bIns="0" numCol="1" spcCol="1270" anchor="ctr" anchorCtr="0">
          <a:noAutofit/>
        </a:bodyPr>
        <a:lstStyle/>
        <a:p>
          <a:pPr marL="0" lvl="0" indent="0" algn="l" defTabSz="1022350">
            <a:lnSpc>
              <a:spcPct val="90000"/>
            </a:lnSpc>
            <a:spcBef>
              <a:spcPct val="0"/>
            </a:spcBef>
            <a:spcAft>
              <a:spcPct val="35000"/>
            </a:spcAft>
            <a:buNone/>
            <a:defRPr>
              <a:solidFill>
                <a:schemeClr val="bg1"/>
              </a:solidFill>
            </a:defRPr>
          </a:pPr>
          <a:r>
            <a:rPr sz="2300" kern="1200"/>
            <a:t>Comment sais-je que je suis en colère ?</a:t>
          </a:r>
          <a:endParaRPr lang="bg-BG" sz="2300" kern="1200" dirty="0">
            <a:solidFill>
              <a:schemeClr val="bg1"/>
            </a:solidFill>
          </a:endParaRPr>
        </a:p>
      </dsp:txBody>
      <dsp:txXfrm>
        <a:off x="202937" y="125485"/>
        <a:ext cx="3089004" cy="612672"/>
      </dsp:txXfrm>
    </dsp:sp>
    <dsp:sp modelId="{E6F02A8B-3A8D-4AC2-8A94-E2C59D34CB0E}">
      <dsp:nvSpPr>
        <dsp:cNvPr id="0" name=""/>
        <dsp:cNvSpPr/>
      </dsp:nvSpPr>
      <dsp:spPr>
        <a:xfrm>
          <a:off x="0" y="1487160"/>
          <a:ext cx="4507560" cy="5796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D1D765D9-0528-4F2C-82E5-DD52268BF058}">
      <dsp:nvSpPr>
        <dsp:cNvPr id="0" name=""/>
        <dsp:cNvSpPr/>
      </dsp:nvSpPr>
      <dsp:spPr>
        <a:xfrm>
          <a:off x="225378" y="1147680"/>
          <a:ext cx="3155292" cy="6789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9263" tIns="0" rIns="119263" bIns="0" numCol="1" spcCol="1270" anchor="ctr" anchorCtr="0">
          <a:noAutofit/>
        </a:bodyPr>
        <a:lstStyle/>
        <a:p>
          <a:pPr marL="0" lvl="0" indent="0" algn="l" defTabSz="1022350">
            <a:lnSpc>
              <a:spcPct val="90000"/>
            </a:lnSpc>
            <a:spcBef>
              <a:spcPct val="0"/>
            </a:spcBef>
            <a:spcAft>
              <a:spcPct val="35000"/>
            </a:spcAft>
            <a:buNone/>
            <a:defRPr>
              <a:solidFill>
                <a:schemeClr val="bg1"/>
              </a:solidFill>
            </a:defRPr>
          </a:pPr>
          <a:r>
            <a:rPr sz="2300" kern="1200"/>
            <a:t>2. Roue des émotions - indices</a:t>
          </a:r>
          <a:endParaRPr lang="bg-BG" sz="2300" kern="1200" dirty="0">
            <a:solidFill>
              <a:schemeClr val="bg1"/>
            </a:solidFill>
          </a:endParaRPr>
        </a:p>
      </dsp:txBody>
      <dsp:txXfrm>
        <a:off x="258522" y="1180824"/>
        <a:ext cx="3089004" cy="612672"/>
      </dsp:txXfrm>
    </dsp:sp>
    <dsp:sp modelId="{EEFBA0DE-5267-422A-99F9-E7F858CFBFAF}">
      <dsp:nvSpPr>
        <dsp:cNvPr id="0" name=""/>
        <dsp:cNvSpPr/>
      </dsp:nvSpPr>
      <dsp:spPr>
        <a:xfrm>
          <a:off x="0" y="2530439"/>
          <a:ext cx="4507560" cy="5796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0C97AA04-0432-4565-9C35-44D609BC86A2}">
      <dsp:nvSpPr>
        <dsp:cNvPr id="0" name=""/>
        <dsp:cNvSpPr/>
      </dsp:nvSpPr>
      <dsp:spPr>
        <a:xfrm>
          <a:off x="225378" y="2190960"/>
          <a:ext cx="3155292" cy="67896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9263" tIns="0" rIns="119263" bIns="0" numCol="1" spcCol="1270" anchor="ctr" anchorCtr="0">
          <a:noAutofit/>
        </a:bodyPr>
        <a:lstStyle/>
        <a:p>
          <a:pPr marL="0" lvl="0" indent="0" algn="l" defTabSz="1022350">
            <a:lnSpc>
              <a:spcPct val="90000"/>
            </a:lnSpc>
            <a:spcBef>
              <a:spcPct val="0"/>
            </a:spcBef>
            <a:spcAft>
              <a:spcPct val="35000"/>
            </a:spcAft>
            <a:buNone/>
            <a:defRPr>
              <a:solidFill>
                <a:schemeClr val="bg1"/>
              </a:solidFill>
            </a:defRPr>
          </a:pPr>
          <a:r>
            <a:rPr sz="2300" kern="1200"/>
            <a:t>3. Faire un plan !</a:t>
          </a:r>
          <a:endParaRPr lang="bg-BG" sz="2300" kern="1200" dirty="0">
            <a:solidFill>
              <a:schemeClr val="bg1"/>
            </a:solidFill>
          </a:endParaRPr>
        </a:p>
      </dsp:txBody>
      <dsp:txXfrm>
        <a:off x="258522" y="2224104"/>
        <a:ext cx="3089004"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3D800-1B36-41F5-AC37-A7F4E0935A48}">
      <dsp:nvSpPr>
        <dsp:cNvPr id="0" name=""/>
        <dsp:cNvSpPr/>
      </dsp:nvSpPr>
      <dsp:spPr>
        <a:xfrm>
          <a:off x="0" y="300600"/>
          <a:ext cx="4507560" cy="504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ED40621B-4149-429C-BC00-C82ABFD3182B}">
      <dsp:nvSpPr>
        <dsp:cNvPr id="0" name=""/>
        <dsp:cNvSpPr/>
      </dsp:nvSpPr>
      <dsp:spPr>
        <a:xfrm>
          <a:off x="225378" y="5399"/>
          <a:ext cx="3155292" cy="5904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9263" tIns="0" rIns="119263" bIns="0" numCol="1" spcCol="1270" anchor="ctr" anchorCtr="0">
          <a:noAutofit/>
        </a:bodyPr>
        <a:lstStyle/>
        <a:p>
          <a:pPr marL="0" lvl="0" indent="0" algn="l" defTabSz="889000">
            <a:lnSpc>
              <a:spcPct val="90000"/>
            </a:lnSpc>
            <a:spcBef>
              <a:spcPct val="0"/>
            </a:spcBef>
            <a:spcAft>
              <a:spcPct val="35000"/>
            </a:spcAft>
            <a:buNone/>
            <a:defRPr>
              <a:solidFill>
                <a:schemeClr val="bg1"/>
              </a:solidFill>
            </a:defRPr>
          </a:pPr>
          <a:r>
            <a:rPr sz="2000" kern="1200"/>
            <a:t>1. Repérer le problème</a:t>
          </a:r>
          <a:endParaRPr lang="bg-BG" sz="2000" kern="1200" dirty="0">
            <a:solidFill>
              <a:schemeClr val="bg1"/>
            </a:solidFill>
          </a:endParaRPr>
        </a:p>
      </dsp:txBody>
      <dsp:txXfrm>
        <a:off x="254199" y="34220"/>
        <a:ext cx="3097650" cy="532758"/>
      </dsp:txXfrm>
    </dsp:sp>
    <dsp:sp modelId="{4BB14DDE-23C4-47F6-B47A-44F1F56ED8B7}">
      <dsp:nvSpPr>
        <dsp:cNvPr id="0" name=""/>
        <dsp:cNvSpPr/>
      </dsp:nvSpPr>
      <dsp:spPr>
        <a:xfrm>
          <a:off x="0" y="1207800"/>
          <a:ext cx="4507560" cy="5040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BD5FD048-24E4-4BF0-81D5-A84D6A389607}">
      <dsp:nvSpPr>
        <dsp:cNvPr id="0" name=""/>
        <dsp:cNvSpPr/>
      </dsp:nvSpPr>
      <dsp:spPr>
        <a:xfrm>
          <a:off x="225378" y="912600"/>
          <a:ext cx="3155292" cy="5904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9263" tIns="0" rIns="119263" bIns="0" numCol="1" spcCol="1270" anchor="ctr" anchorCtr="0">
          <a:noAutofit/>
        </a:bodyPr>
        <a:lstStyle/>
        <a:p>
          <a:pPr marL="0" lvl="0" indent="0" algn="l" defTabSz="889000">
            <a:lnSpc>
              <a:spcPct val="90000"/>
            </a:lnSpc>
            <a:spcBef>
              <a:spcPct val="0"/>
            </a:spcBef>
            <a:spcAft>
              <a:spcPct val="35000"/>
            </a:spcAft>
            <a:buNone/>
            <a:defRPr>
              <a:solidFill>
                <a:schemeClr val="bg1"/>
              </a:solidFill>
            </a:defRPr>
          </a:pPr>
          <a:r>
            <a:rPr sz="2000" kern="1200"/>
            <a:t>2. Qui suis-je ?</a:t>
          </a:r>
          <a:endParaRPr lang="bg-BG" sz="2000" kern="1200" dirty="0">
            <a:solidFill>
              <a:schemeClr val="bg1"/>
            </a:solidFill>
          </a:endParaRPr>
        </a:p>
      </dsp:txBody>
      <dsp:txXfrm>
        <a:off x="254199" y="941421"/>
        <a:ext cx="3097650"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3D800-1B36-41F5-AC37-A7F4E0935A48}">
      <dsp:nvSpPr>
        <dsp:cNvPr id="0" name=""/>
        <dsp:cNvSpPr/>
      </dsp:nvSpPr>
      <dsp:spPr>
        <a:xfrm>
          <a:off x="0" y="325799"/>
          <a:ext cx="4507560" cy="52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sp>
    <dsp:sp modelId="{ED40621B-4149-429C-BC00-C82ABFD3182B}">
      <dsp:nvSpPr>
        <dsp:cNvPr id="0" name=""/>
        <dsp:cNvSpPr/>
      </dsp:nvSpPr>
      <dsp:spPr>
        <a:xfrm>
          <a:off x="225378" y="7919"/>
          <a:ext cx="3155292" cy="619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9263" tIns="0" rIns="119263" bIns="0" numCol="1" spcCol="1270" anchor="ctr" anchorCtr="0">
          <a:noAutofit/>
        </a:bodyPr>
        <a:lstStyle/>
        <a:p>
          <a:pPr marL="0" lvl="0" indent="0" algn="l" defTabSz="933450">
            <a:lnSpc>
              <a:spcPct val="90000"/>
            </a:lnSpc>
            <a:spcBef>
              <a:spcPct val="0"/>
            </a:spcBef>
            <a:spcAft>
              <a:spcPct val="35000"/>
            </a:spcAft>
            <a:buNone/>
            <a:defRPr sz="2000">
              <a:solidFill>
                <a:schemeClr val="bg1"/>
              </a:solidFill>
            </a:defRPr>
          </a:pPr>
          <a:r>
            <a:rPr kern="1200"/>
            <a:t>1. Vrai ou faux ?</a:t>
          </a:r>
          <a:endParaRPr lang="bg-BG" sz="2000" kern="1200" dirty="0">
            <a:solidFill>
              <a:schemeClr val="bg1"/>
            </a:solidFill>
          </a:endParaRPr>
        </a:p>
      </dsp:txBody>
      <dsp:txXfrm>
        <a:off x="255640" y="38181"/>
        <a:ext cx="3094768"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234C6-E487-4E45-8CD7-2A8E7C28EAFC}">
      <dsp:nvSpPr>
        <dsp:cNvPr id="0" name=""/>
        <dsp:cNvSpPr/>
      </dsp:nvSpPr>
      <dsp:spPr>
        <a:xfrm>
          <a:off x="0" y="73603"/>
          <a:ext cx="1638300" cy="38376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sz="1600" kern="1200"/>
            <a:t>Colère</a:t>
          </a:r>
          <a:endParaRPr lang="nl-NL" sz="1600" kern="1200" dirty="0"/>
        </a:p>
      </dsp:txBody>
      <dsp:txXfrm>
        <a:off x="18734" y="92337"/>
        <a:ext cx="1600832" cy="346292"/>
      </dsp:txXfrm>
    </dsp:sp>
    <dsp:sp modelId="{8126F753-EB9C-49D3-B75B-583337D698C8}">
      <dsp:nvSpPr>
        <dsp:cNvPr id="0" name=""/>
        <dsp:cNvSpPr/>
      </dsp:nvSpPr>
      <dsp:spPr>
        <a:xfrm>
          <a:off x="0" y="503443"/>
          <a:ext cx="1638300" cy="38376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a:latin typeface="Avenir Roman"/>
              <a:ea typeface="Avenir Roman"/>
              <a:cs typeface="Avenir Roman"/>
            </a:defRPr>
          </a:pPr>
          <a:r>
            <a:rPr sz="1600" kern="1200"/>
            <a:t>Mécontentement</a:t>
          </a:r>
          <a:endParaRPr lang="bg-BG" sz="1600" kern="1200" dirty="0"/>
        </a:p>
      </dsp:txBody>
      <dsp:txXfrm>
        <a:off x="18734" y="522177"/>
        <a:ext cx="1600832" cy="346292"/>
      </dsp:txXfrm>
    </dsp:sp>
    <dsp:sp modelId="{F0FE2AA4-077A-437A-B5B2-A938B723E1EE}">
      <dsp:nvSpPr>
        <dsp:cNvPr id="0" name=""/>
        <dsp:cNvSpPr/>
      </dsp:nvSpPr>
      <dsp:spPr>
        <a:xfrm>
          <a:off x="0" y="933283"/>
          <a:ext cx="1638300" cy="38376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defRPr>
              <a:latin typeface="Avenir Roman"/>
              <a:ea typeface="Avenir Roman"/>
              <a:cs typeface="Avenir Roman"/>
            </a:defRPr>
          </a:pPr>
          <a:r>
            <a:rPr lang="fr-CA" sz="1600" kern="1200" dirty="0"/>
            <a:t>Inefficacité</a:t>
          </a:r>
          <a:endParaRPr lang="bg-BG" sz="1600" kern="1200" dirty="0"/>
        </a:p>
      </dsp:txBody>
      <dsp:txXfrm>
        <a:off x="18734" y="952017"/>
        <a:ext cx="1600832" cy="3462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234C6-E487-4E45-8CD7-2A8E7C28EAFC}">
      <dsp:nvSpPr>
        <dsp:cNvPr id="0" name=""/>
        <dsp:cNvSpPr/>
      </dsp:nvSpPr>
      <dsp:spPr>
        <a:xfrm>
          <a:off x="0" y="233812"/>
          <a:ext cx="1353211" cy="879840"/>
        </a:xfrm>
        <a:prstGeom prst="roundRect">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sz="1600" kern="1200" dirty="0"/>
            <a:t>Plus de </a:t>
          </a:r>
          <a:r>
            <a:rPr sz="1600" kern="1200" dirty="0" err="1"/>
            <a:t>polarisation</a:t>
          </a:r>
          <a:r>
            <a:rPr sz="1600" kern="1200" dirty="0"/>
            <a:t>/ </a:t>
          </a:r>
          <a:r>
            <a:rPr sz="1600" kern="1200" dirty="0" err="1"/>
            <a:t>radicalisation</a:t>
          </a:r>
          <a:endParaRPr sz="1600" kern="1200" dirty="0"/>
        </a:p>
      </dsp:txBody>
      <dsp:txXfrm>
        <a:off x="42950" y="276762"/>
        <a:ext cx="1267311" cy="7939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234C6-E487-4E45-8CD7-2A8E7C28EAFC}">
      <dsp:nvSpPr>
        <dsp:cNvPr id="0" name=""/>
        <dsp:cNvSpPr/>
      </dsp:nvSpPr>
      <dsp:spPr>
        <a:xfrm>
          <a:off x="0" y="34745"/>
          <a:ext cx="1638300" cy="407745"/>
        </a:xfrm>
        <a:prstGeom prst="roundRect">
          <a:avLst/>
        </a:prstGeom>
        <a:solidFill>
          <a:schemeClr val="lt1">
            <a:hueOff val="0"/>
            <a:satOff val="0"/>
            <a:lumOff val="0"/>
            <a:alphaOff val="0"/>
          </a:schemeClr>
        </a:solidFill>
        <a:ln w="25400" cap="flat" cmpd="sng" algn="ctr">
          <a:solidFill>
            <a:srgbClr val="C00000"/>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sz="1700" kern="1200"/>
            <a:t>Colère</a:t>
          </a:r>
          <a:endParaRPr lang="nl-NL" sz="1700" kern="1200" dirty="0"/>
        </a:p>
      </dsp:txBody>
      <dsp:txXfrm>
        <a:off x="19904" y="54649"/>
        <a:ext cx="1598492" cy="367937"/>
      </dsp:txXfrm>
    </dsp:sp>
    <dsp:sp modelId="{BCDD70E3-6BA4-4B16-80DE-8B16907E36D4}">
      <dsp:nvSpPr>
        <dsp:cNvPr id="0" name=""/>
        <dsp:cNvSpPr/>
      </dsp:nvSpPr>
      <dsp:spPr>
        <a:xfrm>
          <a:off x="0" y="491451"/>
          <a:ext cx="1638300" cy="407745"/>
        </a:xfrm>
        <a:prstGeom prst="roundRect">
          <a:avLst/>
        </a:prstGeom>
        <a:solidFill>
          <a:schemeClr val="lt1">
            <a:hueOff val="0"/>
            <a:satOff val="0"/>
            <a:lumOff val="0"/>
            <a:alphaOff val="0"/>
          </a:schemeClr>
        </a:solidFill>
        <a:ln w="25400" cap="flat" cmpd="sng" algn="ctr">
          <a:solidFill>
            <a:srgbClr val="C00000"/>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sz="1700" kern="1200"/>
            <a:t>Injustice</a:t>
          </a:r>
          <a:endParaRPr lang="bg-BG" sz="1700" kern="1200" dirty="0"/>
        </a:p>
      </dsp:txBody>
      <dsp:txXfrm>
        <a:off x="19904" y="511355"/>
        <a:ext cx="1598492" cy="367937"/>
      </dsp:txXfrm>
    </dsp:sp>
    <dsp:sp modelId="{9B7281B0-BFC2-4674-94B4-B58579D0DAC3}">
      <dsp:nvSpPr>
        <dsp:cNvPr id="0" name=""/>
        <dsp:cNvSpPr/>
      </dsp:nvSpPr>
      <dsp:spPr>
        <a:xfrm>
          <a:off x="0" y="948156"/>
          <a:ext cx="1638300" cy="407745"/>
        </a:xfrm>
        <a:prstGeom prst="roundRect">
          <a:avLst/>
        </a:prstGeom>
        <a:solidFill>
          <a:schemeClr val="lt1">
            <a:hueOff val="0"/>
            <a:satOff val="0"/>
            <a:lumOff val="0"/>
            <a:alphaOff val="0"/>
          </a:schemeClr>
        </a:solidFill>
        <a:ln w="25400" cap="flat" cmpd="sng" algn="ctr">
          <a:solidFill>
            <a:srgbClr val="C00000"/>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fr-CA" sz="1700" kern="1200" dirty="0"/>
            <a:t>Inefficacité</a:t>
          </a:r>
          <a:endParaRPr lang="bg-BG" sz="1700" kern="1200" dirty="0"/>
        </a:p>
      </dsp:txBody>
      <dsp:txXfrm>
        <a:off x="19904" y="968060"/>
        <a:ext cx="1598492" cy="3679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l-GR" sz="1800" spc="-1" strike="noStrike">
                <a:solidFill>
                  <a:srgbClr val="000000"/>
                </a:solidFill>
                <a:latin typeface="Arial"/>
              </a:rPr>
              <a:t>Cliquez pour déplacer la diapo</a:t>
            </a:r>
            <a:endParaRPr b="0" lang="el-GR" sz="1800" spc="-1" strike="noStrike">
              <a:solidFill>
                <a:srgbClr val="000000"/>
              </a:solidFill>
              <a:latin typeface="Arial"/>
            </a:endParaRPr>
          </a:p>
        </p:txBody>
      </p:sp>
      <p:sp>
        <p:nvSpPr>
          <p:cNvPr id="296" name="PlaceHolder 2"/>
          <p:cNvSpPr>
            <a:spLocks noGrp="1"/>
          </p:cNvSpPr>
          <p:nvPr>
            <p:ph type="body"/>
          </p:nvPr>
        </p:nvSpPr>
        <p:spPr>
          <a:xfrm>
            <a:off x="756000" y="5078520"/>
            <a:ext cx="6047640" cy="4811040"/>
          </a:xfrm>
          <a:prstGeom prst="rect">
            <a:avLst/>
          </a:prstGeom>
        </p:spPr>
        <p:txBody>
          <a:bodyPr lIns="0" rIns="0" tIns="0" bIns="0">
            <a:noAutofit/>
          </a:bodyPr>
          <a:p>
            <a:r>
              <a:rPr b="0" lang="fr-FR" sz="2000" spc="-1" strike="noStrike">
                <a:latin typeface="Arial"/>
              </a:rPr>
              <a:t>Cliquez pour modifier le format des notes</a:t>
            </a:r>
            <a:endParaRPr b="0" lang="fr-FR" sz="2000" spc="-1" strike="noStrike">
              <a:latin typeface="Arial"/>
            </a:endParaRPr>
          </a:p>
        </p:txBody>
      </p:sp>
      <p:sp>
        <p:nvSpPr>
          <p:cNvPr id="297" name="PlaceHolder 3"/>
          <p:cNvSpPr>
            <a:spLocks noGrp="1"/>
          </p:cNvSpPr>
          <p:nvPr>
            <p:ph type="hdr"/>
          </p:nvPr>
        </p:nvSpPr>
        <p:spPr>
          <a:xfrm>
            <a:off x="0" y="0"/>
            <a:ext cx="3280680" cy="534240"/>
          </a:xfrm>
          <a:prstGeom prst="rect">
            <a:avLst/>
          </a:prstGeom>
        </p:spPr>
        <p:txBody>
          <a:bodyPr lIns="0" rIns="0" tIns="0" bIns="0">
            <a:noAutofit/>
          </a:bodyPr>
          <a:p>
            <a:r>
              <a:rPr b="0" lang="fr-FR" sz="1400" spc="-1" strike="noStrike">
                <a:latin typeface="Times New Roman"/>
              </a:rPr>
              <a:t>&lt;en-tête&gt;</a:t>
            </a:r>
            <a:endParaRPr b="0" lang="fr-FR" sz="1400" spc="-1" strike="noStrike">
              <a:latin typeface="Times New Roman"/>
            </a:endParaRPr>
          </a:p>
        </p:txBody>
      </p:sp>
      <p:sp>
        <p:nvSpPr>
          <p:cNvPr id="298" name="PlaceHolder 4"/>
          <p:cNvSpPr>
            <a:spLocks noGrp="1"/>
          </p:cNvSpPr>
          <p:nvPr>
            <p:ph type="dt"/>
          </p:nvPr>
        </p:nvSpPr>
        <p:spPr>
          <a:xfrm>
            <a:off x="4278960" y="0"/>
            <a:ext cx="3280680" cy="534240"/>
          </a:xfrm>
          <a:prstGeom prst="rect">
            <a:avLst/>
          </a:prstGeom>
        </p:spPr>
        <p:txBody>
          <a:bodyPr lIns="0" rIns="0" tIns="0" bIns="0">
            <a:noAutofit/>
          </a:bodyPr>
          <a:p>
            <a:pPr algn="r"/>
            <a:r>
              <a:rPr b="0" lang="fr-FR" sz="1400" spc="-1" strike="noStrike">
                <a:latin typeface="Times New Roman"/>
              </a:rPr>
              <a:t>&lt;date/heure&gt;</a:t>
            </a:r>
            <a:endParaRPr b="0" lang="fr-FR" sz="1400" spc="-1" strike="noStrike">
              <a:latin typeface="Times New Roman"/>
            </a:endParaRPr>
          </a:p>
        </p:txBody>
      </p:sp>
      <p:sp>
        <p:nvSpPr>
          <p:cNvPr id="299" name="PlaceHolder 5"/>
          <p:cNvSpPr>
            <a:spLocks noGrp="1"/>
          </p:cNvSpPr>
          <p:nvPr>
            <p:ph type="ftr"/>
          </p:nvPr>
        </p:nvSpPr>
        <p:spPr>
          <a:xfrm>
            <a:off x="0" y="10157400"/>
            <a:ext cx="3280680" cy="534240"/>
          </a:xfrm>
          <a:prstGeom prst="rect">
            <a:avLst/>
          </a:prstGeom>
        </p:spPr>
        <p:txBody>
          <a:bodyPr lIns="0" rIns="0" tIns="0" bIns="0" anchor="b">
            <a:noAutofit/>
          </a:bodyPr>
          <a:p>
            <a:r>
              <a:rPr b="0" lang="fr-FR" sz="1400" spc="-1" strike="noStrike">
                <a:latin typeface="Times New Roman"/>
              </a:rPr>
              <a:t>&lt;pied de page&gt;</a:t>
            </a:r>
            <a:endParaRPr b="0" lang="fr-FR" sz="1400" spc="-1" strike="noStrike">
              <a:latin typeface="Times New Roman"/>
            </a:endParaRPr>
          </a:p>
        </p:txBody>
      </p:sp>
      <p:sp>
        <p:nvSpPr>
          <p:cNvPr id="30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14FADCC3-6A0B-46EF-8F95-025C7CD0014D}" type="slidenum">
              <a:rPr b="0" lang="fr-FR" sz="1400" spc="-1" strike="noStrike">
                <a:latin typeface="Times New Roman"/>
              </a:rPr>
              <a:t>&lt;numéro&gt;</a:t>
            </a:fld>
            <a:endParaRPr b="0" lang="fr-FR"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hyperlink" Target="http://danielgoleman.info/three-kinds-of-empathy-cognitive-emotional-compassionate/" TargetMode="External"/><Relationship Id="rId2" Type="http://schemas.openxmlformats.org/officeDocument/2006/relationships/hyperlink" Target="http://danielgoleman.info/three-kinds-of-empathy-cognitive-emotional-compassionate/" TargetMode="External"/><Relationship Id="rId3" Type="http://schemas.openxmlformats.org/officeDocument/2006/relationships/hyperlink" Target="http://pages.uoregon.edu/hodgeslab/files/Download/Hodges%20Myers_2007.pdf" TargetMode="External"/><Relationship Id="rId4" Type="http://schemas.openxmlformats.org/officeDocument/2006/relationships/hyperlink" Target="http://pages.uoregon.edu/hodgeslab/files/Download/Hodges%20Myers_2007.pdf" TargetMode="External"/><Relationship Id="rId5" Type="http://schemas.openxmlformats.org/officeDocument/2006/relationships/slide" Target="../slides/slide8.xml"/><Relationship Id="rId6"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9" name="PlaceHolder 1"/>
          <p:cNvSpPr>
            <a:spLocks noGrp="1"/>
          </p:cNvSpPr>
          <p:nvPr>
            <p:ph type="sldImg"/>
          </p:nvPr>
        </p:nvSpPr>
        <p:spPr>
          <a:xfrm>
            <a:off x="1143000" y="685800"/>
            <a:ext cx="4570920" cy="3427920"/>
          </a:xfrm>
          <a:prstGeom prst="rect">
            <a:avLst/>
          </a:prstGeom>
        </p:spPr>
      </p:sp>
      <p:sp>
        <p:nvSpPr>
          <p:cNvPr id="690"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280">
              <a:lnSpc>
                <a:spcPct val="100000"/>
              </a:lnSpc>
              <a:tabLst>
                <a:tab algn="l" pos="0"/>
              </a:tabLst>
            </a:pPr>
            <a:r>
              <a:rPr b="1" lang="fr-FR" sz="1800" spc="-1" strike="noStrike">
                <a:latin typeface="Verdana"/>
              </a:rPr>
              <a:t>Instructions /feuille de texte proposé 0</a:t>
            </a:r>
            <a:endParaRPr b="0" lang="fr-FR" sz="1800" spc="-1" strike="noStrike">
              <a:latin typeface="Arial"/>
            </a:endParaRPr>
          </a:p>
          <a:p>
            <a:pPr marL="216000" indent="-215280">
              <a:lnSpc>
                <a:spcPct val="100000"/>
              </a:lnSpc>
              <a:tabLst>
                <a:tab algn="l" pos="0"/>
              </a:tabLst>
            </a:pPr>
            <a:endParaRPr b="0" lang="fr-FR" sz="1800" spc="-1" strike="noStrike">
              <a:latin typeface="Arial"/>
            </a:endParaRPr>
          </a:p>
          <a:p>
            <a:pPr marL="216000" indent="-215280">
              <a:lnSpc>
                <a:spcPct val="100000"/>
              </a:lnSpc>
              <a:tabLst>
                <a:tab algn="l" pos="0"/>
              </a:tabLst>
            </a:pPr>
            <a:r>
              <a:rPr b="0" lang="en-GB" sz="2000" spc="-1" strike="noStrike">
                <a:latin typeface="Verdana"/>
              </a:rPr>
              <a:t>Bienvenue à nouveau (vérifier si la liste de présence est signée par tous les participants)</a:t>
            </a:r>
            <a:endParaRPr b="0" lang="fr-FR" sz="2000" spc="-1" strike="noStrike">
              <a:latin typeface="Arial"/>
            </a:endParaRPr>
          </a:p>
          <a:p>
            <a:pPr marL="216000" indent="-215280">
              <a:lnSpc>
                <a:spcPct val="100000"/>
              </a:lnSpc>
              <a:tabLst>
                <a:tab algn="l" pos="0"/>
              </a:tabLst>
            </a:pPr>
            <a:endParaRPr b="0" lang="fr-FR" sz="2000" spc="-1" strike="noStrike">
              <a:latin typeface="Arial"/>
            </a:endParaRPr>
          </a:p>
          <a:p>
            <a:pPr marL="216000" indent="-215280">
              <a:lnSpc>
                <a:spcPct val="100000"/>
              </a:lnSpc>
              <a:tabLst>
                <a:tab algn="l" pos="0"/>
              </a:tabLst>
            </a:pPr>
            <a:r>
              <a:rPr b="0" lang="en-GB" sz="2000" spc="-1" strike="noStrike">
                <a:latin typeface="Verdana"/>
              </a:rPr>
              <a:t>@Formateur (voir le guide pour plus d'instructions)</a:t>
            </a:r>
            <a:endParaRPr b="0" lang="fr-FR" sz="2000" spc="-1" strike="noStrike">
              <a:latin typeface="Arial"/>
            </a:endParaRPr>
          </a:p>
          <a:p>
            <a:pPr marL="457200" indent="-215280">
              <a:lnSpc>
                <a:spcPct val="100000"/>
              </a:lnSpc>
              <a:tabLst>
                <a:tab algn="l" pos="0"/>
              </a:tabLst>
            </a:pPr>
            <a:r>
              <a:rPr b="0" lang="en-GB" sz="2000" spc="-1" strike="noStrike" u="sng">
                <a:uFillTx/>
                <a:latin typeface="Verdana"/>
              </a:rPr>
              <a:t>Requis</a:t>
            </a:r>
            <a:endParaRPr b="0" lang="fr-FR" sz="2000" spc="-1" strike="noStrike">
              <a:latin typeface="Arial"/>
            </a:endParaRPr>
          </a:p>
          <a:p>
            <a:pPr marL="457200" indent="-215280">
              <a:lnSpc>
                <a:spcPct val="100000"/>
              </a:lnSpc>
              <a:tabLst>
                <a:tab algn="l" pos="0"/>
              </a:tabLst>
            </a:pPr>
            <a:r>
              <a:rPr b="0" lang="en-GB" sz="2000" spc="-1" strike="noStrike">
                <a:latin typeface="Verdana"/>
              </a:rPr>
              <a:t>Liste des participants </a:t>
            </a:r>
            <a:endParaRPr b="0" lang="fr-FR" sz="2000" spc="-1" strike="noStrike">
              <a:latin typeface="Arial"/>
            </a:endParaRPr>
          </a:p>
          <a:p>
            <a:pPr marL="457200" indent="-215280">
              <a:lnSpc>
                <a:spcPct val="100000"/>
              </a:lnSpc>
              <a:tabLst>
                <a:tab algn="l" pos="0"/>
              </a:tabLst>
            </a:pPr>
            <a:r>
              <a:rPr b="0" lang="en-GB" sz="2000" spc="-1" strike="noStrike">
                <a:latin typeface="Verdana"/>
              </a:rPr>
              <a:t>Ordinateur portable/PC en beamer</a:t>
            </a:r>
            <a:endParaRPr b="0" lang="fr-FR" sz="2000" spc="-1" strike="noStrike">
              <a:latin typeface="Arial"/>
            </a:endParaRPr>
          </a:p>
          <a:p>
            <a:pPr marL="457200" indent="-215280">
              <a:lnSpc>
                <a:spcPct val="100000"/>
              </a:lnSpc>
              <a:tabLst>
                <a:tab algn="l" pos="0"/>
              </a:tabLst>
            </a:pPr>
            <a:r>
              <a:rPr b="0" lang="en-GB" sz="2000" spc="-1" strike="noStrike">
                <a:latin typeface="Verdana"/>
              </a:rPr>
              <a:t>Stylos et papier pour les participants</a:t>
            </a:r>
            <a:endParaRPr b="0" lang="fr-FR" sz="2000" spc="-1" strike="noStrike">
              <a:latin typeface="Arial"/>
            </a:endParaRPr>
          </a:p>
          <a:p>
            <a:pPr marL="457200" indent="-215280">
              <a:lnSpc>
                <a:spcPct val="100000"/>
              </a:lnSpc>
              <a:tabLst>
                <a:tab algn="l" pos="0"/>
              </a:tabLst>
            </a:pPr>
            <a:r>
              <a:rPr b="0" lang="fr-CA" sz="2000" spc="-1" strike="noStrike">
                <a:latin typeface="Verdana"/>
              </a:rPr>
              <a:t>Tableau de papier</a:t>
            </a:r>
            <a:endParaRPr b="0" lang="fr-FR" sz="2000" spc="-1" strike="noStrike">
              <a:latin typeface="Arial"/>
            </a:endParaRPr>
          </a:p>
          <a:p>
            <a:pPr marL="457200" indent="-215280">
              <a:lnSpc>
                <a:spcPct val="100000"/>
              </a:lnSpc>
              <a:tabLst>
                <a:tab algn="l" pos="0"/>
              </a:tabLst>
            </a:pPr>
            <a:r>
              <a:rPr b="0" lang="fr-CA" sz="2000" spc="-1" strike="noStrike">
                <a:latin typeface="Verdana"/>
              </a:rPr>
              <a:t>Marqueurs, cartes, puzzle, feuilles de papier blanc, ciseaux, *smartphones pour accéder à Pauliseverywhere. </a:t>
            </a:r>
            <a:endParaRPr b="0" lang="fr-FR" sz="2000" spc="-1" strike="noStrike">
              <a:latin typeface="Arial"/>
            </a:endParaRPr>
          </a:p>
          <a:p>
            <a:pPr marL="457200" indent="-215280">
              <a:lnSpc>
                <a:spcPct val="100000"/>
              </a:lnSpc>
              <a:tabLst>
                <a:tab algn="l" pos="0"/>
              </a:tabLst>
            </a:pPr>
            <a:r>
              <a:rPr b="0" lang="fr-CA" sz="2000" spc="-1" strike="noStrike">
                <a:latin typeface="Verdana"/>
              </a:rPr>
              <a:t>Accès Internet, </a:t>
            </a:r>
            <a:endParaRPr b="0" lang="fr-FR" sz="2000" spc="-1" strike="noStrike">
              <a:latin typeface="Arial"/>
            </a:endParaRPr>
          </a:p>
          <a:p>
            <a:pPr marL="457200" indent="-215280">
              <a:lnSpc>
                <a:spcPct val="100000"/>
              </a:lnSpc>
              <a:tabLst>
                <a:tab algn="l" pos="0"/>
              </a:tabLst>
            </a:pPr>
            <a:r>
              <a:rPr b="0" lang="fr-CA" sz="2000" spc="-1" strike="noStrike">
                <a:latin typeface="Verdana"/>
              </a:rPr>
              <a:t>Polycopiés d’exercices ( )</a:t>
            </a:r>
            <a:endParaRPr b="0" lang="fr-FR" sz="2000" spc="-1" strike="noStrike">
              <a:latin typeface="Arial"/>
            </a:endParaRPr>
          </a:p>
          <a:p>
            <a:pPr marL="457200" indent="-215280">
              <a:lnSpc>
                <a:spcPct val="100000"/>
              </a:lnSpc>
              <a:tabLst>
                <a:tab algn="l" pos="0"/>
              </a:tabLst>
            </a:pPr>
            <a:r>
              <a:rPr b="0" lang="fr-CA" sz="2000" spc="-1" strike="noStrike">
                <a:latin typeface="Verdana"/>
              </a:rPr>
              <a:t>Enquêtes</a:t>
            </a:r>
            <a:endParaRPr b="0" lang="fr-FR" sz="2000" spc="-1" strike="noStrike">
              <a:latin typeface="Arial"/>
            </a:endParaRPr>
          </a:p>
          <a:p>
            <a:pPr marL="457200" indent="-215280">
              <a:lnSpc>
                <a:spcPct val="100000"/>
              </a:lnSpc>
              <a:tabLst>
                <a:tab algn="l" pos="0"/>
              </a:tabLst>
            </a:pPr>
            <a:endParaRPr b="0" lang="fr-FR" sz="2000" spc="-1" strike="noStrike">
              <a:latin typeface="Arial"/>
            </a:endParaRPr>
          </a:p>
          <a:p>
            <a:pPr marL="457200" indent="-215280">
              <a:lnSpc>
                <a:spcPct val="100000"/>
              </a:lnSpc>
              <a:tabLst>
                <a:tab algn="l" pos="0"/>
              </a:tabLst>
            </a:pPr>
            <a:r>
              <a:rPr b="0" lang="en-GB" sz="2000" spc="-1" strike="noStrike" u="sng">
                <a:solidFill>
                  <a:srgbClr val="000000"/>
                </a:solidFill>
                <a:uFillTx/>
                <a:latin typeface="+mn-lt"/>
                <a:ea typeface="+mn-ea"/>
              </a:rPr>
              <a:t>Planification suggérée jour 3</a:t>
            </a:r>
            <a:r>
              <a:rPr b="0" lang="en-GB" sz="2000" spc="-1" strike="noStrike">
                <a:solidFill>
                  <a:srgbClr val="000000"/>
                </a:solidFill>
                <a:latin typeface="+mn-lt"/>
                <a:ea typeface="+mn-ea"/>
              </a:rPr>
              <a:t> (selon votre choix d'exercices)</a:t>
            </a:r>
            <a:endParaRPr b="0" lang="fr-FR" sz="2000" spc="-1" strike="noStrike">
              <a:latin typeface="Arial"/>
            </a:endParaRPr>
          </a:p>
          <a:p>
            <a:pPr marL="457200" indent="-215280">
              <a:lnSpc>
                <a:spcPct val="100000"/>
              </a:lnSpc>
              <a:tabLst>
                <a:tab algn="l" pos="0"/>
              </a:tabLst>
            </a:pPr>
            <a:r>
              <a:rPr b="0" lang="en-GB" sz="2000" spc="-1" strike="noStrike">
                <a:solidFill>
                  <a:srgbClr val="000000"/>
                </a:solidFill>
                <a:latin typeface="+mn-lt"/>
                <a:ea typeface="+mn-ea"/>
              </a:rPr>
              <a:t>Entrée, café, thé</a:t>
            </a:r>
            <a:r>
              <a:rPr b="0" lang="en-GB" sz="2000" spc="-1" strike="noStrike">
                <a:solidFill>
                  <a:srgbClr val="000000"/>
                </a:solidFill>
                <a:latin typeface="+mn-lt"/>
                <a:ea typeface="+mn-ea"/>
              </a:rPr>
              <a:t>	</a:t>
            </a:r>
            <a:r>
              <a:rPr b="0" lang="en-GB" sz="2000" spc="-1" strike="noStrike">
                <a:solidFill>
                  <a:srgbClr val="000000"/>
                </a:solidFill>
                <a:latin typeface="+mn-lt"/>
                <a:ea typeface="+mn-ea"/>
              </a:rPr>
              <a:t>	</a:t>
            </a:r>
            <a:r>
              <a:rPr b="0" lang="en-GB" sz="2000" spc="-1" strike="noStrike">
                <a:solidFill>
                  <a:srgbClr val="000000"/>
                </a:solidFill>
                <a:latin typeface="+mn-lt"/>
                <a:ea typeface="+mn-ea"/>
              </a:rPr>
              <a:t>15 min</a:t>
            </a:r>
            <a:endParaRPr b="0" lang="fr-FR" sz="2000" spc="-1" strike="noStrike">
              <a:latin typeface="Arial"/>
            </a:endParaRPr>
          </a:p>
          <a:p>
            <a:pPr marL="228600" indent="-227520">
              <a:lnSpc>
                <a:spcPct val="100000"/>
              </a:lnSpc>
              <a:buClr>
                <a:srgbClr val="000000"/>
              </a:buClr>
              <a:buFont typeface="+mj-lt"/>
              <a:buAutoNum type="arabicPeriod"/>
              <a:tabLst>
                <a:tab algn="l" pos="0"/>
              </a:tabLst>
            </a:pPr>
            <a:r>
              <a:rPr b="0" lang="en-GB" sz="2000" spc="-1" strike="noStrike">
                <a:solidFill>
                  <a:srgbClr val="000000"/>
                </a:solidFill>
                <a:latin typeface="+mn-lt"/>
                <a:ea typeface="+mn-ea"/>
              </a:rPr>
              <a:t>Introduction </a:t>
            </a:r>
            <a:r>
              <a:rPr b="0" lang="en-GB" sz="2000" spc="-1" strike="noStrike">
                <a:solidFill>
                  <a:srgbClr val="000000"/>
                </a:solidFill>
                <a:latin typeface="+mn-lt"/>
                <a:ea typeface="+mn-ea"/>
              </a:rPr>
              <a:t>	</a:t>
            </a:r>
            <a:r>
              <a:rPr b="0" lang="en-GB" sz="2000" spc="-1" strike="noStrike">
                <a:solidFill>
                  <a:srgbClr val="000000"/>
                </a:solidFill>
                <a:latin typeface="+mn-lt"/>
                <a:ea typeface="+mn-ea"/>
              </a:rPr>
              <a:t>	</a:t>
            </a:r>
            <a:r>
              <a:rPr b="0" lang="en-GB" sz="2000" spc="-1" strike="noStrike">
                <a:solidFill>
                  <a:srgbClr val="000000"/>
                </a:solidFill>
                <a:latin typeface="+mn-lt"/>
                <a:ea typeface="+mn-ea"/>
              </a:rPr>
              <a:t>45 min</a:t>
            </a:r>
            <a:endParaRPr b="0" lang="fr-FR" sz="2000" spc="-1" strike="noStrike">
              <a:latin typeface="Arial"/>
            </a:endParaRPr>
          </a:p>
          <a:p>
            <a:pPr marL="228600" indent="-227520">
              <a:lnSpc>
                <a:spcPct val="100000"/>
              </a:lnSpc>
              <a:buClr>
                <a:srgbClr val="000000"/>
              </a:buClr>
              <a:buFont typeface="+mj-lt"/>
              <a:buAutoNum type="arabicPeriod"/>
              <a:tabLst>
                <a:tab algn="l" pos="0"/>
              </a:tabLst>
            </a:pPr>
            <a:r>
              <a:rPr b="0" lang="en-GB" sz="2000" spc="-1" strike="noStrike">
                <a:solidFill>
                  <a:srgbClr val="000000"/>
                </a:solidFill>
                <a:latin typeface="+mn-lt"/>
                <a:ea typeface="+mn-ea"/>
              </a:rPr>
              <a:t>Explication radicalisation</a:t>
            </a:r>
            <a:r>
              <a:rPr b="0" lang="en-GB" sz="2000" spc="-1" strike="noStrike">
                <a:solidFill>
                  <a:srgbClr val="000000"/>
                </a:solidFill>
                <a:latin typeface="+mn-lt"/>
                <a:ea typeface="+mn-ea"/>
              </a:rPr>
              <a:t>	</a:t>
            </a:r>
            <a:r>
              <a:rPr b="0" lang="en-GB" sz="2000" spc="-1" strike="noStrike">
                <a:solidFill>
                  <a:srgbClr val="000000"/>
                </a:solidFill>
                <a:latin typeface="+mn-lt"/>
                <a:ea typeface="+mn-ea"/>
              </a:rPr>
              <a:t>	</a:t>
            </a:r>
            <a:r>
              <a:rPr b="0" lang="en-GB" sz="2000" spc="-1" strike="noStrike">
                <a:solidFill>
                  <a:srgbClr val="000000"/>
                </a:solidFill>
                <a:latin typeface="+mn-lt"/>
                <a:ea typeface="+mn-ea"/>
              </a:rPr>
              <a:t>45 min (selon les connaissances initiales, </a:t>
            </a:r>
            <a:r>
              <a:rPr b="0" lang="fr-CA" sz="2000" spc="-1" strike="noStrike">
                <a:solidFill>
                  <a:srgbClr val="000000"/>
                </a:solidFill>
                <a:latin typeface="+mn-lt"/>
                <a:ea typeface="+mn-ea"/>
              </a:rPr>
              <a:t>elle peut être </a:t>
            </a:r>
            <a:endParaRPr b="0" lang="fr-FR" sz="2000" spc="-1" strike="noStrike">
              <a:latin typeface="Arial"/>
            </a:endParaRPr>
          </a:p>
          <a:p>
            <a:pPr>
              <a:lnSpc>
                <a:spcPct val="100000"/>
              </a:lnSpc>
              <a:tabLst>
                <a:tab algn="l" pos="0"/>
              </a:tabLst>
            </a:pPr>
            <a:r>
              <a:rPr b="0" lang="en-US" sz="2000" spc="-1" strike="noStrike">
                <a:solidFill>
                  <a:srgbClr val="000000"/>
                </a:solidFill>
                <a:latin typeface="+mn-lt"/>
                <a:ea typeface="+mn-ea"/>
              </a:rPr>
              <a:t>	</a:t>
            </a:r>
            <a:r>
              <a:rPr b="0" lang="en-US" sz="2000" spc="-1" strike="noStrike">
                <a:solidFill>
                  <a:srgbClr val="000000"/>
                </a:solidFill>
                <a:latin typeface="+mn-lt"/>
                <a:ea typeface="+mn-ea"/>
              </a:rPr>
              <a:t>	</a:t>
            </a:r>
            <a:r>
              <a:rPr b="0" lang="en-US" sz="2000" spc="-1" strike="noStrike">
                <a:solidFill>
                  <a:srgbClr val="000000"/>
                </a:solidFill>
                <a:latin typeface="+mn-lt"/>
                <a:ea typeface="+mn-ea"/>
              </a:rPr>
              <a:t>	</a:t>
            </a:r>
            <a:r>
              <a:rPr b="0" lang="en-US" sz="2000" spc="-1" strike="noStrike">
                <a:solidFill>
                  <a:srgbClr val="000000"/>
                </a:solidFill>
                <a:latin typeface="+mn-lt"/>
                <a:ea typeface="+mn-ea"/>
              </a:rPr>
              <a:t>             </a:t>
            </a:r>
            <a:r>
              <a:rPr b="0" lang="en-US" sz="2000" spc="-1" strike="noStrike">
                <a:solidFill>
                  <a:srgbClr val="000000"/>
                </a:solidFill>
                <a:latin typeface="+mn-lt"/>
                <a:ea typeface="+mn-ea"/>
              </a:rPr>
              <a:t>prolongé</a:t>
            </a:r>
            <a:r>
              <a:rPr b="0" lang="fr-CA" sz="2000" spc="-1" strike="noStrike">
                <a:solidFill>
                  <a:srgbClr val="000000"/>
                </a:solidFill>
                <a:latin typeface="+mn-lt"/>
                <a:ea typeface="+mn-ea"/>
              </a:rPr>
              <a:t>e ou raccourcie)</a:t>
            </a:r>
            <a:endParaRPr b="0" lang="fr-FR" sz="2000" spc="-1" strike="noStrike">
              <a:latin typeface="Arial"/>
            </a:endParaRPr>
          </a:p>
          <a:p>
            <a:pPr>
              <a:lnSpc>
                <a:spcPct val="100000"/>
              </a:lnSpc>
              <a:tabLst>
                <a:tab algn="l" pos="0"/>
              </a:tabLst>
            </a:pPr>
            <a:r>
              <a:rPr b="0" lang="fr-CA" sz="2000" spc="-1" strike="noStrike">
                <a:solidFill>
                  <a:srgbClr val="000000"/>
                </a:solidFill>
                <a:latin typeface="+mn-lt"/>
                <a:ea typeface="+mn-ea"/>
              </a:rPr>
              <a:t>Pause</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15 min</a:t>
            </a:r>
            <a:endParaRPr b="0" lang="fr-FR" sz="2000" spc="-1" strike="noStrike">
              <a:latin typeface="Arial"/>
            </a:endParaRPr>
          </a:p>
          <a:p>
            <a:pPr marL="228600" indent="-227520">
              <a:lnSpc>
                <a:spcPct val="100000"/>
              </a:lnSpc>
              <a:buClr>
                <a:srgbClr val="000000"/>
              </a:buClr>
              <a:buFont typeface="+mj-lt"/>
              <a:buAutoNum type="arabicPeriod" startAt="3"/>
              <a:tabLst>
                <a:tab algn="l" pos="0"/>
              </a:tabLst>
            </a:pPr>
            <a:r>
              <a:rPr b="0" lang="fr-CA" sz="2000" spc="-1" strike="noStrike">
                <a:solidFill>
                  <a:srgbClr val="000000"/>
                </a:solidFill>
                <a:latin typeface="+mn-lt"/>
                <a:ea typeface="+mn-ea"/>
              </a:rPr>
              <a:t>Relation entre colère  </a:t>
            </a:r>
            <a:br/>
            <a:r>
              <a:rPr b="0" lang="en-GB" sz="2000" spc="-1" strike="noStrike">
                <a:solidFill>
                  <a:srgbClr val="000000"/>
                </a:solidFill>
                <a:latin typeface="+mn-lt"/>
                <a:ea typeface="+mn-ea"/>
              </a:rPr>
              <a:t>et radicalisation</a:t>
            </a:r>
            <a:r>
              <a:rPr b="0" lang="en-GB" sz="2000" spc="-1" strike="noStrike">
                <a:solidFill>
                  <a:srgbClr val="000000"/>
                </a:solidFill>
                <a:latin typeface="+mn-lt"/>
                <a:ea typeface="+mn-ea"/>
              </a:rPr>
              <a:t>	</a:t>
            </a:r>
            <a:r>
              <a:rPr b="0" lang="en-GB" sz="2000" spc="-1" strike="noStrike">
                <a:solidFill>
                  <a:srgbClr val="000000"/>
                </a:solidFill>
                <a:latin typeface="+mn-lt"/>
                <a:ea typeface="+mn-ea"/>
              </a:rPr>
              <a:t>	</a:t>
            </a:r>
            <a:r>
              <a:rPr b="0" lang="en-GB" sz="2000" spc="-1" strike="noStrike">
                <a:solidFill>
                  <a:srgbClr val="000000"/>
                </a:solidFill>
                <a:latin typeface="+mn-lt"/>
                <a:ea typeface="+mn-ea"/>
              </a:rPr>
              <a:t>45 min</a:t>
            </a:r>
            <a:endParaRPr b="0" lang="fr-FR" sz="2000" spc="-1" strike="noStrike">
              <a:latin typeface="Arial"/>
            </a:endParaRPr>
          </a:p>
          <a:p>
            <a:pPr marL="228600" indent="-227520">
              <a:lnSpc>
                <a:spcPct val="100000"/>
              </a:lnSpc>
              <a:buClr>
                <a:srgbClr val="000000"/>
              </a:buClr>
              <a:buFont typeface="+mj-lt"/>
              <a:buAutoNum type="arabicPeriod" startAt="3"/>
              <a:tabLst>
                <a:tab algn="l" pos="0"/>
              </a:tabLst>
            </a:pPr>
            <a:r>
              <a:rPr b="0" lang="en-GB" sz="2000" spc="-1" strike="noStrike">
                <a:solidFill>
                  <a:srgbClr val="000000"/>
                </a:solidFill>
                <a:latin typeface="+mn-lt"/>
                <a:ea typeface="+mn-ea"/>
              </a:rPr>
              <a:t>Exercice(s)</a:t>
            </a:r>
            <a:r>
              <a:rPr b="0" lang="en-GB" sz="2000" spc="-1" strike="noStrike">
                <a:solidFill>
                  <a:srgbClr val="000000"/>
                </a:solidFill>
                <a:latin typeface="+mn-lt"/>
                <a:ea typeface="+mn-ea"/>
              </a:rPr>
              <a:t>	</a:t>
            </a:r>
            <a:r>
              <a:rPr b="0" lang="en-GB" sz="2000" spc="-1" strike="noStrike">
                <a:solidFill>
                  <a:srgbClr val="000000"/>
                </a:solidFill>
                <a:latin typeface="+mn-lt"/>
                <a:ea typeface="+mn-ea"/>
              </a:rPr>
              <a:t>Gestion de la colère</a:t>
            </a:r>
            <a:r>
              <a:rPr b="0" lang="en-GB" sz="2000" spc="-1" strike="noStrike">
                <a:solidFill>
                  <a:srgbClr val="000000"/>
                </a:solidFill>
                <a:latin typeface="+mn-lt"/>
                <a:ea typeface="+mn-ea"/>
              </a:rPr>
              <a:t>	</a:t>
            </a:r>
            <a:r>
              <a:rPr b="0" lang="en-GB" sz="2000" spc="-1" strike="noStrike">
                <a:solidFill>
                  <a:srgbClr val="000000"/>
                </a:solidFill>
                <a:latin typeface="+mn-lt"/>
                <a:ea typeface="+mn-ea"/>
              </a:rPr>
              <a:t>60 min</a:t>
            </a:r>
            <a:endParaRPr b="0" lang="fr-FR" sz="2000" spc="-1" strike="noStrike">
              <a:latin typeface="Arial"/>
            </a:endParaRPr>
          </a:p>
          <a:p>
            <a:pPr>
              <a:lnSpc>
                <a:spcPct val="100000"/>
              </a:lnSpc>
              <a:tabLst>
                <a:tab algn="l" pos="0"/>
              </a:tabLst>
            </a:pPr>
            <a:r>
              <a:rPr b="0" lang="en-GB" sz="2000" spc="-1" strike="noStrike">
                <a:solidFill>
                  <a:srgbClr val="000000"/>
                </a:solidFill>
                <a:latin typeface="+mn-lt"/>
                <a:ea typeface="+mn-ea"/>
              </a:rPr>
              <a:t>Déjeuner</a:t>
            </a:r>
            <a:r>
              <a:rPr b="0" lang="en-GB" sz="2000" spc="-1" strike="noStrike">
                <a:solidFill>
                  <a:srgbClr val="000000"/>
                </a:solidFill>
                <a:latin typeface="+mn-lt"/>
                <a:ea typeface="+mn-ea"/>
              </a:rPr>
              <a:t>	</a:t>
            </a:r>
            <a:r>
              <a:rPr b="0" lang="en-GB" sz="2000" spc="-1" strike="noStrike">
                <a:solidFill>
                  <a:srgbClr val="000000"/>
                </a:solidFill>
                <a:latin typeface="+mn-lt"/>
                <a:ea typeface="+mn-ea"/>
              </a:rPr>
              <a:t>	</a:t>
            </a:r>
            <a:r>
              <a:rPr b="0" lang="en-GB" sz="2000" spc="-1" strike="noStrike">
                <a:solidFill>
                  <a:srgbClr val="000000"/>
                </a:solidFill>
                <a:latin typeface="+mn-lt"/>
                <a:ea typeface="+mn-ea"/>
              </a:rPr>
              <a:t>	</a:t>
            </a:r>
            <a:r>
              <a:rPr b="0" lang="en-GB" sz="2000" spc="-1" strike="noStrike">
                <a:solidFill>
                  <a:srgbClr val="000000"/>
                </a:solidFill>
                <a:latin typeface="+mn-lt"/>
                <a:ea typeface="+mn-ea"/>
              </a:rPr>
              <a:t>60 min (prendre le temps d'échanger des expériences et de </a:t>
            </a:r>
            <a:endParaRPr b="0" lang="fr-FR" sz="2000" spc="-1" strike="noStrike">
              <a:latin typeface="Arial"/>
            </a:endParaRPr>
          </a:p>
          <a:p>
            <a:pPr>
              <a:lnSpc>
                <a:spcPct val="100000"/>
              </a:lnSpc>
              <a:tabLst>
                <a:tab algn="l" pos="0"/>
              </a:tabLst>
            </a:pPr>
            <a:r>
              <a:rPr b="0" lang="en-US" sz="2000" spc="-1" strike="noStrike">
                <a:solidFill>
                  <a:srgbClr val="000000"/>
                </a:solidFill>
                <a:latin typeface="+mn-lt"/>
                <a:ea typeface="+mn-ea"/>
              </a:rPr>
              <a:t>	</a:t>
            </a:r>
            <a:r>
              <a:rPr b="0" lang="en-US" sz="2000" spc="-1" strike="noStrike">
                <a:solidFill>
                  <a:srgbClr val="000000"/>
                </a:solidFill>
                <a:latin typeface="+mn-lt"/>
                <a:ea typeface="+mn-ea"/>
              </a:rPr>
              <a:t>	</a:t>
            </a:r>
            <a:r>
              <a:rPr b="0" lang="en-US" sz="2000" spc="-1" strike="noStrike">
                <a:solidFill>
                  <a:srgbClr val="000000"/>
                </a:solidFill>
                <a:latin typeface="+mn-lt"/>
                <a:ea typeface="+mn-ea"/>
              </a:rPr>
              <a:t>	</a:t>
            </a:r>
            <a:r>
              <a:rPr b="0" lang="en-US" sz="2000" spc="-1" strike="noStrike">
                <a:solidFill>
                  <a:srgbClr val="000000"/>
                </a:solidFill>
                <a:latin typeface="+mn-lt"/>
                <a:ea typeface="+mn-ea"/>
              </a:rPr>
              <a:t>             </a:t>
            </a:r>
            <a:r>
              <a:rPr b="0" lang="en-US" sz="2000" spc="-1" strike="noStrike">
                <a:solidFill>
                  <a:srgbClr val="000000"/>
                </a:solidFill>
                <a:latin typeface="+mn-lt"/>
                <a:ea typeface="+mn-ea"/>
              </a:rPr>
              <a:t>construire un réseau si possible)</a:t>
            </a:r>
            <a:endParaRPr b="0" lang="fr-FR" sz="2000" spc="-1" strike="noStrike">
              <a:latin typeface="Arial"/>
            </a:endParaRPr>
          </a:p>
          <a:p>
            <a:pPr marL="228600" indent="-227520">
              <a:lnSpc>
                <a:spcPct val="100000"/>
              </a:lnSpc>
              <a:buClr>
                <a:srgbClr val="000000"/>
              </a:buClr>
              <a:buFont typeface="+mj-lt"/>
              <a:buAutoNum type="arabicPeriod" startAt="5"/>
              <a:tabLst>
                <a:tab algn="l" pos="0"/>
              </a:tabLst>
            </a:pPr>
            <a:r>
              <a:rPr b="0" lang="fr-CA" sz="2000" spc="-1" strike="noStrike">
                <a:solidFill>
                  <a:srgbClr val="000000"/>
                </a:solidFill>
                <a:latin typeface="+mn-lt"/>
                <a:ea typeface="+mn-ea"/>
              </a:rPr>
              <a:t>Discours relationnels</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30 min</a:t>
            </a:r>
            <a:endParaRPr b="0" lang="fr-FR" sz="2000" spc="-1" strike="noStrike">
              <a:latin typeface="Arial"/>
            </a:endParaRPr>
          </a:p>
          <a:p>
            <a:pPr marL="228600" indent="-227520">
              <a:lnSpc>
                <a:spcPct val="100000"/>
              </a:lnSpc>
              <a:buClr>
                <a:srgbClr val="000000"/>
              </a:buClr>
              <a:buFont typeface="+mj-lt"/>
              <a:buAutoNum type="arabicPeriod" startAt="6"/>
              <a:tabLst>
                <a:tab algn="l" pos="0"/>
              </a:tabLst>
            </a:pPr>
            <a:r>
              <a:rPr b="0" lang="fr-CA" sz="2000" spc="-1" strike="noStrike">
                <a:solidFill>
                  <a:srgbClr val="000000"/>
                </a:solidFill>
                <a:latin typeface="+mn-lt"/>
                <a:ea typeface="+mn-ea"/>
              </a:rPr>
              <a:t>Exercice(s) </a:t>
            </a:r>
            <a:r>
              <a:rPr b="0" lang="fr-CA" sz="2000" spc="-1" strike="noStrike">
                <a:solidFill>
                  <a:srgbClr val="000000"/>
                </a:solidFill>
                <a:latin typeface="+mn-lt"/>
                <a:ea typeface="+mn-ea"/>
              </a:rPr>
              <a:t>	</a:t>
            </a:r>
            <a:r>
              <a:rPr b="0" lang="fr-CA" sz="2000" spc="-1" strike="noStrike">
                <a:solidFill>
                  <a:srgbClr val="000000"/>
                </a:solidFill>
                <a:latin typeface="+mn-lt"/>
                <a:ea typeface="+mn-ea"/>
              </a:rPr>
              <a:t>discours</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45 min</a:t>
            </a:r>
            <a:endParaRPr b="0" lang="fr-FR" sz="2000" spc="-1" strike="noStrike">
              <a:latin typeface="Arial"/>
            </a:endParaRPr>
          </a:p>
          <a:p>
            <a:pPr>
              <a:lnSpc>
                <a:spcPct val="100000"/>
              </a:lnSpc>
              <a:tabLst>
                <a:tab algn="l" pos="0"/>
              </a:tabLst>
            </a:pPr>
            <a:r>
              <a:rPr b="0" lang="fr-CA" sz="2000" spc="-1" strike="noStrike">
                <a:solidFill>
                  <a:srgbClr val="000000"/>
                </a:solidFill>
                <a:latin typeface="+mn-lt"/>
                <a:ea typeface="+mn-ea"/>
              </a:rPr>
              <a:t>Pause</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15 min</a:t>
            </a:r>
            <a:endParaRPr b="0" lang="fr-FR" sz="2000" spc="-1" strike="noStrike">
              <a:latin typeface="Arial"/>
            </a:endParaRPr>
          </a:p>
          <a:p>
            <a:pPr marL="228600" indent="-227520">
              <a:lnSpc>
                <a:spcPct val="100000"/>
              </a:lnSpc>
              <a:buClr>
                <a:srgbClr val="000000"/>
              </a:buClr>
              <a:buFont typeface="+mj-lt"/>
              <a:buAutoNum type="arabicPeriod" startAt="7"/>
              <a:tabLst>
                <a:tab algn="l" pos="0"/>
              </a:tabLst>
            </a:pPr>
            <a:r>
              <a:rPr b="0" lang="fr-CA" sz="2000" spc="-1" strike="noStrike">
                <a:solidFill>
                  <a:srgbClr val="000000"/>
                </a:solidFill>
                <a:latin typeface="+mn-lt"/>
                <a:ea typeface="+mn-ea"/>
              </a:rPr>
              <a:t>Exercice(s) </a:t>
            </a:r>
            <a:r>
              <a:rPr b="0" lang="fr-CA" sz="2000" spc="-1" strike="noStrike">
                <a:solidFill>
                  <a:srgbClr val="000000"/>
                </a:solidFill>
                <a:latin typeface="+mn-lt"/>
                <a:ea typeface="+mn-ea"/>
              </a:rPr>
              <a:t>	</a:t>
            </a:r>
            <a:r>
              <a:rPr b="0" lang="fr-CA" sz="2000" spc="-1" strike="noStrike">
                <a:solidFill>
                  <a:srgbClr val="000000"/>
                </a:solidFill>
                <a:latin typeface="+mn-lt"/>
                <a:ea typeface="+mn-ea"/>
              </a:rPr>
              <a:t>discours</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30 min</a:t>
            </a:r>
            <a:endParaRPr b="0" lang="fr-FR" sz="2000" spc="-1" strike="noStrike">
              <a:latin typeface="Arial"/>
            </a:endParaRPr>
          </a:p>
          <a:p>
            <a:pPr marL="228600" indent="-227520">
              <a:lnSpc>
                <a:spcPct val="100000"/>
              </a:lnSpc>
              <a:buClr>
                <a:srgbClr val="000000"/>
              </a:buClr>
              <a:buFont typeface="+mj-lt"/>
              <a:buAutoNum type="arabicPeriod" startAt="7"/>
              <a:tabLst>
                <a:tab algn="l" pos="0"/>
              </a:tabLst>
            </a:pPr>
            <a:r>
              <a:rPr b="0" lang="fr-CA" sz="2000" spc="-1" strike="noStrike">
                <a:solidFill>
                  <a:srgbClr val="000000"/>
                </a:solidFill>
                <a:latin typeface="+mn-lt"/>
                <a:ea typeface="+mn-ea"/>
              </a:rPr>
              <a:t>Retour et conclusion</a:t>
            </a:r>
            <a:r>
              <a:rPr b="0" lang="fr-CA" sz="2000" spc="-1" strike="noStrike">
                <a:solidFill>
                  <a:srgbClr val="000000"/>
                </a:solidFill>
                <a:latin typeface="+mn-lt"/>
                <a:ea typeface="+mn-ea"/>
              </a:rPr>
              <a:t>	</a:t>
            </a:r>
            <a:r>
              <a:rPr b="0" lang="fr-CA" sz="2000" spc="-1" strike="noStrike">
                <a:solidFill>
                  <a:srgbClr val="000000"/>
                </a:solidFill>
                <a:latin typeface="+mn-lt"/>
                <a:ea typeface="+mn-ea"/>
              </a:rPr>
              <a:t>	</a:t>
            </a:r>
            <a:r>
              <a:rPr b="0" lang="fr-CA" sz="2000" spc="-1" strike="noStrike">
                <a:solidFill>
                  <a:srgbClr val="000000"/>
                </a:solidFill>
                <a:latin typeface="+mn-lt"/>
                <a:ea typeface="+mn-ea"/>
              </a:rPr>
              <a:t>15 min</a:t>
            </a:r>
            <a:endParaRPr b="0" lang="fr-FR" sz="2000" spc="-1" strike="noStrike">
              <a:latin typeface="Arial"/>
            </a:endParaRPr>
          </a:p>
          <a:p>
            <a:pPr>
              <a:lnSpc>
                <a:spcPct val="100000"/>
              </a:lnSpc>
              <a:tabLst>
                <a:tab algn="l" pos="0"/>
              </a:tabLst>
            </a:pPr>
            <a:endParaRPr b="0" lang="fr-FR" sz="2000" spc="-1" strike="noStrike">
              <a:latin typeface="Arial"/>
            </a:endParaRPr>
          </a:p>
          <a:p>
            <a:pPr>
              <a:lnSpc>
                <a:spcPct val="100000"/>
              </a:lnSpc>
              <a:tabLst>
                <a:tab algn="l" pos="0"/>
              </a:tabLst>
            </a:pPr>
            <a:endParaRPr b="0" lang="fr-FR" sz="2000" spc="-1" strike="noStrike">
              <a:latin typeface="Arial"/>
            </a:endParaRPr>
          </a:p>
          <a:p>
            <a:pPr>
              <a:lnSpc>
                <a:spcPct val="100000"/>
              </a:lnSpc>
              <a:tabLst>
                <a:tab algn="l" pos="0"/>
              </a:tabLst>
            </a:pPr>
            <a:r>
              <a:rPr b="0" lang="fr-FR" sz="2000" spc="-1" strike="noStrike">
                <a:solidFill>
                  <a:srgbClr val="000000"/>
                </a:solidFill>
                <a:latin typeface="+mn-lt"/>
                <a:ea typeface="+mn-ea"/>
              </a:rPr>
              <a:t>Totalement bien plus de 6,5 à 7 heures, avec une demi-heure de marge, vous pouvez commencer à 9h00 et planifier jusqu'à 16h30</a:t>
            </a:r>
            <a:r>
              <a:rPr b="0" lang="fr-FR" sz="1000" spc="-1" strike="noStrike">
                <a:solidFill>
                  <a:srgbClr val="000000"/>
                </a:solidFill>
                <a:latin typeface="+mn-lt"/>
                <a:ea typeface="+mn-ea"/>
              </a:rPr>
              <a:t>.</a:t>
            </a:r>
            <a:endParaRPr b="0" lang="fr-FR" sz="1000" spc="-1" strike="noStrike">
              <a:latin typeface="Arial"/>
            </a:endParaRPr>
          </a:p>
        </p:txBody>
      </p:sp>
      <p:sp>
        <p:nvSpPr>
          <p:cNvPr id="691" name="Контейнер за номер на слайда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A231F752-5600-4E80-B983-A6FA350EA15F}"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6" name="PlaceHolder 1"/>
          <p:cNvSpPr>
            <a:spLocks noGrp="1"/>
          </p:cNvSpPr>
          <p:nvPr>
            <p:ph type="sldImg"/>
          </p:nvPr>
        </p:nvSpPr>
        <p:spPr>
          <a:xfrm>
            <a:off x="1143000" y="685800"/>
            <a:ext cx="4570920" cy="3427920"/>
          </a:xfrm>
          <a:prstGeom prst="rect">
            <a:avLst/>
          </a:prstGeom>
        </p:spPr>
      </p:sp>
      <p:sp>
        <p:nvSpPr>
          <p:cNvPr id="717"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a:t>
            </a:r>
            <a:r>
              <a:rPr b="1" lang="fr-CA" sz="2000" spc="-1" strike="noStrike">
                <a:latin typeface="Verdana"/>
              </a:rPr>
              <a:t>feuille de texte 9</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L'atelier sur la résolution des conflits propose une sélection d'exercices pour enseigner les compétences pertinentes aux jeunes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Voici un exemple de l'un d'entre eux.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1" lang="en-GB" sz="1200" spc="-1" strike="noStrike">
                <a:latin typeface="Calibri"/>
                <a:ea typeface="Calibri"/>
              </a:rPr>
              <a:t>@Formateur</a:t>
            </a: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Cet exercice prend environ 30 minutes au total  [</a:t>
            </a:r>
            <a:r>
              <a:rPr b="0" i="1" lang="en-GB" sz="1200" spc="-1" strike="noStrike">
                <a:latin typeface="Calibri"/>
                <a:ea typeface="Calibri"/>
              </a:rPr>
              <a:t>Je ne vois pas un bon moyen de faire cet exercice en ligne. Donner à chaque </a:t>
            </a:r>
            <a:r>
              <a:rPr b="0" i="1" lang="fr-CA" sz="1200" spc="-1" strike="noStrike">
                <a:latin typeface="Calibri"/>
                <a:ea typeface="Calibri"/>
              </a:rPr>
              <a:t>binôme deux mots et demandez-leur de débattre de la raison pour laquelle le leur est meilleur lors d'une </a:t>
            </a:r>
            <a:r>
              <a:rPr b="0" i="1" lang="en-US" sz="1200" spc="-1" strike="noStrike">
                <a:latin typeface="Calibri"/>
                <a:ea typeface="Calibri"/>
              </a:rPr>
              <a:t>session en petits groupes. D'autres idées ?]</a:t>
            </a:r>
            <a:endParaRPr b="0" lang="fr-FR" sz="1200" spc="-1" strike="noStrike">
              <a:latin typeface="Arial"/>
            </a:endParaRPr>
          </a:p>
          <a:p>
            <a:pPr marL="216000" indent="-215640">
              <a:lnSpc>
                <a:spcPct val="115000"/>
              </a:lnSpc>
              <a:spcAft>
                <a:spcPts val="601"/>
              </a:spcAft>
              <a:tabLst>
                <a:tab algn="l" pos="0"/>
              </a:tabLst>
            </a:pPr>
            <a:r>
              <a:rPr b="0" i="1" lang="en-US" sz="1200" spc="-1" strike="noStrike">
                <a:latin typeface="Calibri"/>
                <a:ea typeface="Calibri"/>
              </a:rPr>
              <a:t>[Puisque le brise-glace est également </a:t>
            </a:r>
            <a:r>
              <a:rPr b="0" i="1" lang="fr-CA" sz="1200" spc="-1" strike="noStrike">
                <a:latin typeface="Calibri"/>
                <a:ea typeface="Calibri"/>
              </a:rPr>
              <a:t>utilisée dans cet atelier, nous pourrions simplement expliquer l'exercice sur les feuilles 10-13 (appelé </a:t>
            </a:r>
            <a:r>
              <a:rPr b="0" lang="fr-CA" sz="1200" spc="-1" strike="noStrike">
                <a:latin typeface="Calibri"/>
                <a:ea typeface="Calibri"/>
              </a:rPr>
              <a:t>Tout est permis) </a:t>
            </a:r>
            <a:r>
              <a:rPr b="0" i="1" lang="fr-CA" sz="1200" spc="-1" strike="noStrike">
                <a:latin typeface="Calibri"/>
                <a:ea typeface="Calibri"/>
              </a:rPr>
              <a:t>aux participants]</a:t>
            </a:r>
            <a:endParaRPr b="0" lang="fr-FR" sz="1200" spc="-1" strike="noStrike">
              <a:latin typeface="Arial"/>
            </a:endParaRPr>
          </a:p>
          <a:p>
            <a:pPr marL="216000" indent="-215640" algn="just">
              <a:lnSpc>
                <a:spcPct val="115000"/>
              </a:lnSpc>
              <a:spcAft>
                <a:spcPts val="601"/>
              </a:spcAft>
              <a:tabLst>
                <a:tab algn="l" pos="0"/>
              </a:tabLst>
            </a:pP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Étape 1</a:t>
            </a:r>
            <a:endParaRPr b="0" lang="fr-FR" sz="1200" spc="-1" strike="noStrike">
              <a:latin typeface="Arial"/>
            </a:endParaRPr>
          </a:p>
          <a:p>
            <a:pPr marL="216000" indent="-215640" algn="just">
              <a:lnSpc>
                <a:spcPct val="115000"/>
              </a:lnSpc>
              <a:spcAft>
                <a:spcPts val="601"/>
              </a:spcAft>
              <a:tabLst>
                <a:tab algn="l" pos="0"/>
              </a:tabLst>
            </a:pPr>
            <a:r>
              <a:rPr b="0" i="1" lang="en-GB" sz="2000" spc="-1" strike="noStrike">
                <a:latin typeface="Calibri"/>
                <a:ea typeface="Calibri"/>
              </a:rPr>
              <a:t>Étape 1 : </a:t>
            </a:r>
            <a:r>
              <a:rPr b="0" lang="en-GB" sz="2000" spc="-1" strike="noStrike">
                <a:latin typeface="Calibri"/>
                <a:ea typeface="Calibri"/>
              </a:rPr>
              <a:t>Demander aux participants de trouver un partenaire.</a:t>
            </a:r>
            <a:endParaRPr b="0" lang="fr-FR" sz="2000" spc="-1" strike="noStrike">
              <a:latin typeface="Arial"/>
            </a:endParaRPr>
          </a:p>
          <a:p>
            <a:pPr marL="216000" indent="-215640" algn="just">
              <a:lnSpc>
                <a:spcPct val="115000"/>
              </a:lnSpc>
              <a:spcAft>
                <a:spcPts val="601"/>
              </a:spcAft>
              <a:tabLst>
                <a:tab algn="l" pos="0"/>
              </a:tabLst>
            </a:pPr>
            <a:r>
              <a:rPr b="0" lang="en-GB" sz="1200" spc="-1" strike="noStrike">
                <a:latin typeface="Calibri"/>
                <a:ea typeface="Calibri"/>
              </a:rPr>
              <a:t>Étape 2: Demander </a:t>
            </a:r>
            <a:r>
              <a:rPr b="0" i="1" lang="en-GB" sz="1200" spc="-1" strike="noStrike">
                <a:latin typeface="Calibri"/>
                <a:ea typeface="Times New Roman"/>
              </a:rPr>
              <a:t>à </a:t>
            </a:r>
            <a:r>
              <a:rPr b="0" lang="en-GB" sz="1200" spc="-1" strike="noStrike">
                <a:latin typeface="Calibri"/>
                <a:ea typeface="Calibri"/>
              </a:rPr>
              <a:t>chaque </a:t>
            </a:r>
            <a:r>
              <a:rPr b="0" lang="fr-CA" sz="1200" spc="-1" strike="noStrike">
                <a:latin typeface="Calibri"/>
                <a:ea typeface="Calibri"/>
              </a:rPr>
              <a:t>binôme de se tenir face à face, le poing droit (comme dans Rock, Paper, Ciseaux), et de dire ensemble : « Rien, quelque chose, n'importe quoi ! » </a:t>
            </a:r>
            <a:endParaRPr b="0" lang="fr-FR" sz="1200" spc="-1" strike="noStrike">
              <a:latin typeface="Arial"/>
            </a:endParaRPr>
          </a:p>
          <a:p>
            <a:pPr marL="216000" indent="-215640" algn="just">
              <a:lnSpc>
                <a:spcPct val="115000"/>
              </a:lnSpc>
              <a:spcAft>
                <a:spcPts val="601"/>
              </a:spcAft>
              <a:tabLst>
                <a:tab algn="l" pos="0"/>
              </a:tabLst>
            </a:pPr>
            <a:r>
              <a:rPr b="0" lang="fr-CA" sz="1200" spc="-1" strike="noStrike">
                <a:latin typeface="Calibri"/>
                <a:ea typeface="Calibri"/>
              </a:rPr>
              <a:t>Une fois les mots «</a:t>
            </a:r>
            <a:r>
              <a:rPr b="0" i="1" lang="fr-CA" sz="1200" spc="-1" strike="noStrike">
                <a:latin typeface="Calibri"/>
                <a:ea typeface="Calibri"/>
              </a:rPr>
              <a:t>n'importe quoi</a:t>
            </a:r>
            <a:r>
              <a:rPr b="0" lang="fr-CA" sz="1200" spc="-1" strike="noStrike">
                <a:latin typeface="Calibri"/>
                <a:ea typeface="Calibri"/>
              </a:rPr>
              <a:t>» prononcés, les deux participants crient le nom de toute chose à laquelle ils peuvent penser (chien, tasse à café, chaussure). </a:t>
            </a:r>
            <a:endParaRPr b="0" lang="fr-FR" sz="1200" spc="-1" strike="noStrike">
              <a:latin typeface="Arial"/>
            </a:endParaRPr>
          </a:p>
          <a:p>
            <a:pPr marL="216000" indent="-215640" algn="just">
              <a:lnSpc>
                <a:spcPct val="115000"/>
              </a:lnSpc>
              <a:spcAft>
                <a:spcPts val="601"/>
              </a:spcAft>
              <a:tabLst>
                <a:tab algn="l" pos="0"/>
              </a:tabLst>
            </a:pPr>
            <a:r>
              <a:rPr b="0" i="1" lang="fr-CA" sz="1200" spc="-1" strike="noStrike">
                <a:latin typeface="Calibri"/>
                <a:ea typeface="Calibri"/>
              </a:rPr>
              <a:t>Étape 4</a:t>
            </a:r>
            <a:r>
              <a:rPr b="0" lang="fr-CA" sz="1200" spc="-1" strike="noStrike">
                <a:latin typeface="Calibri"/>
                <a:ea typeface="Calibri"/>
              </a:rPr>
              <a:t>: Après avoir crié leurs objets, les membres de l'équipe doivent maintenant débattre les uns avec les autres pour savoir pourquoi leur objet « battrait » celui de l'autre personne. Accorder environ deux ou trois minutes de débat.</a:t>
            </a:r>
            <a:endParaRPr b="0" lang="fr-FR" sz="1200" spc="-1" strike="noStrike">
              <a:latin typeface="Arial"/>
            </a:endParaRPr>
          </a:p>
          <a:p>
            <a:pPr marL="216000" indent="-215640" algn="just">
              <a:lnSpc>
                <a:spcPct val="115000"/>
              </a:lnSpc>
              <a:spcAft>
                <a:spcPts val="601"/>
              </a:spcAft>
              <a:tabLst>
                <a:tab algn="l" pos="0"/>
              </a:tabLst>
            </a:pPr>
            <a:r>
              <a:rPr b="0" lang="fr-CA" sz="1800" spc="-1" strike="noStrike">
                <a:latin typeface="Calibri"/>
                <a:ea typeface="Calibri"/>
              </a:rPr>
              <a:t>Prévoir une brève pause pour lancer une discussion préliminaire sur la différence entre le débat et le dialogue. </a:t>
            </a:r>
            <a:r>
              <a:rPr b="0" lang="fr-FR" sz="1800" spc="-1" strike="noStrike">
                <a:latin typeface="Calibri"/>
                <a:ea typeface="Calibri"/>
              </a:rPr>
              <a:t>Pour faire la distinction, se rappeler des définitions de l'écoute active et de l'empathie cognitive et, à l'aide des polycopiés des Fig. 2 et Fig. 3, demander à chaque élève de vérifier combien de conditions de dialogue ont été remplies</a:t>
            </a:r>
            <a:endParaRPr b="0" lang="fr-FR" sz="1800" spc="-1" strike="noStrike">
              <a:latin typeface="Arial"/>
            </a:endParaRPr>
          </a:p>
          <a:p>
            <a:pPr marL="216000" indent="-215640">
              <a:lnSpc>
                <a:spcPct val="115000"/>
              </a:lnSpc>
              <a:spcAft>
                <a:spcPts val="601"/>
              </a:spcAft>
              <a:tabLst>
                <a:tab algn="l" pos="0"/>
              </a:tabLst>
            </a:pPr>
            <a:endParaRPr b="0" lang="fr-FR" sz="1800" spc="-1" strike="noStrike">
              <a:latin typeface="Arial"/>
            </a:endParaRPr>
          </a:p>
          <a:p>
            <a:pPr marL="216000" indent="-215640">
              <a:lnSpc>
                <a:spcPct val="100000"/>
              </a:lnSpc>
              <a:tabLst>
                <a:tab algn="l" pos="0"/>
              </a:tabLst>
            </a:pPr>
            <a:r>
              <a:rPr b="1" lang="en-GB" sz="1200" spc="-1" strike="noStrike">
                <a:solidFill>
                  <a:srgbClr val="000000"/>
                </a:solidFill>
                <a:latin typeface="Calibri"/>
                <a:ea typeface="Calibri"/>
              </a:rPr>
              <a:t>L'empathie cognitive </a:t>
            </a:r>
            <a:r>
              <a:rPr b="0" lang="en-GB" sz="1200" spc="-1" strike="noStrike">
                <a:solidFill>
                  <a:srgbClr val="000000"/>
                </a:solidFill>
                <a:latin typeface="Calibri"/>
                <a:ea typeface="Calibri"/>
              </a:rPr>
              <a:t>est la capacité de comprendre comment une personne se sent et ce qu'elle pourrait penser. L'empathie cognitive rend les gens meilleurs communicateurs, car cela les aide à relayer l'information de manière à atteindre au mieux l'autre personne. </a:t>
            </a:r>
            <a:endParaRPr b="0" lang="fr-FR" sz="1200" spc="-1" strike="noStrike">
              <a:latin typeface="Arial"/>
            </a:endParaRPr>
          </a:p>
          <a:p>
            <a:pPr marL="216000" indent="-215640">
              <a:lnSpc>
                <a:spcPct val="100000"/>
              </a:lnSpc>
              <a:tabLst>
                <a:tab algn="l" pos="0"/>
              </a:tabLst>
            </a:pPr>
            <a:r>
              <a:rPr b="1" lang="en-GB" sz="1200" spc="-1" strike="noStrike">
                <a:solidFill>
                  <a:srgbClr val="000000"/>
                </a:solidFill>
                <a:latin typeface="Calibri"/>
                <a:ea typeface="Calibri"/>
              </a:rPr>
              <a:t>L'écoute active </a:t>
            </a:r>
            <a:r>
              <a:rPr b="0" lang="en-GB" sz="1200" spc="-1" strike="noStrike">
                <a:solidFill>
                  <a:srgbClr val="000000"/>
                </a:solidFill>
                <a:latin typeface="Calibri"/>
                <a:ea typeface="Calibri"/>
              </a:rPr>
              <a:t>des préoccupations de l'interlocuteur est l'une des stratégies de négociation les plus importantes que l'on puisse adopter. Écouter et poser des questions visant à faire ressortir les problèmes fondamentaux de l'autre partie, au lieu de se défendre, peut donner une idée du point de vue de l'autre personne.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00000"/>
              </a:lnSpc>
              <a:tabLst>
                <a:tab algn="l" pos="0"/>
              </a:tabLst>
            </a:pPr>
            <a:r>
              <a:rPr b="0" lang="en-GB" sz="1200" spc="-1" strike="noStrike">
                <a:solidFill>
                  <a:srgbClr val="000000"/>
                </a:solidFill>
                <a:latin typeface="Calibri"/>
                <a:ea typeface="Calibri"/>
              </a:rPr>
              <a:t>Dans le dialogue, l'intention est d'écouter réellement la perspective de l'autre avec une volonté d'être influencé par ce que nous entendons. Le dialogue permet aux gens d'acquérir une compréhension des points de vue, des pensées et des sentiments de l'autre, ainsi que de réévaluer leur propre position en tenant compte de la compréhension de l'autre. Dans le dialogue, chacun a la chance d'être entendu, compris et d'apprendre les uns des autres. </a:t>
            </a:r>
            <a:endParaRPr b="0" lang="fr-FR" sz="1200" spc="-1" strike="noStrike">
              <a:latin typeface="Arial"/>
            </a:endParaRPr>
          </a:p>
        </p:txBody>
      </p:sp>
      <p:sp>
        <p:nvSpPr>
          <p:cNvPr id="718"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63650CB6-5CD4-4E84-A4AA-D3A25432E160}"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9" name="PlaceHolder 1"/>
          <p:cNvSpPr>
            <a:spLocks noGrp="1"/>
          </p:cNvSpPr>
          <p:nvPr>
            <p:ph type="sldImg"/>
          </p:nvPr>
        </p:nvSpPr>
        <p:spPr>
          <a:xfrm>
            <a:off x="1143000" y="685800"/>
            <a:ext cx="4570920" cy="3427920"/>
          </a:xfrm>
          <a:prstGeom prst="rect">
            <a:avLst/>
          </a:prstGeom>
        </p:spPr>
      </p:sp>
      <p:sp>
        <p:nvSpPr>
          <p:cNvPr id="720"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a:t>
            </a:r>
            <a:r>
              <a:rPr b="1" lang="fr-CA" sz="2000" spc="-1" strike="noStrike">
                <a:latin typeface="Verdana"/>
              </a:rPr>
              <a:t>feuille de texte proposé 10</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Les exercices se poursuivent</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1" lang="en-GB" sz="1200" spc="-1" strike="noStrike">
                <a:latin typeface="Calibri"/>
                <a:ea typeface="Calibri"/>
              </a:rPr>
              <a:t>@Formateur</a:t>
            </a: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Cet exercice dure environ 30 minutes au total</a:t>
            </a:r>
            <a:endParaRPr b="0" lang="fr-FR" sz="1200" spc="-1" strike="noStrike">
              <a:latin typeface="Arial"/>
            </a:endParaRPr>
          </a:p>
          <a:p>
            <a:pPr marL="216000" indent="-215640" algn="just">
              <a:lnSpc>
                <a:spcPct val="115000"/>
              </a:lnSpc>
              <a:spcAft>
                <a:spcPts val="601"/>
              </a:spcAft>
              <a:tabLst>
                <a:tab algn="l" pos="0"/>
              </a:tabLst>
            </a:pP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Étape 2</a:t>
            </a:r>
            <a:endParaRPr b="0" lang="fr-FR" sz="1200" spc="-1" strike="noStrike">
              <a:latin typeface="Arial"/>
            </a:endParaRPr>
          </a:p>
          <a:p>
            <a:pPr marL="216000" indent="-215640" algn="just">
              <a:lnSpc>
                <a:spcPct val="115000"/>
              </a:lnSpc>
              <a:spcAft>
                <a:spcPts val="601"/>
              </a:spcAft>
              <a:tabLst>
                <a:tab algn="l" pos="0"/>
              </a:tabLst>
            </a:pPr>
            <a:r>
              <a:rPr b="0" i="1" lang="en-GB" sz="1200" spc="-1" strike="noStrike">
                <a:latin typeface="Calibri"/>
                <a:ea typeface="Calibri"/>
              </a:rPr>
              <a:t>Étape 1 : </a:t>
            </a:r>
            <a:r>
              <a:rPr b="0" lang="en-GB" sz="1200" spc="-1" strike="noStrike">
                <a:latin typeface="Calibri"/>
                <a:ea typeface="Calibri"/>
              </a:rPr>
              <a:t>Après la discussion préliminaire, demande</a:t>
            </a:r>
            <a:r>
              <a:rPr b="0" lang="fr-CA" sz="1200" spc="-1" strike="noStrike">
                <a:latin typeface="Calibri"/>
                <a:ea typeface="Calibri"/>
              </a:rPr>
              <a:t>r à l'équipe de poursuivre ses conversations, seulement maintenant, encourager les membres de l'équipe à s'engager dans un dialogue - en posant des questions et en écoutant les réponses - pour parvenir à un accord entre les deux.</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p:txBody>
      </p:sp>
      <p:sp>
        <p:nvSpPr>
          <p:cNvPr id="721"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7F6298C-F0FE-442C-8BD5-B921D3C2DE5E}"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2" name="PlaceHolder 1"/>
          <p:cNvSpPr>
            <a:spLocks noGrp="1"/>
          </p:cNvSpPr>
          <p:nvPr>
            <p:ph type="sldImg"/>
          </p:nvPr>
        </p:nvSpPr>
        <p:spPr>
          <a:xfrm>
            <a:off x="1143000" y="685800"/>
            <a:ext cx="4570920" cy="3427920"/>
          </a:xfrm>
          <a:prstGeom prst="rect">
            <a:avLst/>
          </a:prstGeom>
        </p:spPr>
      </p:sp>
      <p:sp>
        <p:nvSpPr>
          <p:cNvPr id="723"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a:t>
            </a:r>
            <a:r>
              <a:rPr b="1" lang="fr-CA" sz="2000" spc="-1" strike="noStrike">
                <a:latin typeface="Verdana"/>
              </a:rPr>
              <a:t>feuille de texte 11</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La troisième partie de l'exercice</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1" lang="en-GB" sz="1200" spc="-1" strike="noStrike">
                <a:latin typeface="Calibri"/>
                <a:ea typeface="Calibri"/>
              </a:rPr>
              <a:t>@Formateur</a:t>
            </a: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Cet exercice dure environ 30 minutes au total</a:t>
            </a:r>
            <a:endParaRPr b="0" lang="fr-FR" sz="1200" spc="-1" strike="noStrike">
              <a:latin typeface="Arial"/>
            </a:endParaRPr>
          </a:p>
          <a:p>
            <a:pPr marL="216000" indent="-215640" algn="just">
              <a:lnSpc>
                <a:spcPct val="115000"/>
              </a:lnSpc>
              <a:spcAft>
                <a:spcPts val="601"/>
              </a:spcAft>
              <a:tabLst>
                <a:tab algn="l" pos="0"/>
              </a:tabLst>
            </a:pP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Étape 3 - Conclure la discussion </a:t>
            </a:r>
            <a:endParaRPr b="0" lang="fr-FR" sz="1200" spc="-1" strike="noStrike">
              <a:latin typeface="Arial"/>
            </a:endParaRPr>
          </a:p>
          <a:p>
            <a:pPr marL="216000" indent="-215640" algn="just">
              <a:lnSpc>
                <a:spcPct val="115000"/>
              </a:lnSpc>
              <a:spcAft>
                <a:spcPts val="601"/>
              </a:spcAft>
              <a:tabLst>
                <a:tab algn="l" pos="0"/>
              </a:tabLst>
            </a:pPr>
            <a:r>
              <a:rPr b="0" i="1" lang="en-GB" sz="1200" spc="-1" strike="noStrike">
                <a:latin typeface="Calibri"/>
                <a:ea typeface="Calibri"/>
              </a:rPr>
              <a:t>Étape 1 : </a:t>
            </a:r>
            <a:r>
              <a:rPr b="0" lang="en-GB" sz="1200" spc="-1" strike="noStrike">
                <a:latin typeface="Calibri"/>
                <a:ea typeface="Calibri"/>
              </a:rPr>
              <a:t>Distribuer le polycopié avec des </a:t>
            </a:r>
            <a:r>
              <a:rPr b="1" lang="en-GB" sz="1200" spc="-1" strike="noStrike">
                <a:latin typeface="Calibri"/>
                <a:ea typeface="Calibri"/>
              </a:rPr>
              <a:t>Questions à debattre</a:t>
            </a:r>
            <a:endParaRPr b="0" lang="fr-FR" sz="1200" spc="-1" strike="noStrike">
              <a:latin typeface="Arial"/>
            </a:endParaRPr>
          </a:p>
          <a:p>
            <a:pPr marL="216000" indent="-215640" algn="just">
              <a:lnSpc>
                <a:spcPct val="115000"/>
              </a:lnSpc>
              <a:spcAft>
                <a:spcPts val="601"/>
              </a:spcAft>
              <a:tabLst>
                <a:tab algn="l" pos="0"/>
              </a:tabLst>
            </a:pPr>
            <a:r>
              <a:rPr b="0" i="1" lang="en-GB" sz="1200" spc="-1" strike="noStrike">
                <a:latin typeface="Calibri"/>
                <a:ea typeface="Calibri"/>
              </a:rPr>
              <a:t>Étape 2 : </a:t>
            </a:r>
            <a:r>
              <a:rPr b="0" lang="en-GB" sz="1200" spc="-1" strike="noStrike">
                <a:latin typeface="Calibri"/>
                <a:ea typeface="Calibri"/>
              </a:rPr>
              <a:t>En </a:t>
            </a:r>
            <a:r>
              <a:rPr b="0" lang="fr-CA" sz="1200" spc="-1" strike="noStrike">
                <a:latin typeface="Calibri"/>
                <a:ea typeface="Calibri"/>
              </a:rPr>
              <a:t>binôme, une personne commence; passer en revue chaque question</a:t>
            </a:r>
            <a:endParaRPr b="0" lang="fr-FR" sz="1200" spc="-1" strike="noStrike">
              <a:latin typeface="Arial"/>
            </a:endParaRPr>
          </a:p>
          <a:p>
            <a:pPr marL="216000" indent="-215640" algn="just">
              <a:lnSpc>
                <a:spcPct val="115000"/>
              </a:lnSpc>
              <a:spcAft>
                <a:spcPts val="601"/>
              </a:spcAft>
              <a:tabLst>
                <a:tab algn="l" pos="0"/>
              </a:tabLst>
            </a:pPr>
            <a:r>
              <a:rPr b="0" i="1" lang="fr-CA" sz="1200" spc="-1" strike="noStrike">
                <a:latin typeface="Calibri"/>
                <a:ea typeface="Calibri"/>
              </a:rPr>
              <a:t>Étape 3 : </a:t>
            </a:r>
            <a:r>
              <a:rPr b="0" lang="fr-CA" sz="1200" spc="-1" strike="noStrike">
                <a:latin typeface="Calibri"/>
                <a:ea typeface="Calibri"/>
              </a:rPr>
              <a:t>Changer</a:t>
            </a:r>
            <a:endParaRPr b="0" lang="fr-FR" sz="1200" spc="-1" strike="noStrike">
              <a:latin typeface="Arial"/>
            </a:endParaRPr>
          </a:p>
          <a:p>
            <a:pPr marL="216000" indent="-215640" algn="just">
              <a:lnSpc>
                <a:spcPct val="115000"/>
              </a:lnSpc>
              <a:spcAft>
                <a:spcPts val="601"/>
              </a:spcAft>
              <a:tabLst>
                <a:tab algn="l" pos="0"/>
              </a:tabLst>
            </a:pPr>
            <a:endParaRPr b="0" lang="fr-FR" sz="1200" spc="-1" strike="noStrike">
              <a:latin typeface="Arial"/>
            </a:endParaRPr>
          </a:p>
          <a:p>
            <a:pPr marL="216000" indent="-215640" algn="just">
              <a:lnSpc>
                <a:spcPct val="115000"/>
              </a:lnSpc>
              <a:spcAft>
                <a:spcPts val="601"/>
              </a:spcAft>
              <a:tabLst>
                <a:tab algn="l" pos="0"/>
              </a:tabLst>
            </a:pPr>
            <a:r>
              <a:rPr b="0" i="1" lang="en-GB" sz="1200" spc="-1" strike="noStrike">
                <a:latin typeface="Calibri"/>
                <a:ea typeface="Calibri"/>
              </a:rPr>
              <a:t>Questions à debattre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1.</a:t>
            </a:r>
            <a:r>
              <a:rPr b="0" lang="en-GB" sz="1200" spc="-1" strike="noStrike">
                <a:latin typeface="Calibri"/>
                <a:ea typeface="Calibri"/>
              </a:rPr>
              <a:t>Comment avez-vous réagi à votre mini conflit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2. </a:t>
            </a:r>
            <a:r>
              <a:rPr b="0" lang="en-GB" sz="1200" spc="-1" strike="noStrike">
                <a:latin typeface="Calibri"/>
                <a:ea typeface="Calibri"/>
              </a:rPr>
              <a:t>Est-ce ainsi que vous agissez normalement dans les situations de conflit ? Pourquoi oui ou pourquoi non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3. </a:t>
            </a:r>
            <a:r>
              <a:rPr b="0" lang="en-GB" sz="1200" spc="-1" strike="noStrike">
                <a:latin typeface="Calibri"/>
                <a:ea typeface="Calibri"/>
              </a:rPr>
              <a:t>Comment êtes-vous parvenu à un consensus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4. </a:t>
            </a:r>
            <a:r>
              <a:rPr b="0" lang="en-GB" sz="1200" spc="-1" strike="noStrike">
                <a:latin typeface="Calibri"/>
                <a:ea typeface="Calibri"/>
              </a:rPr>
              <a:t>Que s'est-il passé lorsque vous avez passé du débat au dialogue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5. </a:t>
            </a:r>
            <a:r>
              <a:rPr b="0" lang="en-GB" sz="1200" spc="-1" strike="noStrike">
                <a:latin typeface="Calibri"/>
                <a:ea typeface="Calibri"/>
              </a:rPr>
              <a:t>Quand quelqu'un n'est pas d'accord avec vous, vous arrêtez-vous toujours pour poser des questions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6. </a:t>
            </a:r>
            <a:r>
              <a:rPr b="0" lang="en-GB" sz="1200" spc="-1" strike="noStrike">
                <a:latin typeface="Calibri"/>
                <a:ea typeface="Calibri"/>
              </a:rPr>
              <a:t>Est-il difficile d'écouter quand quelqu'un n'est pas d'accord avec vous ? Pourquoi ?</a:t>
            </a:r>
            <a:endParaRPr b="0" lang="fr-FR" sz="1200" spc="-1" strike="noStrike">
              <a:latin typeface="Arial"/>
            </a:endParaRPr>
          </a:p>
          <a:p>
            <a:pPr marL="216000" indent="-215640" algn="just">
              <a:lnSpc>
                <a:spcPct val="115000"/>
              </a:lnSpc>
              <a:spcAft>
                <a:spcPts val="601"/>
              </a:spcAft>
              <a:tabLst>
                <a:tab algn="l" pos="0"/>
              </a:tabLst>
            </a:pPr>
            <a:r>
              <a:rPr b="1" lang="en-GB" sz="1200" spc="-1" strike="noStrike">
                <a:latin typeface="Calibri"/>
                <a:ea typeface="Calibri"/>
              </a:rPr>
              <a:t>7. </a:t>
            </a:r>
            <a:r>
              <a:rPr b="0" lang="en-GB" sz="1200" spc="-1" strike="noStrike">
                <a:latin typeface="Calibri"/>
                <a:ea typeface="Calibri"/>
              </a:rPr>
              <a:t>Qu'est-ce qui a facilité cette activité ?</a:t>
            </a:r>
            <a:endParaRPr b="0" lang="fr-FR" sz="1200" spc="-1" strike="noStrike">
              <a:latin typeface="Arial"/>
            </a:endParaRPr>
          </a:p>
          <a:p>
            <a:pPr marL="216000" indent="-215640">
              <a:lnSpc>
                <a:spcPct val="100000"/>
              </a:lnSpc>
              <a:tabLst>
                <a:tab algn="l" pos="0"/>
              </a:tabLst>
            </a:pPr>
            <a:r>
              <a:rPr b="1" lang="en-GB" sz="1200" spc="-1" strike="noStrike">
                <a:latin typeface="Calibri"/>
                <a:ea typeface="Calibri"/>
              </a:rPr>
              <a:t>8. </a:t>
            </a:r>
            <a:r>
              <a:rPr b="0" lang="en-GB" sz="1200" spc="-1" strike="noStrike">
                <a:latin typeface="Calibri"/>
                <a:ea typeface="Calibri"/>
              </a:rPr>
              <a:t>De quelle manière pourriez-vous utiliser ces compétences la prochaine fois que vous êtes en conflit avec une autre personne ?</a:t>
            </a:r>
            <a:endParaRPr b="0" lang="fr-FR" sz="1200" spc="-1" strike="noStrike">
              <a:latin typeface="Arial"/>
            </a:endParaRPr>
          </a:p>
        </p:txBody>
      </p:sp>
      <p:sp>
        <p:nvSpPr>
          <p:cNvPr id="724"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219A8DD-A086-4660-92B7-D4F0D5558158}"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5" name="PlaceHolder 1"/>
          <p:cNvSpPr>
            <a:spLocks noGrp="1"/>
          </p:cNvSpPr>
          <p:nvPr>
            <p:ph type="sldImg"/>
          </p:nvPr>
        </p:nvSpPr>
        <p:spPr>
          <a:xfrm>
            <a:off x="1143000" y="685800"/>
            <a:ext cx="4570920" cy="3427920"/>
          </a:xfrm>
          <a:prstGeom prst="rect">
            <a:avLst/>
          </a:prstGeom>
        </p:spPr>
      </p:sp>
      <p:sp>
        <p:nvSpPr>
          <p:cNvPr id="726"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Instructions/feuille de texte 12</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L'exercice s'appelle </a:t>
            </a:r>
            <a:r>
              <a:rPr b="0" i="1" lang="fr-CA" sz="1200" spc="-1" strike="noStrike">
                <a:latin typeface="Calibri"/>
                <a:ea typeface="Calibri"/>
              </a:rPr>
              <a:t>Tout est permis!</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Demander aux participants : Que pensez-vous de l'idée derrière cet exercice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Chaque atelier est accompagné d'un guide qui décrit l'objectif, le public cible et le temps pour chaque exercice. Des instructions sont également données sur l'exécution et le matériel nécessaire à l'exercice.</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1" lang="en-GB" sz="2000" spc="-1" strike="noStrike">
                <a:solidFill>
                  <a:srgbClr val="00b0f0"/>
                </a:solidFill>
                <a:latin typeface="Calibri"/>
                <a:ea typeface="Calibri"/>
              </a:rPr>
              <a:t>Tout est permis!</a:t>
            </a:r>
            <a:endParaRPr b="0" lang="fr-FR" sz="2000" spc="-1" strike="noStrike">
              <a:latin typeface="Arial"/>
            </a:endParaRPr>
          </a:p>
          <a:p>
            <a:pPr marL="216000" indent="-215640">
              <a:lnSpc>
                <a:spcPct val="115000"/>
              </a:lnSpc>
              <a:spcAft>
                <a:spcPts val="601"/>
              </a:spcAft>
              <a:tabLst>
                <a:tab algn="l" pos="0"/>
              </a:tabLst>
            </a:pPr>
            <a:r>
              <a:rPr b="1" lang="en-GB" sz="2000" spc="-1" strike="noStrike">
                <a:solidFill>
                  <a:srgbClr val="00b0f0"/>
                </a:solidFill>
                <a:latin typeface="Calibri"/>
                <a:ea typeface="Calibri"/>
              </a:rPr>
              <a:t>Objectif</a:t>
            </a:r>
            <a:endParaRPr b="0" lang="fr-FR" sz="2000" spc="-1" strike="noStrike">
              <a:latin typeface="Arial"/>
            </a:endParaRPr>
          </a:p>
          <a:p>
            <a:pPr marL="216000" indent="-215640">
              <a:lnSpc>
                <a:spcPct val="100000"/>
              </a:lnSpc>
              <a:tabLst>
                <a:tab algn="l" pos="0"/>
              </a:tabLst>
            </a:pPr>
            <a:r>
              <a:rPr b="0" lang="en-GB" sz="2000" spc="-1" strike="noStrike">
                <a:solidFill>
                  <a:srgbClr val="000000"/>
                </a:solidFill>
                <a:latin typeface="Calibri"/>
                <a:ea typeface="Calibri"/>
              </a:rPr>
              <a:t>Ce jeu est un excellent moyen pour les participants de s'engager dans un mini conflit avec un autre membre de l'équipe d</a:t>
            </a:r>
            <a:r>
              <a:rPr b="0" lang="fr-CA" sz="2000" spc="-1" strike="noStrike">
                <a:solidFill>
                  <a:srgbClr val="000000"/>
                </a:solidFill>
                <a:latin typeface="Calibri"/>
                <a:ea typeface="Calibri"/>
              </a:rPr>
              <a:t>e manière non menaçante. Les participants apprendront comment faire la différence entre débat et véritable dialogue. </a:t>
            </a:r>
            <a:endParaRPr b="0" lang="fr-FR" sz="2000" spc="-1" strike="noStrike">
              <a:latin typeface="Arial"/>
            </a:endParaRPr>
          </a:p>
          <a:p>
            <a:pPr marL="216000" indent="-215640">
              <a:lnSpc>
                <a:spcPct val="115000"/>
              </a:lnSpc>
              <a:spcAft>
                <a:spcPts val="601"/>
              </a:spcAft>
              <a:tabLst>
                <a:tab algn="l" pos="0"/>
              </a:tabLst>
            </a:pPr>
            <a:r>
              <a:rPr b="1" lang="fr-CA" sz="2000" spc="-1" strike="noStrike">
                <a:solidFill>
                  <a:srgbClr val="000000"/>
                </a:solidFill>
                <a:latin typeface="Calibri"/>
                <a:ea typeface="Calibri"/>
              </a:rPr>
              <a:t>Public cible </a:t>
            </a:r>
            <a:endParaRPr b="0" lang="fr-FR" sz="2000" spc="-1" strike="noStrike">
              <a:latin typeface="Arial"/>
            </a:endParaRPr>
          </a:p>
          <a:p>
            <a:pPr marL="216000" indent="-215640">
              <a:lnSpc>
                <a:spcPct val="115000"/>
              </a:lnSpc>
              <a:spcAft>
                <a:spcPts val="601"/>
              </a:spcAft>
              <a:tabLst>
                <a:tab algn="l" pos="0"/>
              </a:tabLst>
            </a:pPr>
            <a:r>
              <a:rPr b="0" lang="fr-CA" sz="2000" spc="-1" strike="noStrike">
                <a:solidFill>
                  <a:srgbClr val="000000"/>
                </a:solidFill>
                <a:latin typeface="Calibri"/>
                <a:ea typeface="Calibri"/>
              </a:rPr>
              <a:t>puberté/adolescents/adultes </a:t>
            </a:r>
            <a:endParaRPr b="0" lang="fr-FR" sz="2000" spc="-1" strike="noStrike">
              <a:latin typeface="Arial"/>
            </a:endParaRPr>
          </a:p>
          <a:p>
            <a:pPr marL="216000" indent="-215640">
              <a:lnSpc>
                <a:spcPct val="115000"/>
              </a:lnSpc>
              <a:spcAft>
                <a:spcPts val="601"/>
              </a:spcAft>
              <a:tabLst>
                <a:tab algn="l" pos="0"/>
              </a:tabLst>
            </a:pPr>
            <a:r>
              <a:rPr b="1" lang="fr-CA" sz="2000" spc="-1" strike="noStrike">
                <a:solidFill>
                  <a:srgbClr val="000000"/>
                </a:solidFill>
                <a:latin typeface="Calibri"/>
                <a:ea typeface="Calibri"/>
              </a:rPr>
              <a:t>Temps </a:t>
            </a:r>
            <a:endParaRPr b="0" lang="fr-FR" sz="2000" spc="-1" strike="noStrike">
              <a:latin typeface="Arial"/>
            </a:endParaRPr>
          </a:p>
          <a:p>
            <a:pPr marL="216000" indent="-215640">
              <a:lnSpc>
                <a:spcPct val="115000"/>
              </a:lnSpc>
              <a:spcAft>
                <a:spcPts val="601"/>
              </a:spcAft>
              <a:tabLst>
                <a:tab algn="l" pos="0"/>
              </a:tabLst>
            </a:pPr>
            <a:r>
              <a:rPr b="0" lang="fr-CA" sz="2000" spc="-1" strike="noStrike">
                <a:solidFill>
                  <a:srgbClr val="000000"/>
                </a:solidFill>
                <a:latin typeface="Calibri"/>
                <a:ea typeface="Calibri"/>
              </a:rPr>
              <a:t>30 min</a:t>
            </a:r>
            <a:endParaRPr b="0" lang="fr-FR" sz="2000" spc="-1" strike="noStrike">
              <a:latin typeface="Arial"/>
            </a:endParaRPr>
          </a:p>
          <a:p>
            <a:pPr marL="216000" indent="-215640">
              <a:lnSpc>
                <a:spcPct val="115000"/>
              </a:lnSpc>
              <a:spcAft>
                <a:spcPts val="601"/>
              </a:spcAft>
              <a:tabLst>
                <a:tab algn="l" pos="0"/>
              </a:tabLst>
            </a:pPr>
            <a:r>
              <a:rPr b="1" lang="fr-CA" sz="2000" spc="-1" strike="noStrike">
                <a:solidFill>
                  <a:srgbClr val="000000"/>
                </a:solidFill>
                <a:latin typeface="Calibri"/>
                <a:ea typeface="Calibri"/>
              </a:rPr>
              <a:t>Description </a:t>
            </a:r>
            <a:endParaRPr b="0" lang="fr-FR" sz="2000" spc="-1" strike="noStrike">
              <a:latin typeface="Arial"/>
            </a:endParaRPr>
          </a:p>
          <a:p>
            <a:pPr marL="216000" indent="-215640" algn="just">
              <a:lnSpc>
                <a:spcPct val="115000"/>
              </a:lnSpc>
              <a:spcAft>
                <a:spcPts val="601"/>
              </a:spcAft>
              <a:tabLst>
                <a:tab algn="l" pos="0"/>
              </a:tabLst>
            </a:pPr>
            <a:r>
              <a:rPr b="1" lang="fr-CA" sz="2000" spc="-1" strike="noStrike">
                <a:solidFill>
                  <a:srgbClr val="000000"/>
                </a:solidFill>
                <a:latin typeface="Calibri"/>
                <a:ea typeface="Calibri"/>
              </a:rPr>
              <a:t>Étape 1</a:t>
            </a:r>
            <a:endParaRPr b="0" lang="fr-FR" sz="2000" spc="-1" strike="noStrike">
              <a:latin typeface="Arial"/>
            </a:endParaRPr>
          </a:p>
          <a:p>
            <a:pPr marL="457200" indent="-215640" algn="just">
              <a:lnSpc>
                <a:spcPct val="115000"/>
              </a:lnSpc>
              <a:spcAft>
                <a:spcPts val="601"/>
              </a:spcAft>
              <a:tabLst>
                <a:tab algn="l" pos="0"/>
              </a:tabLst>
            </a:pPr>
            <a:r>
              <a:rPr b="0" i="1" lang="fr-CA" sz="2000" spc="-1" strike="noStrike">
                <a:solidFill>
                  <a:srgbClr val="000000"/>
                </a:solidFill>
                <a:latin typeface="Calibri"/>
                <a:ea typeface="Calibri"/>
              </a:rPr>
              <a:t>Étape 1 : </a:t>
            </a:r>
            <a:r>
              <a:rPr b="0" lang="fr-CA" sz="2000" spc="-1" strike="noStrike">
                <a:solidFill>
                  <a:srgbClr val="000000"/>
                </a:solidFill>
                <a:latin typeface="Calibri"/>
                <a:ea typeface="Calibri"/>
              </a:rPr>
              <a:t>Demander aux participants de trouver un partenaire.</a:t>
            </a:r>
            <a:endParaRPr b="0" lang="fr-FR" sz="2000" spc="-1" strike="noStrike">
              <a:latin typeface="Arial"/>
            </a:endParaRPr>
          </a:p>
          <a:p>
            <a:pPr marL="457200" indent="-215640" algn="just">
              <a:lnSpc>
                <a:spcPct val="115000"/>
              </a:lnSpc>
              <a:spcAft>
                <a:spcPts val="601"/>
              </a:spcAft>
              <a:tabLst>
                <a:tab algn="l" pos="0"/>
              </a:tabLst>
            </a:pPr>
            <a:r>
              <a:rPr b="0" lang="fr-CA" sz="2000" spc="-1" strike="noStrike">
                <a:solidFill>
                  <a:srgbClr val="000000"/>
                </a:solidFill>
                <a:latin typeface="Calibri"/>
                <a:ea typeface="Calibri"/>
              </a:rPr>
              <a:t>Étape 2: Demander </a:t>
            </a:r>
            <a:r>
              <a:rPr b="0" i="1" lang="fr-CA" sz="2000" spc="-1" strike="noStrike">
                <a:solidFill>
                  <a:srgbClr val="000000"/>
                </a:solidFill>
                <a:latin typeface="Calibri"/>
                <a:ea typeface="Times New Roman"/>
              </a:rPr>
              <a:t>à </a:t>
            </a:r>
            <a:r>
              <a:rPr b="0" lang="fr-CA" sz="2000" spc="-1" strike="noStrike">
                <a:solidFill>
                  <a:srgbClr val="000000"/>
                </a:solidFill>
                <a:latin typeface="Calibri"/>
                <a:ea typeface="Calibri"/>
              </a:rPr>
              <a:t>chaque binôme de se tenir face à face, le poing droit (comme dans Rock, Paper, Ciseaux), et de dire ensemble : « Rien, quelque chose, n'importe quoi ! » </a:t>
            </a:r>
            <a:endParaRPr b="0" lang="fr-FR" sz="2000" spc="-1" strike="noStrike">
              <a:latin typeface="Arial"/>
            </a:endParaRPr>
          </a:p>
          <a:p>
            <a:pPr marL="457200" indent="-215640" algn="just">
              <a:lnSpc>
                <a:spcPct val="115000"/>
              </a:lnSpc>
              <a:spcAft>
                <a:spcPts val="601"/>
              </a:spcAft>
              <a:tabLst>
                <a:tab algn="l" pos="0"/>
              </a:tabLst>
            </a:pPr>
            <a:r>
              <a:rPr b="0" lang="fr-CA" sz="2000" spc="-1" strike="noStrike">
                <a:solidFill>
                  <a:srgbClr val="000000"/>
                </a:solidFill>
                <a:latin typeface="Calibri"/>
                <a:ea typeface="Calibri"/>
              </a:rPr>
              <a:t>Une fois les mots «</a:t>
            </a:r>
            <a:r>
              <a:rPr b="0" i="1" lang="fr-CA" sz="2000" spc="-1" strike="noStrike">
                <a:solidFill>
                  <a:srgbClr val="000000"/>
                </a:solidFill>
                <a:latin typeface="Calibri"/>
                <a:ea typeface="Calibri"/>
              </a:rPr>
              <a:t>n'importe quoi</a:t>
            </a:r>
            <a:r>
              <a:rPr b="0" lang="fr-CA" sz="2000" spc="-1" strike="noStrike">
                <a:solidFill>
                  <a:srgbClr val="000000"/>
                </a:solidFill>
                <a:latin typeface="Calibri"/>
                <a:ea typeface="Calibri"/>
              </a:rPr>
              <a:t>» prononcés, les deux participants crient le nom de toute chose à laquelle ils peuvent penser (chien, tasse à café, chaussure). </a:t>
            </a:r>
            <a:endParaRPr b="0" lang="fr-FR" sz="2000" spc="-1" strike="noStrike">
              <a:latin typeface="Arial"/>
            </a:endParaRPr>
          </a:p>
          <a:p>
            <a:pPr marL="457200" indent="-215640" algn="just">
              <a:lnSpc>
                <a:spcPct val="115000"/>
              </a:lnSpc>
              <a:spcAft>
                <a:spcPts val="601"/>
              </a:spcAft>
              <a:tabLst>
                <a:tab algn="l" pos="0"/>
              </a:tabLst>
            </a:pPr>
            <a:r>
              <a:rPr b="0" i="1" lang="fr-CA" sz="2000" spc="-1" strike="noStrike">
                <a:solidFill>
                  <a:srgbClr val="000000"/>
                </a:solidFill>
                <a:latin typeface="Calibri"/>
                <a:ea typeface="Calibri"/>
              </a:rPr>
              <a:t>Étape 4</a:t>
            </a:r>
            <a:r>
              <a:rPr b="0" lang="fr-CA" sz="2000" spc="-1" strike="noStrike">
                <a:solidFill>
                  <a:srgbClr val="000000"/>
                </a:solidFill>
                <a:latin typeface="Calibri"/>
                <a:ea typeface="Calibri"/>
              </a:rPr>
              <a:t>: Après avoir crié leurs objets, les membres de l'équipe doivent maintenant débattre les uns avec les autres pour savoir pourquoi leur objet « battrait » celui de l'autre personne. Accorder environ deux ou trois minutes de débat.</a:t>
            </a:r>
            <a:endParaRPr b="0" lang="fr-FR" sz="2000" spc="-1" strike="noStrike">
              <a:latin typeface="Arial"/>
            </a:endParaRPr>
          </a:p>
          <a:p>
            <a:pPr marL="457200" indent="-215640" algn="just">
              <a:lnSpc>
                <a:spcPct val="115000"/>
              </a:lnSpc>
              <a:spcAft>
                <a:spcPts val="601"/>
              </a:spcAft>
              <a:tabLst>
                <a:tab algn="l" pos="0"/>
              </a:tabLst>
            </a:pPr>
            <a:r>
              <a:rPr b="1" lang="fr-CA" sz="1000" spc="-1" strike="noStrike">
                <a:solidFill>
                  <a:srgbClr val="000000"/>
                </a:solidFill>
                <a:latin typeface="Calibri"/>
                <a:ea typeface="Calibri"/>
              </a:rPr>
              <a:t>Étape 2</a:t>
            </a:r>
            <a:endParaRPr b="0" lang="fr-FR" sz="1000" spc="-1" strike="noStrike">
              <a:latin typeface="Arial"/>
            </a:endParaRPr>
          </a:p>
          <a:p>
            <a:pPr marL="457200" indent="-215640" algn="just">
              <a:lnSpc>
                <a:spcPct val="115000"/>
              </a:lnSpc>
              <a:spcAft>
                <a:spcPts val="601"/>
              </a:spcAft>
              <a:tabLst>
                <a:tab algn="l" pos="0"/>
              </a:tabLst>
            </a:pPr>
            <a:r>
              <a:rPr b="0" i="1" lang="fr-CA" sz="1000" spc="-1" strike="noStrike">
                <a:solidFill>
                  <a:srgbClr val="000000"/>
                </a:solidFill>
                <a:latin typeface="Calibri"/>
                <a:ea typeface="Calibri"/>
              </a:rPr>
              <a:t>Étape 1:  </a:t>
            </a:r>
            <a:r>
              <a:rPr b="0" lang="fr-CA" sz="2000" spc="-1" strike="noStrike">
                <a:solidFill>
                  <a:srgbClr val="000000"/>
                </a:solidFill>
                <a:latin typeface="Calibri"/>
                <a:ea typeface="Calibri"/>
              </a:rPr>
              <a:t>Prévoir une brève pause pour lancer une discussion préliminaire sur la différence entre le débat et le dialogue. </a:t>
            </a:r>
            <a:r>
              <a:rPr b="0" lang="fr-FR" sz="2000" spc="-1" strike="noStrike">
                <a:solidFill>
                  <a:srgbClr val="000000"/>
                </a:solidFill>
                <a:latin typeface="Calibri"/>
                <a:ea typeface="Calibri"/>
              </a:rPr>
              <a:t>Pour faire la distinction, se rappeler des définitions de l'écoute active et de l'empathie cognitive et, à l'aide des documents des Fig. 2 et Fig. 3, demander à chaque élève de vérifier combien de conditions de dialogue ont été remplies.</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Étape 3 - Conclure la discussion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Questions à débattre</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1.</a:t>
            </a:r>
            <a:r>
              <a:rPr b="0" lang="fr-FR" sz="2000" spc="-1" strike="noStrike">
                <a:solidFill>
                  <a:srgbClr val="000000"/>
                </a:solidFill>
                <a:latin typeface="Calibri"/>
                <a:ea typeface="Calibri"/>
              </a:rPr>
              <a:t>Comment avez-vous réagi à votre mini conflit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2. </a:t>
            </a:r>
            <a:r>
              <a:rPr b="0" lang="fr-FR" sz="2000" spc="-1" strike="noStrike">
                <a:solidFill>
                  <a:srgbClr val="000000"/>
                </a:solidFill>
                <a:latin typeface="Calibri"/>
                <a:ea typeface="Calibri"/>
              </a:rPr>
              <a:t>Est-ce ainsi que vous agissez normalement dans les situations de conflit ? Pourquoi oui ou pourquoi non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3. </a:t>
            </a:r>
            <a:r>
              <a:rPr b="0" lang="fr-FR" sz="2000" spc="-1" strike="noStrike">
                <a:solidFill>
                  <a:srgbClr val="000000"/>
                </a:solidFill>
                <a:latin typeface="Calibri"/>
                <a:ea typeface="Calibri"/>
              </a:rPr>
              <a:t>Comment êtes-vous parvenu à un consensus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4. </a:t>
            </a:r>
            <a:r>
              <a:rPr b="0" lang="fr-FR" sz="2000" spc="-1" strike="noStrike">
                <a:solidFill>
                  <a:srgbClr val="000000"/>
                </a:solidFill>
                <a:latin typeface="Calibri"/>
                <a:ea typeface="Calibri"/>
              </a:rPr>
              <a:t>Que s'est-il passé lorsque vous avez passé du débat au dialogue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5. </a:t>
            </a:r>
            <a:r>
              <a:rPr b="0" lang="fr-FR" sz="2000" spc="-1" strike="noStrike">
                <a:solidFill>
                  <a:srgbClr val="000000"/>
                </a:solidFill>
                <a:latin typeface="Calibri"/>
                <a:ea typeface="Calibri"/>
              </a:rPr>
              <a:t>Quand quelqu'un n'est pas d'accord avec vous, vous arrêtez-vous toujours pour poser des questions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6. </a:t>
            </a:r>
            <a:r>
              <a:rPr b="0" lang="fr-FR" sz="2000" spc="-1" strike="noStrike">
                <a:solidFill>
                  <a:srgbClr val="000000"/>
                </a:solidFill>
                <a:latin typeface="Calibri"/>
                <a:ea typeface="Calibri"/>
              </a:rPr>
              <a:t>Est-il difficile d'écouter quand quelqu'un n'est pas d'accord avec vous ? Pourquoi ?</a:t>
            </a:r>
            <a:endParaRPr b="0" lang="fr-FR" sz="2000" spc="-1" strike="noStrike">
              <a:latin typeface="Arial"/>
            </a:endParaRPr>
          </a:p>
          <a:p>
            <a:pPr marL="457200" indent="-215640" algn="just">
              <a:lnSpc>
                <a:spcPct val="115000"/>
              </a:lnSpc>
              <a:spcAft>
                <a:spcPts val="601"/>
              </a:spcAft>
              <a:tabLst>
                <a:tab algn="l" pos="0"/>
              </a:tabLst>
            </a:pPr>
            <a:r>
              <a:rPr b="1" lang="fr-FR" sz="2000" spc="-1" strike="noStrike">
                <a:solidFill>
                  <a:srgbClr val="000000"/>
                </a:solidFill>
                <a:latin typeface="Calibri"/>
                <a:ea typeface="Calibri"/>
              </a:rPr>
              <a:t>7. </a:t>
            </a:r>
            <a:r>
              <a:rPr b="0" lang="fr-FR" sz="2000" spc="-1" strike="noStrike">
                <a:solidFill>
                  <a:srgbClr val="000000"/>
                </a:solidFill>
                <a:latin typeface="Calibri"/>
                <a:ea typeface="Calibri"/>
              </a:rPr>
              <a:t>Qu'est-ce qui a facilité cette activité ?</a:t>
            </a:r>
            <a:endParaRPr b="0" lang="fr-FR" sz="2000" spc="-1" strike="noStrike">
              <a:latin typeface="Arial"/>
            </a:endParaRPr>
          </a:p>
          <a:p>
            <a:pPr marL="457200" indent="-215640">
              <a:lnSpc>
                <a:spcPct val="100000"/>
              </a:lnSpc>
              <a:tabLst>
                <a:tab algn="l" pos="0"/>
              </a:tabLst>
            </a:pPr>
            <a:r>
              <a:rPr b="1" lang="fr-FR" sz="2000" spc="-1" strike="noStrike">
                <a:solidFill>
                  <a:srgbClr val="000000"/>
                </a:solidFill>
                <a:latin typeface="Calibri"/>
                <a:ea typeface="Calibri"/>
              </a:rPr>
              <a:t>8. </a:t>
            </a:r>
            <a:r>
              <a:rPr b="0" lang="fr-FR" sz="2000" spc="-1" strike="noStrike">
                <a:solidFill>
                  <a:srgbClr val="000000"/>
                </a:solidFill>
                <a:latin typeface="Calibri"/>
                <a:ea typeface="Calibri"/>
              </a:rPr>
              <a:t>De quelle manière pourriez-vous utiliser ces compétences la prochaine fois que vous êtes en conflit avec une autre personne ?</a:t>
            </a:r>
            <a:endParaRPr b="0" lang="fr-FR" sz="2000" spc="-1" strike="noStrike">
              <a:latin typeface="Arial"/>
            </a:endParaRPr>
          </a:p>
          <a:p>
            <a:pPr marL="457200" indent="-215640">
              <a:lnSpc>
                <a:spcPct val="115000"/>
              </a:lnSpc>
              <a:spcAft>
                <a:spcPts val="601"/>
              </a:spcAft>
              <a:tabLst>
                <a:tab algn="l" pos="0"/>
              </a:tabLst>
            </a:pPr>
            <a:r>
              <a:rPr b="1" lang="fr-FR" sz="2000" spc="-1" strike="noStrike">
                <a:solidFill>
                  <a:srgbClr val="000000"/>
                </a:solidFill>
                <a:latin typeface="Calibri"/>
                <a:ea typeface="Calibri"/>
              </a:rPr>
              <a:t>METHODE D’APPRENTISSAGE</a:t>
            </a:r>
            <a:endParaRPr b="0" lang="fr-FR" sz="2000" spc="-1" strike="noStrike">
              <a:latin typeface="Arial"/>
            </a:endParaRPr>
          </a:p>
          <a:p>
            <a:pPr marL="457200" indent="-215640">
              <a:lnSpc>
                <a:spcPct val="115000"/>
              </a:lnSpc>
              <a:spcAft>
                <a:spcPts val="601"/>
              </a:spcAft>
              <a:tabLst>
                <a:tab algn="l" pos="0"/>
              </a:tabLst>
            </a:pPr>
            <a:r>
              <a:rPr b="0" lang="fr-FR" sz="2000" spc="-1" strike="noStrike">
                <a:solidFill>
                  <a:srgbClr val="000000"/>
                </a:solidFill>
                <a:latin typeface="Calibri"/>
                <a:ea typeface="Calibri"/>
              </a:rPr>
              <a:t>Discussion guidée, répétition dans des scénarios simulés, modélisation cognitive par mentor qui pense à haute voix, autoapprentissage dissimulé, travail d'équipe</a:t>
            </a:r>
            <a:endParaRPr b="0" lang="fr-FR" sz="2000" spc="-1" strike="noStrike">
              <a:latin typeface="Arial"/>
            </a:endParaRPr>
          </a:p>
        </p:txBody>
      </p:sp>
      <p:sp>
        <p:nvSpPr>
          <p:cNvPr id="727"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05D48CB3-71B2-4416-B174-148DF5148928}"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8" name="PlaceHolder 1"/>
          <p:cNvSpPr>
            <a:spLocks noGrp="1"/>
          </p:cNvSpPr>
          <p:nvPr>
            <p:ph type="sldImg"/>
          </p:nvPr>
        </p:nvSpPr>
        <p:spPr>
          <a:xfrm>
            <a:off x="1143000" y="685800"/>
            <a:ext cx="4570920" cy="3427920"/>
          </a:xfrm>
          <a:prstGeom prst="rect">
            <a:avLst/>
          </a:prstGeom>
        </p:spPr>
      </p:sp>
      <p:sp>
        <p:nvSpPr>
          <p:cNvPr id="729"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a:t>
            </a:r>
            <a:r>
              <a:rPr b="1" lang="fr-CA" sz="2000" spc="-1" strike="noStrike">
                <a:latin typeface="Verdana"/>
              </a:rPr>
              <a:t>feuille de texte proposé 13</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Arial"/>
              </a:rPr>
              <a:t>Pour notre sujet suivant, nous revenons au modèle des facteurs déclencheurs qui décrivait plusieurs composantes de la radicalisation.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Arial"/>
              </a:rPr>
              <a:t>Nous allons maintenant nous concentrer sur la façon dont le gouvernement réagit à certaines situations et sur l'effet qu'il peut avoir sur la radicalisation des jeunes</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Arial"/>
              </a:rPr>
              <a:t>Elle peut parfois être perçue comme une injustice à l'égard d'un groupe, tant au niveau local qu'au niveau national ou international plus éloigné.</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p:txBody>
      </p:sp>
      <p:sp>
        <p:nvSpPr>
          <p:cNvPr id="730" name="Контейнер за номер на слайда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3A4604C-78FB-436B-B7F9-666BBE7D41F8}"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1" name="PlaceHolder 1"/>
          <p:cNvSpPr>
            <a:spLocks noGrp="1"/>
          </p:cNvSpPr>
          <p:nvPr>
            <p:ph type="sldImg"/>
          </p:nvPr>
        </p:nvSpPr>
        <p:spPr>
          <a:xfrm>
            <a:off x="1143000" y="685800"/>
            <a:ext cx="4570920" cy="3427920"/>
          </a:xfrm>
          <a:prstGeom prst="rect">
            <a:avLst/>
          </a:prstGeom>
        </p:spPr>
      </p:sp>
      <p:sp>
        <p:nvSpPr>
          <p:cNvPr id="732"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1800" spc="-1" strike="noStrike">
                <a:latin typeface="Verdana"/>
              </a:rPr>
              <a:t>Instructions/feuille de texte</a:t>
            </a:r>
            <a:r>
              <a:rPr b="1" lang="fr-CA" sz="1800" spc="-1" strike="noStrike">
                <a:latin typeface="Verdana"/>
              </a:rPr>
              <a:t> proposé 14</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0" lang="en-GB" sz="1800" spc="-1" strike="noStrike">
                <a:latin typeface="Calibri"/>
                <a:ea typeface="Calibri"/>
              </a:rPr>
              <a:t>Pour en revenir à l'ensemble des facteurs de poussée précédents (le manque d'estime de soi étant remplacé par l'exclusion sociale et la réduction des contacts sociaux par la perception de l'injustice), il est facile de voir comment une réponse disproportionnée peut alimenter bon nombre des facteurs mentionnés.</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1" lang="en-GB" sz="1800" spc="-1" strike="noStrike">
                <a:latin typeface="Calibri"/>
                <a:ea typeface="Calibri"/>
              </a:rPr>
              <a:t>D3.2.7</a:t>
            </a:r>
            <a:endParaRPr b="0" lang="fr-FR" sz="1800" spc="-1" strike="noStrike">
              <a:latin typeface="Arial"/>
            </a:endParaRPr>
          </a:p>
          <a:p>
            <a:pPr marL="216000" indent="-215640">
              <a:lnSpc>
                <a:spcPct val="100000"/>
              </a:lnSpc>
              <a:tabLst>
                <a:tab algn="l" pos="0"/>
              </a:tabLst>
            </a:pPr>
            <a:r>
              <a:rPr b="0" lang="en-GB" sz="1800" spc="-1" strike="noStrike">
                <a:latin typeface="Calibri"/>
                <a:ea typeface="Calibri"/>
              </a:rPr>
              <a:t>Plusieurs études ont montré qu'une </a:t>
            </a:r>
            <a:r>
              <a:rPr b="0" i="1" lang="en-GB" sz="1800" spc="-1" strike="noStrike">
                <a:latin typeface="Calibri"/>
                <a:ea typeface="Calibri"/>
              </a:rPr>
              <a:t>perception de l'injustice représente l' </a:t>
            </a:r>
            <a:r>
              <a:rPr b="0" lang="en-GB" sz="1800" spc="-1" strike="noStrike">
                <a:latin typeface="Calibri"/>
                <a:ea typeface="Calibri"/>
              </a:rPr>
              <a:t>un des facteurs les plus forts de la radicalisation. Compte tenu des résultats de ces études et afin d'éviter la radicalisation, il devient nécessaire de fournir des lignes directrices détaillées aux </a:t>
            </a:r>
            <a:r>
              <a:rPr b="0" lang="en-US" sz="1800" spc="-1" strike="noStrike">
                <a:latin typeface="Calibri"/>
                <a:ea typeface="Calibri"/>
              </a:rPr>
              <a:t>intervenants sur les limites appropriées pour l'action de l'État. </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ea typeface="Calibri"/>
              </a:rPr>
              <a:t>Une analyse des études de cas disponibles dans la </a:t>
            </a:r>
            <a:r>
              <a:rPr b="0" lang="en-US" sz="1800" spc="-1" strike="noStrike">
                <a:solidFill>
                  <a:srgbClr val="000000"/>
                </a:solidFill>
                <a:latin typeface="Calibri"/>
                <a:ea typeface="Calibri"/>
              </a:rPr>
              <a:t>littérature </a:t>
            </a:r>
            <a:r>
              <a:rPr b="0" lang="fr-CA" sz="1800" spc="-1" strike="noStrike">
                <a:solidFill>
                  <a:srgbClr val="000000"/>
                </a:solidFill>
                <a:latin typeface="Calibri"/>
                <a:ea typeface="Calibri"/>
              </a:rPr>
              <a:t>relaive en la matière des deux dernières décennies montre qu'une réponse trop sévère de l'État est susceptible de provoquer une radicalisation supplémentaire, alors qu'une réponse trop hésitante peut s'avérer inefficace et permettre une polarisation et un mécontentement sociétaux supplémentaires. Par conséquent, l'apprentissage de la conception et de la mise en œuvre de mesures proportionnées est devenu une étape nécessaire pour lutter efficacement contre la radicalisation, une étape que nous devons encourager et faciliter. </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1" lang="en-GB" sz="1800" spc="-1" strike="noStrike">
                <a:solidFill>
                  <a:srgbClr val="000000"/>
                </a:solidFill>
                <a:latin typeface="Calibri"/>
                <a:ea typeface="Calibri"/>
              </a:rPr>
              <a:t>D3.1.7</a:t>
            </a: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ea typeface="Calibri"/>
              </a:rPr>
              <a:t>Si la lutte contre la radicalisation est cruciale pour assurer la sécurité intérieure, la manière dont l'État aborde cette tâche particulière est pertinente pour savoir s'il réussit à combattre le phénomène ou s'il l'aggrave réellement. C'est pourquoi l'établissement des limites appropriées de la réponse de l'État au phénomène de la radicalisation est pertinent pour mettre en œuvre une politique acceptable pour le combattre.</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0" lang="en-GB" sz="2800" spc="-1" strike="noStrike">
                <a:solidFill>
                  <a:srgbClr val="000000"/>
                </a:solidFill>
                <a:latin typeface="Calibri"/>
                <a:ea typeface="Calibri"/>
              </a:rPr>
              <a:t>Si la lutte contre la radicalisation est cruciale pour assurer la sécurité intérieure, la manière dont l'État aborde cette tâche particulière est pertinente pour savoir s'il réussit à combattre le phénomène ou s'il l'aggrave réellement. C'est pourquoi l'établissement des limites appropriées de la réponse de l'État au phénomène de la radicalisation est pertinent pour mettre en œuvre une politique acceptable pour le combattre. L'une des causes les plus connues de la radicalisation est la perception de (Neuroscience news, 2019) l'exclusion sociale. Selon les expériences menées, les personnes qui se sentent laissées à l'écart par un groupe social particulier sont les plus enclines à la radicalisation. C'est pourquoi l'expérience des abus commis par l'État devrait être limitée autant que possible par les institutions chargées de faire respecter la loi. En outre, la prise de conscience culturelle est également cruciale lorsqu'il s'agit de prévenir la radicalisation. Selon la recherche (Neuroscience news 2019), les gens font la distinction entre « valeurs sacrées » et « valeurs non sacrées ». Ils ont une plus grande volonté de mourir pour leurs valeurs sacrées que pour les valeurs non sacrées et cette volonté augmente lorsque ces valeurs sacrées sont perçues comme étant abusées par une institution de l'État. </a:t>
            </a:r>
            <a:endParaRPr b="0" lang="fr-FR" sz="2800" spc="-1" strike="noStrike">
              <a:latin typeface="Arial"/>
            </a:endParaRPr>
          </a:p>
          <a:p>
            <a:pPr marL="216000" indent="-215640">
              <a:lnSpc>
                <a:spcPct val="100000"/>
              </a:lnSpc>
              <a:tabLst>
                <a:tab algn="l" pos="0"/>
              </a:tabLst>
            </a:pPr>
            <a:endParaRPr b="0" lang="fr-FR" sz="2800" spc="-1" strike="noStrike">
              <a:latin typeface="Arial"/>
            </a:endParaRPr>
          </a:p>
          <a:p>
            <a:pPr marL="216000" indent="-215640">
              <a:lnSpc>
                <a:spcPct val="100000"/>
              </a:lnSpc>
              <a:tabLst>
                <a:tab algn="l" pos="0"/>
              </a:tabLst>
            </a:pPr>
            <a:r>
              <a:rPr b="0" lang="en-GB" sz="1800" spc="-1" strike="noStrike">
                <a:solidFill>
                  <a:srgbClr val="000000"/>
                </a:solidFill>
                <a:latin typeface="Calibri"/>
                <a:ea typeface="Calibri"/>
              </a:rPr>
              <a:t>@Formateur</a:t>
            </a: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ea typeface="Calibri"/>
              </a:rPr>
              <a:t>Cet atelier peut être utilisé pour les</a:t>
            </a:r>
            <a:r>
              <a:rPr b="0" lang="en-GB" sz="1800" spc="-1" strike="noStrike">
                <a:solidFill>
                  <a:srgbClr val="444444"/>
                </a:solidFill>
                <a:latin typeface="Calibri"/>
                <a:ea typeface="Times New Roman"/>
              </a:rPr>
              <a:t> flps/</a:t>
            </a:r>
            <a:r>
              <a:rPr b="0" lang="fr-CA" sz="1800" spc="-1" strike="noStrike">
                <a:solidFill>
                  <a:srgbClr val="444444"/>
                </a:solidFill>
                <a:latin typeface="Calibri"/>
                <a:ea typeface="Times New Roman"/>
              </a:rPr>
              <a:t>les jeunes (un plus âgés), afin qu'ils comprennent les dilemmes que les institutions gouvernementales ont en réponse à la radicalisation. Mais il peut également être adapté aux décideurs et aux forces de l'ordre. Parce qu'ils seront ceux qui influenceront la façon dont l'État réagira.</a:t>
            </a:r>
            <a:endParaRPr b="0" lang="fr-FR" sz="1800" spc="-1" strike="noStrike">
              <a:latin typeface="Arial"/>
            </a:endParaRPr>
          </a:p>
          <a:p>
            <a:pPr marL="216000" indent="-215640" algn="just">
              <a:lnSpc>
                <a:spcPct val="115000"/>
              </a:lnSpc>
              <a:spcAft>
                <a:spcPts val="601"/>
              </a:spcAft>
              <a:tabLst>
                <a:tab algn="l" pos="0"/>
              </a:tabLst>
            </a:pPr>
            <a:endParaRPr b="0" lang="fr-FR" sz="1800" spc="-1" strike="noStrike">
              <a:latin typeface="Arial"/>
            </a:endParaRPr>
          </a:p>
          <a:p>
            <a:pPr marL="216000" indent="-215640" algn="just">
              <a:lnSpc>
                <a:spcPct val="115000"/>
              </a:lnSpc>
              <a:spcAft>
                <a:spcPts val="601"/>
              </a:spcAft>
              <a:tabLst>
                <a:tab algn="l" pos="0"/>
              </a:tabLst>
            </a:pPr>
            <a:r>
              <a:rPr b="0" lang="en-GB" sz="1800" spc="-1" strike="noStrike">
                <a:solidFill>
                  <a:srgbClr val="444444"/>
                </a:solidFill>
                <a:latin typeface="Calibri"/>
                <a:ea typeface="Times New Roman"/>
              </a:rPr>
              <a:t>- Les scénarios actuels de l'atelier de réponse de l'État traitent principalement des extrémistes religieux (et/ou pourraient être interprétés par les participants comme traitant de musulmans radicalisés, en raison de leurs idées biaisées sur la radicalisation) et /ou des abus de pouvoir de la police. Selon le public, vous voudrez peut-être ajouter des scénarios plus diversifiés pour montrer que nous ne traitons pas seulement de ces types de radicalisation et de dilemmes - peut-être quelque chose sur l'activisme environnemental ou la 5G/COVID19 ou la législation.</a:t>
            </a:r>
            <a:endParaRPr b="0" lang="fr-FR" sz="1800" spc="-1" strike="noStrike">
              <a:latin typeface="Arial"/>
            </a:endParaRPr>
          </a:p>
        </p:txBody>
      </p:sp>
      <p:sp>
        <p:nvSpPr>
          <p:cNvPr id="733"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32E8FC14-43E9-4FC0-BECA-56F6265172D9}"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4" name="PlaceHolder 1"/>
          <p:cNvSpPr>
            <a:spLocks noGrp="1"/>
          </p:cNvSpPr>
          <p:nvPr>
            <p:ph type="sldImg"/>
          </p:nvPr>
        </p:nvSpPr>
        <p:spPr>
          <a:xfrm>
            <a:off x="1143000" y="685800"/>
            <a:ext cx="4570920" cy="3427920"/>
          </a:xfrm>
          <a:prstGeom prst="rect">
            <a:avLst/>
          </a:prstGeom>
        </p:spPr>
      </p:sp>
      <p:sp>
        <p:nvSpPr>
          <p:cNvPr id="735"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1000" spc="-1" strike="noStrike">
                <a:latin typeface="Verdana"/>
              </a:rPr>
              <a:t>Instructions/feuille de texte </a:t>
            </a:r>
            <a:r>
              <a:rPr b="1" lang="fr-CA" sz="1000" spc="-1" strike="noStrike">
                <a:latin typeface="Verdana"/>
              </a:rPr>
              <a:t>proposé 15</a:t>
            </a:r>
            <a:endParaRPr b="0" lang="fr-FR" sz="1000" spc="-1" strike="noStrike">
              <a:latin typeface="Arial"/>
            </a:endParaRPr>
          </a:p>
          <a:p>
            <a:pPr marL="216000" indent="-215640">
              <a:lnSpc>
                <a:spcPct val="100000"/>
              </a:lnSpc>
              <a:tabLst>
                <a:tab algn="l" pos="0"/>
              </a:tabLst>
            </a:pPr>
            <a:endParaRPr b="0" lang="fr-FR" sz="1000" spc="-1" strike="noStrike">
              <a:latin typeface="Arial"/>
            </a:endParaRPr>
          </a:p>
          <a:p>
            <a:pPr marL="216000" indent="-215640">
              <a:lnSpc>
                <a:spcPct val="100000"/>
              </a:lnSpc>
              <a:tabLst>
                <a:tab algn="l" pos="0"/>
              </a:tabLst>
            </a:pPr>
            <a:r>
              <a:rPr b="0" lang="en-GB" sz="2000" spc="-1" strike="noStrike">
                <a:latin typeface="Verdana"/>
              </a:rPr>
              <a:t>Mais l'État et les forces de l'ordre doivent agir sur les </a:t>
            </a:r>
            <a:r>
              <a:rPr b="0" lang="en-GB" sz="1200" spc="-1" strike="noStrike">
                <a:solidFill>
                  <a:srgbClr val="000000"/>
                </a:solidFill>
                <a:latin typeface="Calibri"/>
                <a:ea typeface="Calibri"/>
              </a:rPr>
              <a:t>menaces à la sécurité, aux niveaux local et national. Tant d'un point de vue très pratique de la protection des personnes, que d'un point de vue politique.</a:t>
            </a:r>
            <a:endParaRPr b="0" lang="fr-FR" sz="1200" spc="-1" strike="noStrike">
              <a:latin typeface="Arial"/>
            </a:endParaRPr>
          </a:p>
          <a:p>
            <a:pPr marL="216000" indent="-215640">
              <a:lnSpc>
                <a:spcPct val="100000"/>
              </a:lnSpc>
              <a:tabLst>
                <a:tab algn="l" pos="0"/>
              </a:tabLst>
            </a:pPr>
            <a:endParaRPr b="0" lang="fr-FR" sz="1200" spc="-1" strike="noStrike">
              <a:latin typeface="Arial"/>
            </a:endParaRPr>
          </a:p>
          <a:p>
            <a:pPr marL="216000" indent="-215640">
              <a:lnSpc>
                <a:spcPct val="100000"/>
              </a:lnSpc>
              <a:tabLst>
                <a:tab algn="l" pos="0"/>
              </a:tabLst>
            </a:pPr>
            <a:r>
              <a:rPr b="1" lang="en-GB" sz="2000" spc="-1" strike="noStrike">
                <a:solidFill>
                  <a:srgbClr val="000000"/>
                </a:solidFill>
                <a:latin typeface="Calibri"/>
                <a:ea typeface="Calibri"/>
              </a:rPr>
              <a:t>D3.2.7</a:t>
            </a:r>
            <a:endParaRPr b="0" lang="fr-FR" sz="2000" spc="-1" strike="noStrike">
              <a:latin typeface="Arial"/>
            </a:endParaRPr>
          </a:p>
          <a:p>
            <a:pPr marL="216000" indent="-215640">
              <a:lnSpc>
                <a:spcPct val="100000"/>
              </a:lnSpc>
              <a:tabLst>
                <a:tab algn="l" pos="0"/>
              </a:tabLst>
            </a:pPr>
            <a:r>
              <a:rPr b="0" lang="en-GB" sz="2000" spc="-1" strike="noStrike">
                <a:solidFill>
                  <a:srgbClr val="000000"/>
                </a:solidFill>
                <a:latin typeface="Calibri"/>
                <a:ea typeface="Calibri"/>
              </a:rPr>
              <a:t>Une analyse des études de cas disponibles dans la </a:t>
            </a:r>
            <a:r>
              <a:rPr b="0" lang="en-US" sz="2000" spc="-1" strike="noStrike">
                <a:solidFill>
                  <a:srgbClr val="000000"/>
                </a:solidFill>
                <a:latin typeface="Calibri"/>
                <a:ea typeface="Calibri"/>
              </a:rPr>
              <a:t>littérature de terrain des deux dernières décennies montre qu'une réponse trop sévère de l'État est susceptible de provoquer une radicalisation supplémentaire, alors qu'une réponse trop hésitante peut s'avérer inefficace et permettre une polarisation et un mécontentement sociétaux supplémentaires. Par conséquent, l'apprentissage de la conception et de la mise en œuvre de mesures proportionnées est devenu une étape nécessaire pour lutter efficacement contre la radicalisation, une étape que nous devons encourager et faciliter.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1" lang="en-GB" sz="2000" spc="-1" strike="noStrike">
                <a:solidFill>
                  <a:srgbClr val="000000"/>
                </a:solidFill>
                <a:latin typeface="Calibri"/>
                <a:ea typeface="Calibri"/>
              </a:rPr>
              <a:t>D3.1.7</a:t>
            </a:r>
            <a:endParaRPr b="0" lang="fr-FR" sz="2000" spc="-1" strike="noStrike">
              <a:latin typeface="Arial"/>
            </a:endParaRPr>
          </a:p>
          <a:p>
            <a:pPr marL="216000" indent="-215640">
              <a:lnSpc>
                <a:spcPct val="100000"/>
              </a:lnSpc>
              <a:tabLst>
                <a:tab algn="l" pos="0"/>
              </a:tabLst>
            </a:pPr>
            <a:r>
              <a:rPr b="0" lang="en-GB" sz="2000" spc="-1" strike="noStrike">
                <a:solidFill>
                  <a:srgbClr val="000000"/>
                </a:solidFill>
                <a:latin typeface="Calibri"/>
                <a:ea typeface="Calibri"/>
              </a:rPr>
              <a:t>Si la lutte contre la radicalisation est cruciale pour assurer la sécurité intérieure, la manière dont l'État aborde cette tâche particulière est pertinente pour savoir s'il réussit à combattre le phénomène ou s'il l'aggrave réellement. </a:t>
            </a:r>
            <a:r>
              <a:rPr b="0" lang="en-GB" sz="1200" spc="-1" strike="noStrike">
                <a:solidFill>
                  <a:srgbClr val="000000"/>
                </a:solidFill>
                <a:latin typeface="Calibri"/>
                <a:ea typeface="Calibri"/>
              </a:rPr>
              <a:t>Bien que la </a:t>
            </a:r>
            <a:r>
              <a:rPr b="0" lang="en-US" sz="1200" spc="-1" strike="noStrike">
                <a:solidFill>
                  <a:srgbClr val="000000"/>
                </a:solidFill>
                <a:latin typeface="Calibri"/>
                <a:ea typeface="Calibri"/>
              </a:rPr>
              <a:t>littérature reconnaisse qu'une réponse de l'État est nécessaire en cas de radicalisation, en particulier lorsque des vies sont en danger, la plupart des études (Borum 2011 ; Campelo et al 2018 ; Slootman et Tille 2006) soulignent également le fait que le traitement abusif par la police représente l'un des principaux facteurs qui déclenchent ou accroissent</a:t>
            </a:r>
            <a:r>
              <a:rPr b="0" lang="en-US" sz="2000" spc="-1" strike="noStrike">
                <a:solidFill>
                  <a:srgbClr val="000000"/>
                </a:solidFill>
                <a:latin typeface="Calibri"/>
                <a:ea typeface="Calibri"/>
              </a:rPr>
              <a:t> la radicalisation.</a:t>
            </a:r>
            <a:endParaRPr b="0" lang="fr-FR" sz="2000" spc="-1" strike="noStrike">
              <a:latin typeface="Arial"/>
            </a:endParaRPr>
          </a:p>
        </p:txBody>
      </p:sp>
      <p:sp>
        <p:nvSpPr>
          <p:cNvPr id="736" name="Контейнер за номер на слайда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6011B1B0-A78C-4310-8024-B5961CF0063C}"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7" name="PlaceHolder 1"/>
          <p:cNvSpPr>
            <a:spLocks noGrp="1"/>
          </p:cNvSpPr>
          <p:nvPr>
            <p:ph type="sldImg"/>
          </p:nvPr>
        </p:nvSpPr>
        <p:spPr>
          <a:xfrm>
            <a:off x="1143000" y="685800"/>
            <a:ext cx="4571640" cy="3428640"/>
          </a:xfrm>
          <a:prstGeom prst="rect">
            <a:avLst/>
          </a:prstGeom>
        </p:spPr>
      </p:sp>
      <p:sp>
        <p:nvSpPr>
          <p:cNvPr id="738"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800" spc="-1" strike="noStrike">
                <a:latin typeface="Verdana"/>
              </a:rPr>
              <a:t>Instructions/feuille de texte </a:t>
            </a:r>
            <a:r>
              <a:rPr b="1" lang="fr-CA" sz="800" spc="-1" strike="noStrike">
                <a:latin typeface="Verdana"/>
              </a:rPr>
              <a:t>proposé 16</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latin typeface="Verdana"/>
              </a:rPr>
              <a:t>Comment les décideurs politiques peuvent-ils contribuer à prévenir la radicalisation ? L'atelier qui est offert dans le cadre de ce projet est supposé les aider à le faire. </a:t>
            </a:r>
            <a:r>
              <a:rPr b="0" lang="en-GB" sz="800" spc="-1" strike="noStrike">
                <a:latin typeface="Calibri"/>
                <a:ea typeface="Calibri"/>
              </a:rPr>
              <a:t>Ce</a:t>
            </a:r>
            <a:r>
              <a:rPr b="0" lang="fr-CA" sz="800" spc="-1" strike="noStrike">
                <a:latin typeface="Calibri"/>
                <a:ea typeface="Calibri"/>
              </a:rPr>
              <a:t>t atelier utilise douze scénarios, inspirés de cas réels, dans lesquels l'État a agi pour lutter contre la radicalisation. Les participants seront invités à débattre si ces actions étaient proportionnelles ou non et à fournir les raisons de leurs revendications. </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solidFill>
                  <a:srgbClr val="000000"/>
                </a:solidFill>
                <a:latin typeface="Calibri"/>
                <a:ea typeface="Calibri"/>
              </a:rPr>
              <a:t>L'atelier vise à familiariser les </a:t>
            </a:r>
            <a:r>
              <a:rPr b="0" lang="en-US" sz="800" spc="-1" strike="noStrike">
                <a:solidFill>
                  <a:srgbClr val="000000"/>
                </a:solidFill>
                <a:latin typeface="Calibri"/>
                <a:ea typeface="Calibri"/>
              </a:rPr>
              <a:t>intervenants avec les défis posés par l'interaction entre les agents de la force publique et les personnes potentiellement radicalisées. Bien que la littérature reconnaisse qu'une réponse de l'État est nécessaire dans le cas de la radicalisation, en particulier lorsque des vies sont en danger, la plupart des études soulignent également le fait que le traitement abusif par la police représente l'un des principaux facteurs qui déclenchent ou accroissent la radicalisation.</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solidFill>
                  <a:srgbClr val="000000"/>
                </a:solidFill>
                <a:latin typeface="Calibri"/>
                <a:ea typeface="Calibri"/>
              </a:rPr>
              <a:t>Il s'adresse aux décideurs (locaux et nationaux) et à la police ? ? etc. </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solidFill>
                  <a:srgbClr val="000000"/>
                </a:solidFill>
                <a:latin typeface="Calibri"/>
                <a:ea typeface="Calibri"/>
              </a:rPr>
              <a:t>Il fournit un cadre, un scénario et un ensemble détaillé de scénarios pour trouver la bonne réponse</a:t>
            </a:r>
            <a:endParaRPr b="0" lang="fr-FR" sz="800" spc="-1" strike="noStrike">
              <a:latin typeface="Arial"/>
            </a:endParaRPr>
          </a:p>
          <a:p>
            <a:pPr marL="216000" indent="-215640" algn="just">
              <a:lnSpc>
                <a:spcPct val="115000"/>
              </a:lnSpc>
              <a:spcAft>
                <a:spcPts val="601"/>
              </a:spcAft>
              <a:tabLst>
                <a:tab algn="l" pos="0"/>
              </a:tabLst>
            </a:pPr>
            <a:r>
              <a:rPr b="0" lang="en-GB" sz="800" spc="-1" strike="noStrike">
                <a:solidFill>
                  <a:srgbClr val="000000"/>
                </a:solidFill>
                <a:latin typeface="Calibri"/>
                <a:ea typeface="Calibri"/>
              </a:rPr>
              <a:t>Grâce à ces connaissances et compétences, les participants apprendront à :</a:t>
            </a:r>
            <a:endParaRPr b="0" lang="fr-FR" sz="800" spc="-1" strike="noStrike">
              <a:latin typeface="Arial"/>
            </a:endParaRPr>
          </a:p>
          <a:p>
            <a:pPr marL="343080" indent="-342000" algn="just">
              <a:lnSpc>
                <a:spcPct val="115000"/>
              </a:lnSpc>
              <a:spcAft>
                <a:spcPts val="601"/>
              </a:spcAft>
              <a:buClr>
                <a:srgbClr val="000000"/>
              </a:buClr>
              <a:buFont typeface="Calibri"/>
              <a:buChar char="-"/>
              <a:tabLst>
                <a:tab algn="l" pos="0"/>
              </a:tabLst>
            </a:pPr>
            <a:r>
              <a:rPr b="0" lang="en-GB" sz="800" spc="-1" strike="noStrike">
                <a:solidFill>
                  <a:srgbClr val="000000"/>
                </a:solidFill>
                <a:latin typeface="Calibri"/>
                <a:ea typeface="Calibri"/>
              </a:rPr>
              <a:t>Reconnaître les signes de radicalisation</a:t>
            </a:r>
            <a:endParaRPr b="0" lang="fr-FR" sz="800" spc="-1" strike="noStrike">
              <a:latin typeface="Arial"/>
            </a:endParaRPr>
          </a:p>
          <a:p>
            <a:pPr marL="343080" indent="-342000" algn="just">
              <a:lnSpc>
                <a:spcPct val="115000"/>
              </a:lnSpc>
              <a:spcAft>
                <a:spcPts val="601"/>
              </a:spcAft>
              <a:buClr>
                <a:srgbClr val="000000"/>
              </a:buClr>
              <a:buFont typeface="Calibri"/>
              <a:buChar char="-"/>
              <a:tabLst>
                <a:tab algn="l" pos="0"/>
              </a:tabLst>
            </a:pPr>
            <a:r>
              <a:rPr b="0" lang="en-GB" sz="800" spc="-1" strike="noStrike">
                <a:solidFill>
                  <a:srgbClr val="000000"/>
                </a:solidFill>
                <a:latin typeface="Calibri"/>
                <a:ea typeface="Calibri"/>
              </a:rPr>
              <a:t>Trouver l'équilibre dans la recherche d'une réponse de l'État proportionnée et efficace</a:t>
            </a:r>
            <a:endParaRPr b="0" lang="fr-FR" sz="800" spc="-1" strike="noStrike">
              <a:latin typeface="Arial"/>
            </a:endParaRPr>
          </a:p>
          <a:p>
            <a:pPr>
              <a:lnSpc>
                <a:spcPct val="100000"/>
              </a:lnSpc>
              <a:tabLst>
                <a:tab algn="l" pos="0"/>
              </a:tabLst>
            </a:pPr>
            <a:endParaRPr b="0" lang="fr-FR" sz="800" spc="-1" strike="noStrike">
              <a:latin typeface="Arial"/>
            </a:endParaRPr>
          </a:p>
          <a:p>
            <a:pPr>
              <a:lnSpc>
                <a:spcPct val="100000"/>
              </a:lnSpc>
              <a:tabLst>
                <a:tab algn="l" pos="0"/>
              </a:tabLst>
            </a:pPr>
            <a:r>
              <a:rPr b="0" lang="en-GB" sz="800" spc="-1" strike="noStrike">
                <a:solidFill>
                  <a:srgbClr val="000000"/>
                </a:solidFill>
                <a:latin typeface="Calibri"/>
                <a:ea typeface="Calibri"/>
              </a:rPr>
              <a:t>Pour plus d'informations, je recommande le Guide pour les formateurs de l'atelier Gestion de la Colère (montrer le site où il peut être trouvé ? Ou donner une version imprimée en cadeau ?)</a:t>
            </a:r>
            <a:endParaRPr b="0" lang="fr-FR" sz="800" spc="-1" strike="noStrike">
              <a:latin typeface="Arial"/>
            </a:endParaRPr>
          </a:p>
          <a:p>
            <a:pPr>
              <a:lnSpc>
                <a:spcPct val="100000"/>
              </a:lnSpc>
              <a:tabLst>
                <a:tab algn="l" pos="0"/>
              </a:tabLst>
            </a:pPr>
            <a:endParaRPr b="0" lang="fr-FR" sz="800" spc="-1" strike="noStrike">
              <a:latin typeface="Arial"/>
            </a:endParaRPr>
          </a:p>
          <a:p>
            <a:pPr>
              <a:lnSpc>
                <a:spcPct val="100000"/>
              </a:lnSpc>
              <a:tabLst>
                <a:tab algn="l" pos="0"/>
              </a:tabLst>
            </a:pPr>
            <a:r>
              <a:rPr b="0" lang="en-GB" sz="800" spc="-1" strike="noStrike">
                <a:solidFill>
                  <a:srgbClr val="000000"/>
                </a:solidFill>
                <a:latin typeface="Calibri"/>
                <a:ea typeface="Calibri"/>
              </a:rPr>
              <a:t>Nous allons maintenant prendre un exemple d'exercices possibles de l'atelier</a:t>
            </a:r>
            <a:endParaRPr b="0" lang="fr-FR" sz="800" spc="-1" strike="noStrike">
              <a:latin typeface="Arial"/>
            </a:endParaRPr>
          </a:p>
          <a:p>
            <a:pPr>
              <a:lnSpc>
                <a:spcPct val="100000"/>
              </a:lnSpc>
              <a:tabLst>
                <a:tab algn="l" pos="0"/>
              </a:tabLst>
            </a:pPr>
            <a:endParaRPr b="0" lang="fr-FR" sz="800" spc="-1" strike="noStrike">
              <a:latin typeface="Arial"/>
            </a:endParaRPr>
          </a:p>
          <a:p>
            <a:pPr>
              <a:lnSpc>
                <a:spcPct val="100000"/>
              </a:lnSpc>
              <a:tabLst>
                <a:tab algn="l" pos="0"/>
              </a:tabLst>
            </a:pPr>
            <a:r>
              <a:rPr b="0" lang="en-GB" sz="800" spc="-1" strike="noStrike">
                <a:solidFill>
                  <a:srgbClr val="000000"/>
                </a:solidFill>
                <a:latin typeface="Calibri"/>
                <a:ea typeface="Calibri"/>
              </a:rPr>
              <a:t>CO : Il s'agit de la réponse de </a:t>
            </a:r>
            <a:r>
              <a:rPr b="0" i="1" lang="en-GB" sz="800" spc="-1" strike="noStrike">
                <a:solidFill>
                  <a:srgbClr val="000000"/>
                </a:solidFill>
                <a:latin typeface="Calibri"/>
                <a:ea typeface="Calibri"/>
              </a:rPr>
              <a:t>l'État</a:t>
            </a:r>
            <a:r>
              <a:rPr b="0" lang="en-GB" sz="800" spc="-1" strike="noStrike">
                <a:solidFill>
                  <a:srgbClr val="000000"/>
                </a:solidFill>
                <a:latin typeface="Calibri"/>
                <a:ea typeface="Calibri"/>
              </a:rPr>
              <a:t>, n'est-ce pas ? Pas </a:t>
            </a:r>
            <a:r>
              <a:rPr b="0" i="1" lang="en-GB" sz="800" spc="-1" strike="noStrike">
                <a:solidFill>
                  <a:srgbClr val="000000"/>
                </a:solidFill>
                <a:latin typeface="Calibri"/>
                <a:ea typeface="Calibri"/>
              </a:rPr>
              <a:t>de</a:t>
            </a:r>
            <a:r>
              <a:rPr b="0" lang="en-GB" sz="800" spc="-1" strike="noStrike">
                <a:solidFill>
                  <a:srgbClr val="000000"/>
                </a:solidFill>
                <a:latin typeface="Calibri"/>
                <a:ea typeface="Calibri"/>
              </a:rPr>
              <a:t> réponse ? Donc, le groupe cible est les décideurs et les forces de l'ordre ?Pas n'importe quel praticien, n'est-ce pas ?</a:t>
            </a:r>
            <a:endParaRPr b="0" lang="fr-FR" sz="800" spc="-1" strike="noStrike">
              <a:latin typeface="Arial"/>
            </a:endParaRPr>
          </a:p>
        </p:txBody>
      </p:sp>
      <p:sp>
        <p:nvSpPr>
          <p:cNvPr id="739"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AC72F178-1867-4B1B-8673-2D89FB0B0D1D}"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sldImg"/>
          </p:nvPr>
        </p:nvSpPr>
        <p:spPr>
          <a:xfrm>
            <a:off x="1143000" y="685800"/>
            <a:ext cx="4570920" cy="3427920"/>
          </a:xfrm>
          <a:prstGeom prst="rect">
            <a:avLst/>
          </a:prstGeom>
        </p:spPr>
      </p:sp>
      <p:sp>
        <p:nvSpPr>
          <p:cNvPr id="741"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Instructions/feuille de texte </a:t>
            </a:r>
            <a:r>
              <a:rPr b="1" lang="fr-CA" sz="2000" spc="-1" strike="noStrike">
                <a:latin typeface="Verdana"/>
              </a:rPr>
              <a:t>proposé 17</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2000" spc="-1" strike="noStrike">
                <a:latin typeface="Calibri"/>
                <a:ea typeface="Calibri"/>
              </a:rPr>
              <a:t>Ceci est un exemple de brise-glace de l'atelier Réponse proportionnée de l'État</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1" lang="en-GB" sz="1200" spc="-1" strike="noStrike">
                <a:latin typeface="Calibri"/>
                <a:ea typeface="Calibri"/>
              </a:rPr>
              <a:t>@Formateur</a:t>
            </a:r>
            <a:endParaRPr b="0" lang="fr-FR" sz="1200" spc="-1" strike="noStrike">
              <a:latin typeface="Arial"/>
            </a:endParaRPr>
          </a:p>
          <a:p>
            <a:pPr marL="216000" indent="-215640">
              <a:lnSpc>
                <a:spcPct val="115000"/>
              </a:lnSpc>
              <a:spcAft>
                <a:spcPts val="601"/>
              </a:spcAft>
              <a:tabLst>
                <a:tab algn="l" pos="0"/>
              </a:tabLst>
            </a:pPr>
            <a:r>
              <a:rPr b="0" lang="en-GB" sz="2000" spc="-1" strike="noStrike">
                <a:latin typeface="Calibri"/>
                <a:ea typeface="Calibri"/>
              </a:rPr>
              <a:t>Retrait des quatre blocs de texte latéraux jusqu'après l'étape 3</a:t>
            </a: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Cet exercice prend environ 10 minutes.</a:t>
            </a:r>
            <a:endParaRPr b="0" lang="fr-FR" sz="1200" spc="-1" strike="noStrike">
              <a:latin typeface="Arial"/>
            </a:endParaRPr>
          </a:p>
          <a:p>
            <a:pPr marL="216000" indent="-215640">
              <a:lnSpc>
                <a:spcPct val="115000"/>
              </a:lnSpc>
              <a:spcAft>
                <a:spcPts val="601"/>
              </a:spcAft>
              <a:tabLst>
                <a:tab algn="l" pos="0"/>
              </a:tabLst>
            </a:pPr>
            <a:r>
              <a:rPr b="0" i="1" lang="en-GB" sz="1200" spc="-1" strike="noStrike">
                <a:latin typeface="Calibri"/>
                <a:ea typeface="Calibri"/>
              </a:rPr>
              <a:t>Étape 1 : </a:t>
            </a:r>
            <a:r>
              <a:rPr b="0" lang="en-GB" sz="1200" spc="-1" strike="noStrike">
                <a:latin typeface="Calibri"/>
                <a:ea typeface="Calibri"/>
              </a:rPr>
              <a:t>Demande</a:t>
            </a:r>
            <a:r>
              <a:rPr b="0" lang="fr-CA" sz="1200" spc="-1" strike="noStrike">
                <a:latin typeface="Calibri"/>
                <a:ea typeface="Calibri"/>
              </a:rPr>
              <a:t>r aux participants d'écrire quelques mots clés en réponse à la question 2-3 minutes</a:t>
            </a:r>
            <a:endParaRPr b="0" lang="fr-FR" sz="1200" spc="-1" strike="noStrike">
              <a:latin typeface="Arial"/>
            </a:endParaRPr>
          </a:p>
          <a:p>
            <a:pPr marL="216000" indent="-215640">
              <a:lnSpc>
                <a:spcPct val="115000"/>
              </a:lnSpc>
              <a:spcAft>
                <a:spcPts val="601"/>
              </a:spcAft>
              <a:tabLst>
                <a:tab algn="l" pos="0"/>
              </a:tabLst>
            </a:pPr>
            <a:r>
              <a:rPr b="0" i="1" lang="fr-CA" sz="1200" spc="-1" strike="noStrike">
                <a:latin typeface="Calibri"/>
                <a:ea typeface="Calibri"/>
              </a:rPr>
              <a:t>Étape 2 : </a:t>
            </a:r>
            <a:r>
              <a:rPr b="0" lang="fr-CA" sz="1200" spc="-1" strike="noStrike">
                <a:latin typeface="Calibri"/>
                <a:ea typeface="Calibri"/>
              </a:rPr>
              <a:t>Demander </a:t>
            </a:r>
            <a:r>
              <a:rPr b="0" lang="en-US" sz="1200" spc="-1" strike="noStrike">
                <a:latin typeface="Calibri"/>
                <a:ea typeface="Calibri"/>
              </a:rPr>
              <a:t>aux participants  de discuter de leurs réponses avec un autre participant (3 minutes) </a:t>
            </a:r>
            <a:r>
              <a:rPr b="0" i="1" lang="en-US" sz="1200" spc="-1" strike="noStrike">
                <a:latin typeface="Calibri"/>
                <a:ea typeface="Calibri"/>
              </a:rPr>
              <a:t>[si vous êtes en ligne : cela peut être fait en petits groupes ou pas du tout]</a:t>
            </a:r>
            <a:endParaRPr b="0" lang="fr-FR" sz="1200" spc="-1" strike="noStrike">
              <a:latin typeface="Arial"/>
            </a:endParaRPr>
          </a:p>
          <a:p>
            <a:pPr marL="216000" indent="-215640">
              <a:lnSpc>
                <a:spcPct val="115000"/>
              </a:lnSpc>
              <a:spcAft>
                <a:spcPts val="601"/>
              </a:spcAft>
              <a:tabLst>
                <a:tab algn="l" pos="0"/>
              </a:tabLst>
            </a:pPr>
            <a:r>
              <a:rPr b="0" i="1" lang="en-US" sz="1200" spc="-1" strike="noStrike">
                <a:latin typeface="Calibri"/>
                <a:ea typeface="Calibri"/>
              </a:rPr>
              <a:t>Étape 3 : </a:t>
            </a:r>
            <a:r>
              <a:rPr b="0" lang="en-US" sz="1200" spc="-1" strike="noStrike">
                <a:latin typeface="Calibri"/>
                <a:ea typeface="Calibri"/>
              </a:rPr>
              <a:t>Interroger le groupe sur les mots clés sur lesquels ils se sont mis d'accord (2-3 minutes)</a:t>
            </a:r>
            <a:endParaRPr b="0" lang="fr-FR" sz="1200" spc="-1" strike="noStrike">
              <a:latin typeface="Arial"/>
            </a:endParaRPr>
          </a:p>
          <a:p>
            <a:pPr marL="216000" indent="-215640" algn="just">
              <a:lnSpc>
                <a:spcPct val="115000"/>
              </a:lnSpc>
              <a:spcAft>
                <a:spcPts val="601"/>
              </a:spcAft>
              <a:tabLst>
                <a:tab algn="l" pos="0"/>
              </a:tabLst>
            </a:pPr>
            <a:endParaRPr b="0" lang="fr-FR" sz="1200" spc="-1" strike="noStrike">
              <a:latin typeface="Arial"/>
            </a:endParaRPr>
          </a:p>
          <a:p>
            <a:pPr marL="216000" indent="-215640" algn="just">
              <a:lnSpc>
                <a:spcPct val="115000"/>
              </a:lnSpc>
              <a:spcAft>
                <a:spcPts val="601"/>
              </a:spcAft>
              <a:tabLst>
                <a:tab algn="l" pos="0"/>
              </a:tabLst>
            </a:pPr>
            <a:r>
              <a:rPr b="0" lang="en-GB" sz="1200" spc="-1" strike="noStrike">
                <a:latin typeface="Calibri"/>
                <a:ea typeface="Times New Roman"/>
              </a:rPr>
              <a:t>Veiller à ce que, dans cette discussion finale, les points suivants soient mentionnés : </a:t>
            </a:r>
            <a:endParaRPr b="0" lang="fr-FR" sz="1200" spc="-1" strike="noStrike">
              <a:latin typeface="Arial"/>
            </a:endParaRPr>
          </a:p>
          <a:p>
            <a:pPr marL="343080" indent="-342000" algn="just">
              <a:lnSpc>
                <a:spcPct val="115000"/>
              </a:lnSpc>
              <a:spcAft>
                <a:spcPts val="601"/>
              </a:spcAft>
              <a:buClr>
                <a:srgbClr val="000000"/>
              </a:buClr>
              <a:buFont typeface="Calibri"/>
              <a:buChar char="-"/>
              <a:tabLst>
                <a:tab algn="l" pos="0"/>
              </a:tabLst>
            </a:pPr>
            <a:r>
              <a:rPr b="0" lang="en-GB" sz="2000" spc="-1" strike="noStrike">
                <a:solidFill>
                  <a:srgbClr val="000000"/>
                </a:solidFill>
                <a:latin typeface="Calibri"/>
                <a:ea typeface="Calibri"/>
              </a:rPr>
              <a:t>La notion de proportionnalité peut essentiellement être définie comme le choix des moyens de manière à obtenir de meilleurs résultats que le préjudice lors de l'exécution d'une action susceptible d'avoir des effets tant positifs que négatifs. Agir proportionnellement, dans ce contexte, signifie entreprendre un équilibrage des préjudices et des biens qui peuvent être réalisés et ne choisir que les moyens qui font moins de mal que le bien obtenu. </a:t>
            </a:r>
            <a:endParaRPr b="0" lang="fr-FR" sz="2000" spc="-1" strike="noStrike">
              <a:latin typeface="Arial"/>
            </a:endParaRPr>
          </a:p>
          <a:p>
            <a:pPr marL="343080" indent="-342000" algn="just">
              <a:lnSpc>
                <a:spcPct val="115000"/>
              </a:lnSpc>
              <a:spcAft>
                <a:spcPts val="601"/>
              </a:spcAft>
              <a:buClr>
                <a:srgbClr val="000000"/>
              </a:buClr>
              <a:buFont typeface="Calibri"/>
              <a:buChar char="-"/>
              <a:tabLst>
                <a:tab algn="l" pos="0"/>
              </a:tabLst>
            </a:pPr>
            <a:r>
              <a:rPr b="0" lang="en-GB" sz="2000" spc="-1" strike="noStrike">
                <a:solidFill>
                  <a:srgbClr val="000000"/>
                </a:solidFill>
                <a:latin typeface="Calibri"/>
                <a:ea typeface="Calibri"/>
              </a:rPr>
              <a:t>Agir proportionnellement signifie agir de manière à éviter de causer « du mal superflu ou des souffrances inutiles ». </a:t>
            </a:r>
            <a:endParaRPr b="0" lang="fr-FR" sz="2000" spc="-1" strike="noStrike">
              <a:latin typeface="Arial"/>
            </a:endParaRPr>
          </a:p>
          <a:p>
            <a:pPr marL="343080" indent="-342000" algn="just">
              <a:lnSpc>
                <a:spcPct val="115000"/>
              </a:lnSpc>
              <a:spcAft>
                <a:spcPts val="601"/>
              </a:spcAft>
              <a:buClr>
                <a:srgbClr val="000000"/>
              </a:buClr>
              <a:buFont typeface="Calibri"/>
              <a:buChar char="-"/>
              <a:tabLst>
                <a:tab algn="l" pos="0"/>
              </a:tabLst>
            </a:pPr>
            <a:r>
              <a:rPr b="0" lang="en-GB" sz="2000" spc="-1" strike="noStrike">
                <a:solidFill>
                  <a:srgbClr val="000000"/>
                </a:solidFill>
                <a:latin typeface="Calibri"/>
                <a:ea typeface="Calibri"/>
              </a:rPr>
              <a:t>Une action disproportionnée est une action qui « protège une valeur moins importante (par exemple, la propriété), au détriment d'une plus importante (par exemple, la vie) ». </a:t>
            </a:r>
            <a:endParaRPr b="0" lang="fr-FR" sz="2000" spc="-1" strike="noStrike">
              <a:latin typeface="Arial"/>
            </a:endParaRPr>
          </a:p>
          <a:p>
            <a:pPr marL="343080" indent="-342000" algn="just">
              <a:lnSpc>
                <a:spcPct val="115000"/>
              </a:lnSpc>
              <a:spcAft>
                <a:spcPts val="601"/>
              </a:spcAft>
              <a:buClr>
                <a:srgbClr val="000000"/>
              </a:buClr>
              <a:buFont typeface="Calibri"/>
              <a:buChar char="-"/>
              <a:tabLst>
                <a:tab algn="l" pos="0"/>
              </a:tabLst>
            </a:pPr>
            <a:r>
              <a:rPr b="0" lang="en-GB" sz="2000" spc="-1" strike="noStrike">
                <a:solidFill>
                  <a:srgbClr val="000000"/>
                </a:solidFill>
                <a:latin typeface="Calibri"/>
                <a:ea typeface="Calibri"/>
              </a:rPr>
              <a:t>Une politique à la fois nécessaire et proportionnée à l'objectif qu'elle veut atteindre. </a:t>
            </a:r>
            <a:endParaRPr b="0" lang="fr-FR" sz="2000" spc="-1" strike="noStrike">
              <a:latin typeface="Arial"/>
            </a:endParaRPr>
          </a:p>
        </p:txBody>
      </p:sp>
      <p:sp>
        <p:nvSpPr>
          <p:cNvPr id="742" name="Контейнер за номер на слайда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82D8936C-3773-4B04-93B3-CCE31DAAB0D3}"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3" name="PlaceHolder 1"/>
          <p:cNvSpPr>
            <a:spLocks noGrp="1"/>
          </p:cNvSpPr>
          <p:nvPr>
            <p:ph type="sldImg"/>
          </p:nvPr>
        </p:nvSpPr>
        <p:spPr>
          <a:xfrm>
            <a:off x="1143000" y="685800"/>
            <a:ext cx="4570920" cy="3427920"/>
          </a:xfrm>
          <a:prstGeom prst="rect">
            <a:avLst/>
          </a:prstGeom>
        </p:spPr>
      </p:sp>
      <p:sp>
        <p:nvSpPr>
          <p:cNvPr id="744"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Instructions/feuille de texte </a:t>
            </a:r>
            <a:r>
              <a:rPr b="1" lang="fr-CA" sz="2000" spc="-1" strike="noStrike">
                <a:latin typeface="Verdana"/>
              </a:rPr>
              <a:t>proposé 18</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Le scénario s'appelle </a:t>
            </a:r>
            <a:r>
              <a:rPr b="0" i="1" lang="en-GB" sz="1200" spc="-1" strike="noStrike">
                <a:latin typeface="Calibri"/>
                <a:ea typeface="Calibri"/>
              </a:rPr>
              <a:t>Qu'est-ce qui est proportionné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Demander aux participants : Que pensez-vous de l'idée derrière cet exercice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1" lang="en-GB" sz="2000" spc="-1" strike="noStrike">
                <a:solidFill>
                  <a:srgbClr val="00b0f0"/>
                </a:solidFill>
                <a:latin typeface="Calibri"/>
                <a:ea typeface="Calibri"/>
              </a:rPr>
              <a:t>Nomer l'exercice </a:t>
            </a:r>
            <a:endParaRPr b="0" lang="fr-FR" sz="2000" spc="-1" strike="noStrike">
              <a:latin typeface="Arial"/>
            </a:endParaRPr>
          </a:p>
          <a:p>
            <a:pPr marL="216000" indent="-215640">
              <a:lnSpc>
                <a:spcPct val="115000"/>
              </a:lnSpc>
              <a:spcAft>
                <a:spcPts val="601"/>
              </a:spcAft>
              <a:tabLst>
                <a:tab algn="l" pos="0"/>
              </a:tabLst>
            </a:pPr>
            <a:r>
              <a:rPr b="0" lang="en-GB" sz="2000" spc="-1" strike="noStrike">
                <a:solidFill>
                  <a:srgbClr val="00b0f0"/>
                </a:solidFill>
                <a:latin typeface="Calibri"/>
                <a:ea typeface="Calibri"/>
              </a:rPr>
              <a:t>Qu'est-ce qui est proportionné ? </a:t>
            </a:r>
            <a:endParaRPr b="0" lang="fr-FR" sz="2000" spc="-1" strike="noStrike">
              <a:latin typeface="Arial"/>
            </a:endParaRPr>
          </a:p>
          <a:p>
            <a:pPr marL="216000" indent="-215640">
              <a:lnSpc>
                <a:spcPct val="115000"/>
              </a:lnSpc>
              <a:spcAft>
                <a:spcPts val="601"/>
              </a:spcAft>
              <a:tabLst>
                <a:tab algn="l" pos="0"/>
              </a:tabLst>
            </a:pPr>
            <a:r>
              <a:rPr b="1" lang="en-GB" sz="2000" spc="-1" strike="noStrike">
                <a:solidFill>
                  <a:srgbClr val="00b0f0"/>
                </a:solidFill>
                <a:latin typeface="Calibri"/>
                <a:ea typeface="Calibri"/>
              </a:rPr>
              <a:t>Objectif</a:t>
            </a:r>
            <a:endParaRPr b="0" lang="fr-FR" sz="2000" spc="-1" strike="noStrike">
              <a:latin typeface="Arial"/>
            </a:endParaRPr>
          </a:p>
          <a:p>
            <a:pPr marL="216000" indent="-215640">
              <a:lnSpc>
                <a:spcPct val="100000"/>
              </a:lnSpc>
              <a:tabLst>
                <a:tab algn="l" pos="0"/>
              </a:tabLst>
            </a:pPr>
            <a:r>
              <a:rPr b="0" lang="en-GB" sz="2000" spc="-1" strike="noStrike">
                <a:solidFill>
                  <a:srgbClr val="00b0f0"/>
                </a:solidFill>
                <a:latin typeface="Calibri"/>
                <a:ea typeface="Calibri"/>
              </a:rPr>
              <a:t>'</a:t>
            </a:r>
            <a:r>
              <a:rPr b="0" lang="en-GB" sz="2000" spc="-1" strike="noStrike">
                <a:solidFill>
                  <a:srgbClr val="00b0f0"/>
                </a:solidFill>
                <a:latin typeface="Calibri"/>
                <a:ea typeface="Times New Roman"/>
              </a:rPr>
              <a:t>Pour obtenir une analyse préliminaire des </a:t>
            </a:r>
            <a:r>
              <a:rPr b="0" lang="fr-CA" sz="2000" spc="-1" strike="noStrike">
                <a:solidFill>
                  <a:srgbClr val="00b0f0"/>
                </a:solidFill>
                <a:latin typeface="Calibri"/>
                <a:ea typeface="Times New Roman"/>
              </a:rPr>
              <a:t>convictions et des connaissances des participants sur la proportionnalité</a:t>
            </a:r>
            <a:r>
              <a:rPr b="0" lang="fr-CA" sz="2000" spc="-1" strike="noStrike">
                <a:solidFill>
                  <a:srgbClr val="00b0f0"/>
                </a:solidFill>
                <a:latin typeface="Calibri"/>
                <a:ea typeface="Calibri"/>
              </a:rPr>
              <a:t>’; également, pour accéder à une définition partagée</a:t>
            </a:r>
            <a:endParaRPr b="0" lang="fr-FR" sz="2000" spc="-1" strike="noStrike">
              <a:latin typeface="Arial"/>
            </a:endParaRPr>
          </a:p>
          <a:p>
            <a:pPr marL="216000" indent="-215640">
              <a:lnSpc>
                <a:spcPct val="115000"/>
              </a:lnSpc>
              <a:spcAft>
                <a:spcPts val="601"/>
              </a:spcAft>
              <a:tabLst>
                <a:tab algn="l" pos="0"/>
              </a:tabLst>
            </a:pPr>
            <a:r>
              <a:rPr b="1" lang="fr-CA" sz="2000" spc="-1" strike="noStrike">
                <a:solidFill>
                  <a:srgbClr val="000000"/>
                </a:solidFill>
                <a:latin typeface="Calibri"/>
                <a:ea typeface="Calibri"/>
              </a:rPr>
              <a:t>Public cible </a:t>
            </a:r>
            <a:endParaRPr b="0" lang="fr-FR" sz="2000" spc="-1" strike="noStrike">
              <a:latin typeface="Arial"/>
            </a:endParaRPr>
          </a:p>
          <a:p>
            <a:pPr marL="216000" indent="-215640">
              <a:lnSpc>
                <a:spcPct val="115000"/>
              </a:lnSpc>
              <a:spcAft>
                <a:spcPts val="601"/>
              </a:spcAft>
              <a:tabLst>
                <a:tab algn="l" pos="0"/>
              </a:tabLst>
            </a:pPr>
            <a:r>
              <a:rPr b="0" lang="fr-CA" sz="2000" spc="-1" strike="noStrike">
                <a:solidFill>
                  <a:srgbClr val="000000"/>
                </a:solidFill>
                <a:latin typeface="Calibri"/>
                <a:ea typeface="Calibri"/>
              </a:rPr>
              <a:t>adultes</a:t>
            </a:r>
            <a:endParaRPr b="0" lang="fr-FR" sz="2000" spc="-1" strike="noStrike">
              <a:latin typeface="Arial"/>
            </a:endParaRPr>
          </a:p>
          <a:p>
            <a:pPr marL="216000" indent="-215640">
              <a:lnSpc>
                <a:spcPct val="115000"/>
              </a:lnSpc>
              <a:spcAft>
                <a:spcPts val="601"/>
              </a:spcAft>
              <a:tabLst>
                <a:tab algn="l" pos="0"/>
              </a:tabLst>
            </a:pPr>
            <a:r>
              <a:rPr b="1" lang="fr-CA" sz="2000" spc="-1" strike="noStrike">
                <a:solidFill>
                  <a:srgbClr val="000000"/>
                </a:solidFill>
                <a:latin typeface="Calibri"/>
                <a:ea typeface="Calibri"/>
              </a:rPr>
              <a:t>Temps </a:t>
            </a:r>
            <a:endParaRPr b="0" lang="fr-FR" sz="2000" spc="-1" strike="noStrike">
              <a:latin typeface="Arial"/>
            </a:endParaRPr>
          </a:p>
          <a:p>
            <a:pPr marL="216000" indent="-215640">
              <a:lnSpc>
                <a:spcPct val="115000"/>
              </a:lnSpc>
              <a:spcAft>
                <a:spcPts val="601"/>
              </a:spcAft>
              <a:tabLst>
                <a:tab algn="l" pos="0"/>
              </a:tabLst>
            </a:pPr>
            <a:r>
              <a:rPr b="0" lang="fr-CA" sz="2000" spc="-1" strike="noStrike">
                <a:solidFill>
                  <a:srgbClr val="000000"/>
                </a:solidFill>
                <a:latin typeface="Calibri"/>
                <a:ea typeface="Calibri"/>
              </a:rPr>
              <a:t>10 min</a:t>
            </a:r>
            <a:endParaRPr b="0" lang="fr-FR" sz="2000" spc="-1" strike="noStrike">
              <a:latin typeface="Arial"/>
            </a:endParaRPr>
          </a:p>
          <a:p>
            <a:pPr marL="216000" indent="-215640">
              <a:lnSpc>
                <a:spcPct val="115000"/>
              </a:lnSpc>
              <a:spcAft>
                <a:spcPts val="601"/>
              </a:spcAft>
              <a:tabLst>
                <a:tab algn="l" pos="0"/>
              </a:tabLst>
            </a:pPr>
            <a:r>
              <a:rPr b="1" lang="fr-CA" sz="2000" spc="-1" strike="noStrike">
                <a:solidFill>
                  <a:srgbClr val="000000"/>
                </a:solidFill>
                <a:latin typeface="Calibri"/>
                <a:ea typeface="Calibri"/>
              </a:rPr>
              <a:t>Description </a:t>
            </a:r>
            <a:endParaRPr b="0" lang="fr-FR" sz="2000" spc="-1" strike="noStrike">
              <a:latin typeface="Arial"/>
            </a:endParaRPr>
          </a:p>
          <a:p>
            <a:pPr marL="216000" indent="-215640">
              <a:lnSpc>
                <a:spcPct val="115000"/>
              </a:lnSpc>
              <a:spcAft>
                <a:spcPts val="601"/>
              </a:spcAft>
              <a:tabLst>
                <a:tab algn="l" pos="0"/>
              </a:tabLst>
            </a:pPr>
            <a:r>
              <a:rPr b="0" i="1" lang="fr-CA" sz="2000" spc="-1" strike="noStrike">
                <a:solidFill>
                  <a:srgbClr val="000000"/>
                </a:solidFill>
                <a:latin typeface="Calibri"/>
                <a:ea typeface="Calibri"/>
              </a:rPr>
              <a:t>Étape 1 : </a:t>
            </a:r>
            <a:r>
              <a:rPr b="0" lang="fr-CA" sz="2000" spc="-1" strike="noStrike">
                <a:solidFill>
                  <a:srgbClr val="000000"/>
                </a:solidFill>
                <a:latin typeface="Calibri"/>
                <a:ea typeface="Calibri"/>
              </a:rPr>
              <a:t>Demander aux participants d'écrire quelques mots clés en réponse à la question 2-3 minutes</a:t>
            </a:r>
            <a:endParaRPr b="0" lang="fr-FR" sz="2000" spc="-1" strike="noStrike">
              <a:latin typeface="Arial"/>
            </a:endParaRPr>
          </a:p>
          <a:p>
            <a:pPr marL="216000" indent="-215640">
              <a:lnSpc>
                <a:spcPct val="115000"/>
              </a:lnSpc>
              <a:spcAft>
                <a:spcPts val="601"/>
              </a:spcAft>
              <a:tabLst>
                <a:tab algn="l" pos="0"/>
              </a:tabLst>
            </a:pPr>
            <a:r>
              <a:rPr b="0" i="1" lang="fr-CA" sz="2000" spc="-1" strike="noStrike">
                <a:solidFill>
                  <a:srgbClr val="000000"/>
                </a:solidFill>
                <a:latin typeface="Calibri"/>
                <a:ea typeface="Calibri"/>
              </a:rPr>
              <a:t>Étape 2 : </a:t>
            </a:r>
            <a:r>
              <a:rPr b="0" lang="en-US" sz="2000" spc="-1" strike="noStrike">
                <a:solidFill>
                  <a:srgbClr val="000000"/>
                </a:solidFill>
                <a:latin typeface="Calibri"/>
                <a:ea typeface="Calibri"/>
              </a:rPr>
              <a:t>Demander aux participants de discuter de leurs réponses avec un autre participant 3 minutes</a:t>
            </a:r>
            <a:endParaRPr b="0" lang="fr-FR" sz="2000" spc="-1" strike="noStrike">
              <a:latin typeface="Arial"/>
            </a:endParaRPr>
          </a:p>
          <a:p>
            <a:pPr marL="216000" indent="-215640">
              <a:lnSpc>
                <a:spcPct val="115000"/>
              </a:lnSpc>
              <a:spcAft>
                <a:spcPts val="601"/>
              </a:spcAft>
              <a:tabLst>
                <a:tab algn="l" pos="0"/>
              </a:tabLst>
            </a:pPr>
            <a:r>
              <a:rPr b="0" i="1" lang="en-US" sz="2000" spc="-1" strike="noStrike">
                <a:solidFill>
                  <a:srgbClr val="000000"/>
                </a:solidFill>
                <a:latin typeface="Calibri"/>
                <a:ea typeface="Calibri"/>
              </a:rPr>
              <a:t>Étape 3 : </a:t>
            </a:r>
            <a:r>
              <a:rPr b="0" lang="en-US" sz="2000" spc="-1" strike="noStrike">
                <a:solidFill>
                  <a:srgbClr val="000000"/>
                </a:solidFill>
                <a:latin typeface="Calibri"/>
                <a:ea typeface="Calibri"/>
              </a:rPr>
              <a:t>Interroger le groupe sur les mots clés sur lesquels ils se sont mis d'accord (2-3 minutes)</a:t>
            </a:r>
            <a:endParaRPr b="0" lang="fr-FR" sz="2000" spc="-1" strike="noStrike">
              <a:latin typeface="Arial"/>
            </a:endParaRPr>
          </a:p>
          <a:p>
            <a:pPr marL="216000" indent="-215640" algn="just">
              <a:lnSpc>
                <a:spcPct val="115000"/>
              </a:lnSpc>
              <a:spcAft>
                <a:spcPts val="601"/>
              </a:spcAft>
              <a:tabLst>
                <a:tab algn="l" pos="0"/>
              </a:tabLst>
            </a:pPr>
            <a:r>
              <a:rPr b="0" lang="en-US" sz="2000" spc="-1" strike="noStrike">
                <a:solidFill>
                  <a:srgbClr val="000000"/>
                </a:solidFill>
                <a:latin typeface="Calibri"/>
                <a:ea typeface="Times New Roman"/>
              </a:rPr>
              <a:t>Veille</a:t>
            </a:r>
            <a:r>
              <a:rPr b="0" lang="fr-CA" sz="2000" spc="-1" strike="noStrike">
                <a:solidFill>
                  <a:srgbClr val="000000"/>
                </a:solidFill>
                <a:latin typeface="Calibri"/>
                <a:ea typeface="Times New Roman"/>
              </a:rPr>
              <a:t>r à ce que, dans cette discussion finale, les points suivants soient mentionnés : </a:t>
            </a:r>
            <a:endParaRPr b="0" lang="fr-FR" sz="2000" spc="-1" strike="noStrike">
              <a:latin typeface="Arial"/>
            </a:endParaRPr>
          </a:p>
          <a:p>
            <a:pPr lvl="1" marL="800280" indent="-342000" algn="just">
              <a:lnSpc>
                <a:spcPct val="115000"/>
              </a:lnSpc>
              <a:spcAft>
                <a:spcPts val="601"/>
              </a:spcAft>
              <a:buClr>
                <a:srgbClr val="000000"/>
              </a:buClr>
              <a:buFont typeface="Calibri"/>
              <a:buChar char="-"/>
              <a:tabLst>
                <a:tab algn="l" pos="0"/>
              </a:tabLst>
            </a:pPr>
            <a:r>
              <a:rPr b="0" lang="fr-CA" sz="2000" spc="-1" strike="noStrike">
                <a:solidFill>
                  <a:srgbClr val="000000"/>
                </a:solidFill>
                <a:latin typeface="Calibri"/>
                <a:ea typeface="Calibri"/>
              </a:rPr>
              <a:t>La notion de proportionnalité peut essentiellement être définie comme le choix des moyens de manière à obtenir de meilleurs résultats que le préjudice lors de l'exécution d'une action susceptible d'avoir des effets tant positifs que négatifs.</a:t>
            </a:r>
            <a:endParaRPr b="0" lang="fr-FR" sz="2000" spc="-1" strike="noStrike">
              <a:latin typeface="Arial"/>
            </a:endParaRPr>
          </a:p>
          <a:p>
            <a:pPr lvl="1" marL="800280" indent="-342000" algn="just">
              <a:lnSpc>
                <a:spcPct val="115000"/>
              </a:lnSpc>
              <a:spcAft>
                <a:spcPts val="601"/>
              </a:spcAft>
              <a:buClr>
                <a:srgbClr val="000000"/>
              </a:buClr>
              <a:buFont typeface="Calibri"/>
              <a:buChar char="-"/>
              <a:tabLst>
                <a:tab algn="l" pos="0"/>
              </a:tabLst>
            </a:pPr>
            <a:r>
              <a:rPr b="0" lang="fr-CA" sz="2000" spc="-1" strike="noStrike">
                <a:solidFill>
                  <a:srgbClr val="000000"/>
                </a:solidFill>
                <a:latin typeface="Calibri"/>
                <a:ea typeface="Calibri"/>
              </a:rPr>
              <a:t>Agir proportionnellement, dans ce contexte, signifie entreprendre un équilibrage des préjudices et des biens qui peuvent être réalisés et ne choisir que les moyens qui font moins de mal que le bien obtenu. </a:t>
            </a:r>
            <a:endParaRPr b="0" lang="fr-FR" sz="2000" spc="-1" strike="noStrike">
              <a:latin typeface="Arial"/>
            </a:endParaRPr>
          </a:p>
          <a:p>
            <a:pPr lvl="1" marL="800280" indent="-342000" algn="just">
              <a:lnSpc>
                <a:spcPct val="115000"/>
              </a:lnSpc>
              <a:spcAft>
                <a:spcPts val="601"/>
              </a:spcAft>
              <a:buClr>
                <a:srgbClr val="000000"/>
              </a:buClr>
              <a:buFont typeface="Calibri"/>
              <a:buChar char="-"/>
              <a:tabLst>
                <a:tab algn="l" pos="0"/>
              </a:tabLst>
            </a:pPr>
            <a:r>
              <a:rPr b="0" lang="fr-CA" sz="2000" spc="-1" strike="noStrike">
                <a:solidFill>
                  <a:srgbClr val="000000"/>
                </a:solidFill>
                <a:latin typeface="Calibri"/>
                <a:ea typeface="Calibri"/>
              </a:rPr>
              <a:t>Agir proportionnellement signifie agir de manière à éviter de causer « du mal superflu ou des souffrances inutiles ». </a:t>
            </a:r>
            <a:endParaRPr b="0" lang="fr-FR" sz="2000" spc="-1" strike="noStrike">
              <a:latin typeface="Arial"/>
            </a:endParaRPr>
          </a:p>
          <a:p>
            <a:pPr lvl="1" marL="800280" indent="-342000" algn="just">
              <a:lnSpc>
                <a:spcPct val="115000"/>
              </a:lnSpc>
              <a:spcAft>
                <a:spcPts val="601"/>
              </a:spcAft>
              <a:buClr>
                <a:srgbClr val="000000"/>
              </a:buClr>
              <a:buFont typeface="Calibri"/>
              <a:buChar char="-"/>
              <a:tabLst>
                <a:tab algn="l" pos="0"/>
              </a:tabLst>
            </a:pPr>
            <a:r>
              <a:rPr b="0" lang="fr-CA" sz="2000" spc="-1" strike="noStrike">
                <a:solidFill>
                  <a:srgbClr val="000000"/>
                </a:solidFill>
                <a:latin typeface="Calibri"/>
                <a:ea typeface="Calibri"/>
              </a:rPr>
              <a:t>Une action disproportionnée est une action qui « protège une valeur moins importante (par exemple, la propriété), au détriment d'une plus importante (par exemple, la vie) ». </a:t>
            </a:r>
            <a:endParaRPr b="0" lang="fr-FR" sz="2000" spc="-1" strike="noStrike">
              <a:latin typeface="Arial"/>
            </a:endParaRPr>
          </a:p>
          <a:p>
            <a:pPr lvl="1" marL="800280" indent="-342000" algn="just">
              <a:lnSpc>
                <a:spcPct val="115000"/>
              </a:lnSpc>
              <a:spcAft>
                <a:spcPts val="601"/>
              </a:spcAft>
              <a:buClr>
                <a:srgbClr val="000000"/>
              </a:buClr>
              <a:buFont typeface="Calibri"/>
              <a:buChar char="-"/>
              <a:tabLst>
                <a:tab algn="l" pos="0"/>
              </a:tabLst>
            </a:pPr>
            <a:r>
              <a:rPr b="0" lang="fr-CA" sz="2000" spc="-1" strike="noStrike">
                <a:solidFill>
                  <a:srgbClr val="000000"/>
                </a:solidFill>
                <a:latin typeface="Calibri"/>
                <a:ea typeface="Calibri"/>
              </a:rPr>
              <a:t>Une politique à la fois nécessaire et proportionnée à l'objectif qu'elle veut atteindre. </a:t>
            </a:r>
            <a:endParaRPr b="0" lang="fr-FR" sz="2000" spc="-1" strike="noStrike">
              <a:latin typeface="Arial"/>
            </a:endParaRPr>
          </a:p>
          <a:p>
            <a:pPr>
              <a:lnSpc>
                <a:spcPct val="115000"/>
              </a:lnSpc>
              <a:spcAft>
                <a:spcPts val="601"/>
              </a:spcAft>
              <a:tabLst>
                <a:tab algn="l" pos="0"/>
              </a:tabLst>
            </a:pPr>
            <a:r>
              <a:rPr b="1" lang="fr-CA" sz="2000" spc="-1" strike="noStrike">
                <a:solidFill>
                  <a:srgbClr val="000000"/>
                </a:solidFill>
                <a:latin typeface="Calibri"/>
                <a:ea typeface="Calibri"/>
              </a:rPr>
              <a:t>METHODE D’APPRENTISSAGE</a:t>
            </a:r>
            <a:endParaRPr b="0" lang="fr-FR" sz="2000" spc="-1" strike="noStrike">
              <a:latin typeface="Arial"/>
            </a:endParaRPr>
          </a:p>
          <a:p>
            <a:pPr>
              <a:lnSpc>
                <a:spcPct val="115000"/>
              </a:lnSpc>
              <a:spcAft>
                <a:spcPts val="601"/>
              </a:spcAft>
              <a:tabLst>
                <a:tab algn="l" pos="0"/>
              </a:tabLst>
            </a:pPr>
            <a:r>
              <a:rPr b="0" lang="fr-CA" sz="2000" spc="-1" strike="noStrike">
                <a:solidFill>
                  <a:srgbClr val="000000"/>
                </a:solidFill>
                <a:latin typeface="Calibri"/>
                <a:ea typeface="Times New Roman"/>
              </a:rPr>
              <a:t>Discussion guidée, autoapprentissage dissimulé (discours intérieur de l'élève)</a:t>
            </a:r>
            <a:endParaRPr b="0" lang="fr-FR" sz="2000" spc="-1" strike="noStrike">
              <a:latin typeface="Arial"/>
            </a:endParaRPr>
          </a:p>
        </p:txBody>
      </p:sp>
      <p:sp>
        <p:nvSpPr>
          <p:cNvPr id="745"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1AB320C-CF05-40FA-8B68-C56B78F0785B}"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PlaceHolder 1"/>
          <p:cNvSpPr>
            <a:spLocks noGrp="1"/>
          </p:cNvSpPr>
          <p:nvPr>
            <p:ph type="sldImg"/>
          </p:nvPr>
        </p:nvSpPr>
        <p:spPr>
          <a:xfrm>
            <a:off x="1143000" y="685800"/>
            <a:ext cx="4571640" cy="3428640"/>
          </a:xfrm>
          <a:prstGeom prst="rect">
            <a:avLst/>
          </a:prstGeom>
        </p:spPr>
      </p:sp>
      <p:sp>
        <p:nvSpPr>
          <p:cNvPr id="693"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a:t>
            </a:r>
            <a:r>
              <a:rPr b="1" lang="fr-CA" sz="2000" spc="-1" strike="noStrike">
                <a:latin typeface="Verdana"/>
              </a:rPr>
              <a:t>feuille de texte proposé 1</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Commencer par répét</a:t>
            </a:r>
            <a:r>
              <a:rPr b="0" lang="fr-CA" sz="2000" spc="-1" strike="noStrike">
                <a:latin typeface="Verdana"/>
              </a:rPr>
              <a:t>er le contenu de la dernière fois. Prendre du temps car cela stimule la mémoire et active les participants, et cela fait un meilleur pont pour le jour 3.</a:t>
            </a:r>
            <a:endParaRPr b="0" lang="fr-FR" sz="2000" spc="-1" strike="noStrike">
              <a:latin typeface="Arial"/>
            </a:endParaRPr>
          </a:p>
          <a:p>
            <a:pPr marL="216000" indent="-215640">
              <a:lnSpc>
                <a:spcPct val="100000"/>
              </a:lnSpc>
              <a:tabLst>
                <a:tab algn="l" pos="0"/>
              </a:tabLst>
            </a:pPr>
            <a:r>
              <a:rPr b="0" lang="fr-CA" sz="2000" spc="-1" strike="noStrike">
                <a:latin typeface="Verdana"/>
              </a:rPr>
              <a:t>Afficher les images sélectionnées pour rafraîchir leur mémoire, mais mieux vaut les laisser vous dire le contenu</a:t>
            </a:r>
            <a:endParaRPr b="0" lang="fr-FR" sz="2000" spc="-1" strike="noStrike">
              <a:latin typeface="Arial"/>
            </a:endParaRPr>
          </a:p>
          <a:p>
            <a:pPr marL="216000" indent="-215640">
              <a:lnSpc>
                <a:spcPct val="100000"/>
              </a:lnSpc>
              <a:tabLst>
                <a:tab algn="l" pos="0"/>
              </a:tabLst>
            </a:pPr>
            <a:r>
              <a:rPr b="0" lang="fr-CA" sz="2000" spc="-1" strike="noStrike">
                <a:latin typeface="Verdana"/>
              </a:rPr>
              <a:t>(NB : cette feuille a l'air un peu chaotique, mais si vous « jouez » avec, elle sera claire)</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Qu'avons-nous fait la dernière fois? Vous vous souvenez de quoi </a:t>
            </a:r>
            <a:r>
              <a:rPr b="0" lang="fr-CA" sz="2000" spc="-1" strike="noStrike">
                <a:latin typeface="Verdana"/>
              </a:rPr>
              <a:t>on a parlé?</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Nous avons  rapidement répété le contenu du jour 1. Surtout l'aperçu de l'ensemble des ateliers et la définition de la radicalisation</a:t>
            </a:r>
            <a:endParaRPr b="0" lang="fr-FR" sz="2000" spc="-1" strike="noStrike">
              <a:latin typeface="Arial"/>
            </a:endParaRPr>
          </a:p>
          <a:p>
            <a:pPr marL="216000" indent="-215640">
              <a:lnSpc>
                <a:spcPct val="100000"/>
              </a:lnSpc>
              <a:tabLst>
                <a:tab algn="l" pos="0"/>
              </a:tabLst>
            </a:pPr>
            <a:r>
              <a:rPr b="0" lang="en-GB" sz="2000" spc="-1" strike="noStrike">
                <a:latin typeface="Verdana"/>
              </a:rPr>
              <a:t>Gestion de la colère – qu'est-ce que la colère et comment la colère peut-elle alimenter la radicalisation et comment y faire face de manière plus constructive</a:t>
            </a:r>
            <a:endParaRPr b="0" lang="fr-FR" sz="2000" spc="-1" strike="noStrike">
              <a:latin typeface="Arial"/>
            </a:endParaRPr>
          </a:p>
          <a:p>
            <a:pPr marL="216000" indent="-215640">
              <a:lnSpc>
                <a:spcPct val="100000"/>
              </a:lnSpc>
              <a:tabLst>
                <a:tab algn="l" pos="0"/>
              </a:tabLst>
            </a:pPr>
            <a:r>
              <a:rPr b="0" lang="en-GB" sz="2000" spc="-1" strike="noStrike">
                <a:latin typeface="Verdana"/>
              </a:rPr>
              <a:t>Exercices </a:t>
            </a:r>
            <a:r>
              <a:rPr b="0" lang="el-GR" sz="2000" spc="-1" strike="noStrike">
                <a:latin typeface="Verdana"/>
              </a:rPr>
              <a:t>– </a:t>
            </a:r>
            <a:r>
              <a:rPr b="0" lang="fr-CA" sz="2000" spc="-1" strike="noStrike">
                <a:latin typeface="Verdana"/>
              </a:rPr>
              <a:t>faire l’expérience des exercices pour aider les jeunes à gérer leur colère</a:t>
            </a:r>
            <a:endParaRPr b="0" lang="fr-FR" sz="2000" spc="-1" strike="noStrike">
              <a:latin typeface="Arial"/>
            </a:endParaRPr>
          </a:p>
          <a:p>
            <a:pPr marL="216000" indent="-215640">
              <a:lnSpc>
                <a:spcPct val="100000"/>
              </a:lnSpc>
              <a:tabLst>
                <a:tab algn="l" pos="0"/>
              </a:tabLst>
            </a:pPr>
            <a:r>
              <a:rPr b="0" lang="fr-CA" sz="2000" spc="-1" strike="noStrike">
                <a:latin typeface="Verdana"/>
              </a:rPr>
              <a:t>Discours- expliquer la façon dont les discours peuvent augmenter les chances de radicalisation (via son effet sur l'identité)</a:t>
            </a:r>
            <a:endParaRPr b="0" lang="fr-FR" sz="2000" spc="-1" strike="noStrike">
              <a:latin typeface="Arial"/>
            </a:endParaRPr>
          </a:p>
          <a:p>
            <a:pPr marL="216000" indent="-215640">
              <a:lnSpc>
                <a:spcPct val="100000"/>
              </a:lnSpc>
              <a:tabLst>
                <a:tab algn="l" pos="0"/>
              </a:tabLst>
            </a:pPr>
            <a:r>
              <a:rPr b="0" lang="fr-CA" sz="2000" spc="-1" strike="noStrike">
                <a:latin typeface="Verdana"/>
              </a:rPr>
              <a:t>Exercices - faire l'expérience d'un ou de plusieurs exercices, comprendre l'impact des discours et/ou comment les utiliser d'une manière plus positive</a:t>
            </a:r>
            <a:endParaRPr b="0" lang="fr-FR" sz="2000" spc="-1" strike="noStrike">
              <a:latin typeface="Arial"/>
            </a:endParaRPr>
          </a:p>
          <a:p>
            <a:pPr marL="216000" indent="-215640">
              <a:lnSpc>
                <a:spcPct val="100000"/>
              </a:lnSpc>
              <a:tabLst>
                <a:tab algn="l" pos="0"/>
              </a:tabLst>
            </a:pPr>
            <a:r>
              <a:rPr b="0" lang="fr-CA" sz="2000" spc="-1" strike="noStrike">
                <a:latin typeface="Verdana"/>
              </a:rPr>
              <a:t>Simulation et discussion</a:t>
            </a:r>
            <a:endParaRPr b="0" lang="fr-FR" sz="2000" spc="-1" strike="noStrike">
              <a:latin typeface="Arial"/>
            </a:endParaRPr>
          </a:p>
          <a:p>
            <a:pPr marL="216000" indent="-215640">
              <a:lnSpc>
                <a:spcPct val="100000"/>
              </a:lnSpc>
              <a:tabLst>
                <a:tab algn="l" pos="0"/>
              </a:tabLst>
            </a:pPr>
            <a:r>
              <a:rPr b="0" lang="fr-CA" sz="2000" spc="-1" strike="noStrike">
                <a:latin typeface="Verdana"/>
              </a:rPr>
              <a:t>Exercice</a:t>
            </a:r>
            <a:endParaRPr b="0" lang="fr-FR" sz="2000" spc="-1" strike="noStrike">
              <a:latin typeface="Arial"/>
            </a:endParaRPr>
          </a:p>
          <a:p>
            <a:pPr marL="216000" indent="-215640">
              <a:lnSpc>
                <a:spcPct val="100000"/>
              </a:lnSpc>
              <a:tabLst>
                <a:tab algn="l" pos="0"/>
              </a:tabLst>
            </a:pPr>
            <a:r>
              <a:rPr b="0" lang="fr-CA" sz="2000" spc="-1" strike="noStrike">
                <a:latin typeface="Verdana"/>
              </a:rPr>
              <a:t>Retour– votre retour sur les exercices du jour 2</a:t>
            </a:r>
            <a:endParaRPr b="0" lang="fr-FR" sz="2000" spc="-1" strike="noStrike">
              <a:latin typeface="Arial"/>
            </a:endParaRPr>
          </a:p>
        </p:txBody>
      </p:sp>
      <p:sp>
        <p:nvSpPr>
          <p:cNvPr id="694"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C28E8986-DCFE-4E52-BD31-BA5B4F9DDAFE}"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PlaceHolder 1"/>
          <p:cNvSpPr>
            <a:spLocks noGrp="1"/>
          </p:cNvSpPr>
          <p:nvPr>
            <p:ph type="sldImg"/>
          </p:nvPr>
        </p:nvSpPr>
        <p:spPr>
          <a:xfrm>
            <a:off x="1143000" y="685800"/>
            <a:ext cx="4570920" cy="3427920"/>
          </a:xfrm>
          <a:prstGeom prst="rect">
            <a:avLst/>
          </a:prstGeom>
        </p:spPr>
      </p:sp>
      <p:sp>
        <p:nvSpPr>
          <p:cNvPr id="747"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Instructions/feuille de texte </a:t>
            </a:r>
            <a:r>
              <a:rPr b="1" lang="fr-CA" sz="2000" spc="-1" strike="noStrike">
                <a:latin typeface="Verdana"/>
              </a:rPr>
              <a:t>proposé19</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Nous allons maintenant poursuivre avec l'un des cas qui peuvent être utilisés dans l'atelier Réponse proportionnée de l'État. (cas de scolarité obligatoire)</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@Formateur </a:t>
            </a:r>
            <a:endParaRPr b="0" lang="fr-FR" sz="2000" spc="-1" strike="noStrike">
              <a:latin typeface="Arial"/>
            </a:endParaRPr>
          </a:p>
          <a:p>
            <a:pPr marL="216000" indent="-215640">
              <a:lnSpc>
                <a:spcPct val="100000"/>
              </a:lnSpc>
              <a:tabLst>
                <a:tab algn="l" pos="0"/>
              </a:tabLst>
            </a:pPr>
            <a:r>
              <a:rPr b="0" lang="en-GB" sz="2000" spc="-1" strike="noStrike">
                <a:latin typeface="Verdana"/>
              </a:rPr>
              <a:t>- Si le cas de la scolarité obligatoire ne correspond pas à votre public, choisir un cas plus pertinent pour lui (voir par exemple le cas sur la diapositive 22), vous pouvez également modifier les détails sur la menace pour le rendre plus difficile</a:t>
            </a:r>
            <a:endParaRPr b="0" lang="fr-FR" sz="2000" spc="-1" strike="noStrike">
              <a:latin typeface="Arial"/>
            </a:endParaRPr>
          </a:p>
          <a:p>
            <a:pPr marL="216000" indent="-215640">
              <a:lnSpc>
                <a:spcPct val="100000"/>
              </a:lnSpc>
              <a:tabLst>
                <a:tab algn="l" pos="0"/>
              </a:tabLst>
            </a:pPr>
            <a:r>
              <a:rPr b="0" lang="en-GB" sz="2000" spc="-1" strike="noStrike">
                <a:latin typeface="Verdana"/>
              </a:rPr>
              <a:t>- si nécessaire </a:t>
            </a:r>
            <a:r>
              <a:rPr b="0" lang="en-GB" sz="1200" spc="-1" strike="noStrike">
                <a:latin typeface="Calibri"/>
                <a:ea typeface="Times New Roman"/>
              </a:rPr>
              <a:t>diviser en plusieurs groupes de dix personnes maximum</a:t>
            </a:r>
            <a:endParaRPr b="0" lang="fr-FR" sz="1200" spc="-1" strike="noStrike">
              <a:latin typeface="Arial"/>
            </a:endParaRPr>
          </a:p>
          <a:p>
            <a:pPr marL="216000" indent="-215640">
              <a:lnSpc>
                <a:spcPct val="100000"/>
              </a:lnSpc>
              <a:tabLst>
                <a:tab algn="l" pos="0"/>
              </a:tabLst>
            </a:pPr>
            <a:r>
              <a:rPr b="0" lang="en-GB" sz="2000" spc="-1" strike="noStrike">
                <a:latin typeface="Calibri"/>
                <a:ea typeface="Times New Roman"/>
              </a:rPr>
              <a:t>- cet exercice dure de 40 à 60 minutes</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i="1" lang="en-GB" sz="2000" spc="-1" strike="noStrike">
                <a:latin typeface="Calibri"/>
                <a:ea typeface="Calibri"/>
              </a:rPr>
              <a:t>Étape 1 : </a:t>
            </a:r>
            <a:r>
              <a:rPr b="0" lang="en-GB" sz="2000" spc="-1" strike="noStrike">
                <a:latin typeface="Calibri"/>
                <a:ea typeface="Calibri"/>
              </a:rPr>
              <a:t>Divise</a:t>
            </a:r>
            <a:r>
              <a:rPr b="0" lang="fr-CA" sz="2000" spc="-1" strike="noStrike">
                <a:latin typeface="Calibri"/>
                <a:ea typeface="Calibri"/>
              </a:rPr>
              <a:t>r le (s) groupe(s) en deux équipes [en ligne : commencer par…]</a:t>
            </a:r>
            <a:endParaRPr b="0" lang="fr-FR" sz="2000" spc="-1" strike="noStrike">
              <a:latin typeface="Arial"/>
            </a:endParaRPr>
          </a:p>
          <a:p>
            <a:pPr marL="216000" indent="-215640">
              <a:lnSpc>
                <a:spcPct val="100000"/>
              </a:lnSpc>
              <a:tabLst>
                <a:tab algn="l" pos="0"/>
              </a:tabLst>
            </a:pPr>
            <a:r>
              <a:rPr b="0" i="1" lang="fr-CA" sz="2000" spc="-1" strike="noStrike">
                <a:latin typeface="Calibri"/>
                <a:ea typeface="Calibri"/>
              </a:rPr>
              <a:t>Étape 2 : </a:t>
            </a:r>
            <a:r>
              <a:rPr b="0" lang="fr-CA" sz="2000" spc="-1" strike="noStrike">
                <a:latin typeface="Calibri"/>
                <a:ea typeface="Calibri"/>
              </a:rPr>
              <a:t>Distribuer le texte</a:t>
            </a:r>
            <a:endParaRPr b="0" lang="fr-FR" sz="2000" spc="-1" strike="noStrike">
              <a:latin typeface="Arial"/>
            </a:endParaRPr>
          </a:p>
          <a:p>
            <a:pPr marL="216000" indent="-215640">
              <a:lnSpc>
                <a:spcPct val="100000"/>
              </a:lnSpc>
              <a:tabLst>
                <a:tab algn="l" pos="0"/>
              </a:tabLst>
            </a:pPr>
            <a:r>
              <a:rPr b="0" i="1" lang="fr-CA" sz="1200" spc="-1" strike="noStrike">
                <a:latin typeface="Calibri"/>
                <a:ea typeface="Calibri"/>
              </a:rPr>
              <a:t>Étape 3 : </a:t>
            </a:r>
            <a:r>
              <a:rPr b="0" lang="fr-CA" sz="1200" spc="-1" strike="noStrike">
                <a:latin typeface="Calibri"/>
                <a:ea typeface="Calibri"/>
              </a:rPr>
              <a:t>Demander à la moitié de chaque groupe de noter </a:t>
            </a:r>
            <a:r>
              <a:rPr b="0" lang="fr-CA" sz="2000" spc="-1" strike="noStrike">
                <a:latin typeface="Calibri"/>
                <a:ea typeface="Calibri"/>
              </a:rPr>
              <a:t>les arguments pour illustrer que les actions étaient proportionnées, et l'autre doit noter les arguments pour montrer qu'ils étaient disproportionnés</a:t>
            </a:r>
            <a:endParaRPr b="0" lang="fr-FR" sz="2000" spc="-1" strike="noStrike">
              <a:latin typeface="Arial"/>
            </a:endParaRPr>
          </a:p>
          <a:p>
            <a:pPr marL="216000" indent="-215640">
              <a:lnSpc>
                <a:spcPct val="100000"/>
              </a:lnSpc>
              <a:tabLst>
                <a:tab algn="l" pos="0"/>
              </a:tabLst>
            </a:pPr>
            <a:r>
              <a:rPr b="0" lang="fr-CA" sz="1200" spc="-1" strike="noStrike">
                <a:latin typeface="Calibri"/>
                <a:ea typeface="Calibri"/>
              </a:rPr>
              <a:t>[OU demander à chaque participant de noter </a:t>
            </a:r>
            <a:r>
              <a:rPr b="0" lang="fr-CA" sz="2000" spc="-1" strike="noStrike">
                <a:latin typeface="Calibri"/>
                <a:ea typeface="Calibri"/>
              </a:rPr>
              <a:t>les arguments pour illustrer que les actions étaient proportionnées, ainsi que les arguments pour montrer qu'elles étaient disproportionnées]</a:t>
            </a:r>
            <a:endParaRPr b="0" lang="fr-FR" sz="2000" spc="-1" strike="noStrike">
              <a:latin typeface="Arial"/>
            </a:endParaRPr>
          </a:p>
          <a:p>
            <a:pPr marL="216000" indent="-215640">
              <a:lnSpc>
                <a:spcPct val="100000"/>
              </a:lnSpc>
              <a:tabLst>
                <a:tab algn="l" pos="0"/>
              </a:tabLst>
            </a:pPr>
            <a:r>
              <a:rPr b="0" i="1" lang="fr-CA" sz="1200" spc="-1" strike="noStrike">
                <a:latin typeface="Calibri"/>
                <a:ea typeface="Calibri"/>
              </a:rPr>
              <a:t>Étape 4 : </a:t>
            </a:r>
            <a:r>
              <a:rPr b="0" lang="fr-CA" sz="1200" spc="-1" strike="noStrike">
                <a:latin typeface="Calibri"/>
                <a:ea typeface="Calibri"/>
              </a:rPr>
              <a:t>Demander aux participants de partager un argument (qui n'a pas été mentionné auparavant). Regrouper les arguments sur un tableau de papier (arguments pour, arguments contre)</a:t>
            </a:r>
            <a:endParaRPr b="0" lang="fr-FR" sz="1200" spc="-1" strike="noStrike">
              <a:latin typeface="Arial"/>
            </a:endParaRPr>
          </a:p>
          <a:p>
            <a:pPr marL="216000" indent="-215640">
              <a:lnSpc>
                <a:spcPct val="100000"/>
              </a:lnSpc>
              <a:tabLst>
                <a:tab algn="l" pos="0"/>
              </a:tabLst>
            </a:pPr>
            <a:r>
              <a:rPr b="0" i="1" lang="fr-CA" sz="2000" spc="-1" strike="noStrike">
                <a:latin typeface="Calibri"/>
                <a:ea typeface="Calibri"/>
              </a:rPr>
              <a:t>Étape 5 :</a:t>
            </a:r>
            <a:r>
              <a:rPr b="0" lang="fr-CA" sz="2000" spc="-1" strike="noStrike">
                <a:latin typeface="Calibri"/>
                <a:ea typeface="Calibri"/>
              </a:rPr>
              <a:t> Laisser le groupe discuter quels sont les arguments de conclusion du groupe. S'assurer que les effets des actions sont pris en compte.</a:t>
            </a:r>
            <a:endParaRPr b="0" lang="fr-FR" sz="2000" spc="-1" strike="noStrike">
              <a:latin typeface="Arial"/>
            </a:endParaRPr>
          </a:p>
        </p:txBody>
      </p:sp>
      <p:sp>
        <p:nvSpPr>
          <p:cNvPr id="748"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BCF1203-F476-4FDC-AC5D-06946F16D596}"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9" name="PlaceHolder 1"/>
          <p:cNvSpPr>
            <a:spLocks noGrp="1"/>
          </p:cNvSpPr>
          <p:nvPr>
            <p:ph type="sldImg"/>
          </p:nvPr>
        </p:nvSpPr>
        <p:spPr>
          <a:xfrm>
            <a:off x="1143000" y="685800"/>
            <a:ext cx="4571640" cy="3428640"/>
          </a:xfrm>
          <a:prstGeom prst="rect">
            <a:avLst/>
          </a:prstGeom>
        </p:spPr>
      </p:sp>
      <p:sp>
        <p:nvSpPr>
          <p:cNvPr id="750"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15000"/>
              </a:lnSpc>
              <a:spcAft>
                <a:spcPts val="601"/>
              </a:spcAft>
              <a:tabLst>
                <a:tab algn="l" pos="0"/>
              </a:tabLst>
            </a:pPr>
            <a:r>
              <a:rPr b="1" lang="fr-FR" sz="2000" spc="-1" strike="noStrike">
                <a:latin typeface="Verdana"/>
              </a:rPr>
              <a:t>Instructions/feuille de texte </a:t>
            </a:r>
            <a:r>
              <a:rPr b="1" lang="fr-CA" sz="2000" spc="-1" strike="noStrike">
                <a:latin typeface="Verdana"/>
              </a:rPr>
              <a:t>proposé 20</a:t>
            </a:r>
            <a:endParaRPr b="0" lang="fr-FR" sz="2000" spc="-1" strike="noStrike">
              <a:latin typeface="Arial"/>
            </a:endParaRPr>
          </a:p>
          <a:p>
            <a:pPr marL="216000" indent="-215640">
              <a:lnSpc>
                <a:spcPct val="115000"/>
              </a:lnSpc>
              <a:spcAft>
                <a:spcPts val="601"/>
              </a:spcAft>
              <a:tabLst>
                <a:tab algn="l" pos="0"/>
              </a:tabLst>
            </a:pPr>
            <a:endParaRPr b="0" lang="fr-FR" sz="20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Le scénario s'appelle </a:t>
            </a:r>
            <a:r>
              <a:rPr b="0" i="1" lang="en-GB" sz="1200" spc="-1" strike="noStrike">
                <a:latin typeface="Calibri"/>
                <a:ea typeface="Calibri"/>
              </a:rPr>
              <a:t>Scénario de scolarité obligatoire : était-il proportionné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Demander aux participants : Que pensez-vous de l'idée derrière cet exercice ?</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0" lang="en-GB" sz="1200" spc="-1" strike="noStrike">
                <a:latin typeface="Calibri"/>
                <a:ea typeface="Calibri"/>
              </a:rPr>
              <a:t>Chaque atelier est accompagné d'un guide qui décrit l'objectif, le public cible et le temps pour chaque exercice. Des instructions sont également données sur l'exécution et le matériel nécessaire à l'exercice.</a:t>
            </a:r>
            <a:endParaRPr b="0" lang="fr-FR" sz="1200" spc="-1" strike="noStrike">
              <a:latin typeface="Arial"/>
            </a:endParaRPr>
          </a:p>
          <a:p>
            <a:pPr marL="216000" indent="-215640">
              <a:lnSpc>
                <a:spcPct val="115000"/>
              </a:lnSpc>
              <a:spcAft>
                <a:spcPts val="601"/>
              </a:spcAft>
              <a:tabLst>
                <a:tab algn="l" pos="0"/>
              </a:tabLst>
            </a:pPr>
            <a:endParaRPr b="0" lang="fr-FR" sz="1200" spc="-1" strike="noStrike">
              <a:latin typeface="Arial"/>
            </a:endParaRPr>
          </a:p>
          <a:p>
            <a:pPr marL="216000" indent="-215640">
              <a:lnSpc>
                <a:spcPct val="115000"/>
              </a:lnSpc>
              <a:spcAft>
                <a:spcPts val="601"/>
              </a:spcAft>
              <a:tabLst>
                <a:tab algn="l" pos="0"/>
              </a:tabLst>
            </a:pPr>
            <a:r>
              <a:rPr b="1" lang="en-GB" sz="2000" spc="-1" strike="noStrike">
                <a:solidFill>
                  <a:srgbClr val="00b0f0"/>
                </a:solidFill>
                <a:latin typeface="Calibri"/>
                <a:ea typeface="Calibri"/>
              </a:rPr>
              <a:t>Nomer l'exercice </a:t>
            </a:r>
            <a:endParaRPr b="0" lang="fr-FR" sz="2000" spc="-1" strike="noStrike">
              <a:latin typeface="Arial"/>
            </a:endParaRPr>
          </a:p>
          <a:p>
            <a:pPr marL="216000" indent="-215640">
              <a:lnSpc>
                <a:spcPct val="115000"/>
              </a:lnSpc>
              <a:spcAft>
                <a:spcPts val="601"/>
              </a:spcAft>
              <a:tabLst>
                <a:tab algn="l" pos="0"/>
              </a:tabLst>
            </a:pPr>
            <a:r>
              <a:rPr b="0" lang="en-GB" sz="2000" spc="-1" strike="noStrike">
                <a:solidFill>
                  <a:srgbClr val="00b0f0"/>
                </a:solidFill>
                <a:latin typeface="Calibri"/>
                <a:ea typeface="Calibri"/>
              </a:rPr>
              <a:t>« Était-ce proportionné ? » </a:t>
            </a:r>
            <a:endParaRPr b="0" lang="fr-FR" sz="2000" spc="-1" strike="noStrike">
              <a:latin typeface="Arial"/>
            </a:endParaRPr>
          </a:p>
          <a:p>
            <a:pPr marL="216000" indent="-215640">
              <a:lnSpc>
                <a:spcPct val="115000"/>
              </a:lnSpc>
              <a:spcAft>
                <a:spcPts val="601"/>
              </a:spcAft>
              <a:tabLst>
                <a:tab algn="l" pos="0"/>
              </a:tabLst>
            </a:pPr>
            <a:r>
              <a:rPr b="1" lang="en-GB" sz="2000" spc="-1" strike="noStrike">
                <a:solidFill>
                  <a:srgbClr val="00b0f0"/>
                </a:solidFill>
                <a:latin typeface="Calibri"/>
                <a:ea typeface="Calibri"/>
              </a:rPr>
              <a:t>Objectif</a:t>
            </a:r>
            <a:endParaRPr b="0" lang="fr-FR" sz="2000" spc="-1" strike="noStrike">
              <a:latin typeface="Arial"/>
            </a:endParaRPr>
          </a:p>
          <a:p>
            <a:pPr marL="216000" indent="-215640">
              <a:lnSpc>
                <a:spcPct val="100000"/>
              </a:lnSpc>
              <a:tabLst>
                <a:tab algn="l" pos="0"/>
              </a:tabLst>
            </a:pPr>
            <a:r>
              <a:rPr b="0" lang="en-GB" sz="2000" spc="-1" strike="noStrike">
                <a:solidFill>
                  <a:srgbClr val="00b0f0"/>
                </a:solidFill>
                <a:latin typeface="Calibri"/>
                <a:ea typeface="Times New Roman"/>
              </a:rPr>
              <a:t>L'objectif de l'exercice est de familiariser les </a:t>
            </a:r>
            <a:r>
              <a:rPr b="0" lang="en-US" sz="2000" spc="-1" strike="noStrike">
                <a:solidFill>
                  <a:srgbClr val="00b0f0"/>
                </a:solidFill>
                <a:latin typeface="Calibri"/>
                <a:ea typeface="Times New Roman"/>
              </a:rPr>
              <a:t>intervenants avec le débat sur la proportionnalité des actions de l'État (selon le scénario choisi). C'est aussi un moyen d'apprendre à équilibrer les différents types d'effets positifs et négatifs de certaines réponses</a:t>
            </a:r>
            <a:endParaRPr b="0" lang="fr-FR" sz="2000" spc="-1" strike="noStrike">
              <a:latin typeface="Arial"/>
            </a:endParaRPr>
          </a:p>
          <a:p>
            <a:pPr marL="216000" indent="-215640">
              <a:lnSpc>
                <a:spcPct val="115000"/>
              </a:lnSpc>
              <a:spcAft>
                <a:spcPts val="601"/>
              </a:spcAft>
              <a:tabLst>
                <a:tab algn="l" pos="0"/>
              </a:tabLst>
            </a:pPr>
            <a:r>
              <a:rPr b="1" lang="en-US" sz="2000" spc="-1" strike="noStrike">
                <a:solidFill>
                  <a:srgbClr val="000000"/>
                </a:solidFill>
                <a:latin typeface="Calibri"/>
                <a:ea typeface="Calibri"/>
              </a:rPr>
              <a:t>Public cible </a:t>
            </a:r>
            <a:endParaRPr b="0" lang="fr-FR" sz="2000" spc="-1" strike="noStrike">
              <a:latin typeface="Arial"/>
            </a:endParaRPr>
          </a:p>
          <a:p>
            <a:pPr marL="216000" indent="-215640">
              <a:lnSpc>
                <a:spcPct val="115000"/>
              </a:lnSpc>
              <a:spcAft>
                <a:spcPts val="601"/>
              </a:spcAft>
              <a:tabLst>
                <a:tab algn="l" pos="0"/>
              </a:tabLst>
            </a:pPr>
            <a:r>
              <a:rPr b="0" lang="en-US" sz="2000" spc="-1" strike="noStrike">
                <a:solidFill>
                  <a:srgbClr val="000000"/>
                </a:solidFill>
                <a:latin typeface="Calibri"/>
                <a:ea typeface="Calibri"/>
              </a:rPr>
              <a:t>adultes</a:t>
            </a:r>
            <a:endParaRPr b="0" lang="fr-FR" sz="2000" spc="-1" strike="noStrike">
              <a:latin typeface="Arial"/>
            </a:endParaRPr>
          </a:p>
          <a:p>
            <a:pPr marL="216000" indent="-215640">
              <a:lnSpc>
                <a:spcPct val="115000"/>
              </a:lnSpc>
              <a:spcAft>
                <a:spcPts val="601"/>
              </a:spcAft>
              <a:tabLst>
                <a:tab algn="l" pos="0"/>
              </a:tabLst>
            </a:pPr>
            <a:r>
              <a:rPr b="1" lang="en-US" sz="2000" spc="-1" strike="noStrike">
                <a:solidFill>
                  <a:srgbClr val="000000"/>
                </a:solidFill>
                <a:latin typeface="Calibri"/>
                <a:ea typeface="Calibri"/>
              </a:rPr>
              <a:t>Temps </a:t>
            </a:r>
            <a:endParaRPr b="0" lang="fr-FR" sz="2000" spc="-1" strike="noStrike">
              <a:latin typeface="Arial"/>
            </a:endParaRPr>
          </a:p>
          <a:p>
            <a:pPr marL="216000" indent="-215640">
              <a:lnSpc>
                <a:spcPct val="115000"/>
              </a:lnSpc>
              <a:spcAft>
                <a:spcPts val="601"/>
              </a:spcAft>
              <a:tabLst>
                <a:tab algn="l" pos="0"/>
              </a:tabLst>
            </a:pPr>
            <a:r>
              <a:rPr b="0" lang="en-US" sz="2000" spc="-1" strike="noStrike">
                <a:solidFill>
                  <a:srgbClr val="000000"/>
                </a:solidFill>
                <a:latin typeface="Calibri"/>
                <a:ea typeface="Calibri"/>
              </a:rPr>
              <a:t>40-60 min</a:t>
            </a:r>
            <a:endParaRPr b="0" lang="fr-FR" sz="2000" spc="-1" strike="noStrike">
              <a:latin typeface="Arial"/>
            </a:endParaRPr>
          </a:p>
          <a:p>
            <a:pPr marL="216000" indent="-215640">
              <a:lnSpc>
                <a:spcPct val="115000"/>
              </a:lnSpc>
              <a:spcAft>
                <a:spcPts val="601"/>
              </a:spcAft>
              <a:tabLst>
                <a:tab algn="l" pos="0"/>
              </a:tabLst>
            </a:pPr>
            <a:r>
              <a:rPr b="1" lang="en-US" sz="2000" spc="-1" strike="noStrike">
                <a:solidFill>
                  <a:srgbClr val="000000"/>
                </a:solidFill>
                <a:latin typeface="Calibri"/>
                <a:ea typeface="Calibri"/>
              </a:rPr>
              <a:t>Description </a:t>
            </a:r>
            <a:endParaRPr b="0" lang="fr-FR" sz="2000" spc="-1" strike="noStrike">
              <a:latin typeface="Arial"/>
            </a:endParaRPr>
          </a:p>
          <a:p>
            <a:pPr marL="457200" indent="-215640">
              <a:lnSpc>
                <a:spcPct val="100000"/>
              </a:lnSpc>
              <a:tabLst>
                <a:tab algn="l" pos="0"/>
              </a:tabLst>
            </a:pPr>
            <a:r>
              <a:rPr b="0" i="1" lang="en-US" sz="2000" spc="-1" strike="noStrike">
                <a:solidFill>
                  <a:srgbClr val="000000"/>
                </a:solidFill>
                <a:latin typeface="Calibri"/>
                <a:ea typeface="Calibri"/>
              </a:rPr>
              <a:t>Étape 1 : </a:t>
            </a:r>
            <a:r>
              <a:rPr b="0" lang="en-US" sz="2000" spc="-1" strike="noStrike">
                <a:solidFill>
                  <a:srgbClr val="000000"/>
                </a:solidFill>
                <a:latin typeface="Calibri"/>
                <a:ea typeface="Calibri"/>
              </a:rPr>
              <a:t>Diviser le (s) groupe(s) en deux équipes</a:t>
            </a:r>
            <a:endParaRPr b="0" lang="fr-FR" sz="2000" spc="-1" strike="noStrike">
              <a:latin typeface="Arial"/>
            </a:endParaRPr>
          </a:p>
          <a:p>
            <a:pPr marL="457200" indent="-215640">
              <a:lnSpc>
                <a:spcPct val="100000"/>
              </a:lnSpc>
              <a:tabLst>
                <a:tab algn="l" pos="0"/>
              </a:tabLst>
            </a:pPr>
            <a:r>
              <a:rPr b="0" i="1" lang="en-US" sz="2000" spc="-1" strike="noStrike">
                <a:solidFill>
                  <a:srgbClr val="000000"/>
                </a:solidFill>
                <a:latin typeface="Calibri"/>
                <a:ea typeface="Calibri"/>
              </a:rPr>
              <a:t>Étape 2 : </a:t>
            </a:r>
            <a:r>
              <a:rPr b="0" lang="en-US" sz="2000" spc="-1" strike="noStrike">
                <a:solidFill>
                  <a:srgbClr val="000000"/>
                </a:solidFill>
                <a:latin typeface="Calibri"/>
                <a:ea typeface="Calibri"/>
              </a:rPr>
              <a:t>Distribuer le texte</a:t>
            </a:r>
            <a:endParaRPr b="0" lang="fr-FR" sz="2000" spc="-1" strike="noStrike">
              <a:latin typeface="Arial"/>
            </a:endParaRPr>
          </a:p>
          <a:p>
            <a:pPr marL="457200" indent="-215640">
              <a:lnSpc>
                <a:spcPct val="100000"/>
              </a:lnSpc>
              <a:tabLst>
                <a:tab algn="l" pos="0"/>
              </a:tabLst>
            </a:pPr>
            <a:r>
              <a:rPr b="0" i="1" lang="en-US" sz="2000" spc="-1" strike="noStrike">
                <a:solidFill>
                  <a:srgbClr val="000000"/>
                </a:solidFill>
                <a:latin typeface="Calibri"/>
                <a:ea typeface="Calibri"/>
              </a:rPr>
              <a:t>Étape 3 : </a:t>
            </a:r>
            <a:r>
              <a:rPr b="0" lang="en-US" sz="2000" spc="-1" strike="noStrike">
                <a:solidFill>
                  <a:srgbClr val="000000"/>
                </a:solidFill>
                <a:latin typeface="Calibri"/>
                <a:ea typeface="Calibri"/>
              </a:rPr>
              <a:t>Demander à la moitié de chaque groupe de noter les arguments pour illustrer que les actions étaient proportionnées, et l'autre doit noter les arguments pour montrer qu'ils étaient disproportionnés</a:t>
            </a:r>
            <a:endParaRPr b="0" lang="fr-FR" sz="2000" spc="-1" strike="noStrike">
              <a:latin typeface="Arial"/>
            </a:endParaRPr>
          </a:p>
          <a:p>
            <a:pPr marL="457200" indent="-215640">
              <a:lnSpc>
                <a:spcPct val="100000"/>
              </a:lnSpc>
              <a:tabLst>
                <a:tab algn="l" pos="0"/>
              </a:tabLst>
            </a:pPr>
            <a:r>
              <a:rPr b="0" lang="en-US" sz="2000" spc="-1" strike="noStrike">
                <a:solidFill>
                  <a:srgbClr val="000000"/>
                </a:solidFill>
                <a:latin typeface="Calibri"/>
                <a:ea typeface="Calibri"/>
              </a:rPr>
              <a:t>[OU demander à chaque participant de noter les arguments pour illustrer que les actions étaient proportionnées, ainsi que les arguments pour montrer qu'elles étaient disproportionnées]</a:t>
            </a:r>
            <a:endParaRPr b="0" lang="fr-FR" sz="2000" spc="-1" strike="noStrike">
              <a:latin typeface="Arial"/>
            </a:endParaRPr>
          </a:p>
          <a:p>
            <a:pPr marL="457200" indent="-215640">
              <a:lnSpc>
                <a:spcPct val="100000"/>
              </a:lnSpc>
              <a:tabLst>
                <a:tab algn="l" pos="0"/>
              </a:tabLst>
            </a:pPr>
            <a:r>
              <a:rPr b="0" i="1" lang="en-US" sz="2000" spc="-1" strike="noStrike">
                <a:solidFill>
                  <a:srgbClr val="000000"/>
                </a:solidFill>
                <a:latin typeface="Calibri"/>
                <a:ea typeface="Calibri"/>
              </a:rPr>
              <a:t>Étape 4 : </a:t>
            </a:r>
            <a:r>
              <a:rPr b="0" lang="en-US" sz="2000" spc="-1" strike="noStrike">
                <a:solidFill>
                  <a:srgbClr val="000000"/>
                </a:solidFill>
                <a:latin typeface="Calibri"/>
                <a:ea typeface="Calibri"/>
              </a:rPr>
              <a:t>Demander aux participants de partager un argument (qui n'a pas été mentionné auparavant). Regrouper</a:t>
            </a:r>
            <a:r>
              <a:rPr b="0" lang="fr-CA" sz="2000" spc="-1" strike="noStrike">
                <a:solidFill>
                  <a:srgbClr val="000000"/>
                </a:solidFill>
                <a:latin typeface="Calibri"/>
                <a:ea typeface="Calibri"/>
              </a:rPr>
              <a:t> les arguments sur un tableau de papier (arguments pour, arguments contre)</a:t>
            </a:r>
            <a:endParaRPr b="0" lang="fr-FR" sz="2000" spc="-1" strike="noStrike">
              <a:latin typeface="Arial"/>
            </a:endParaRPr>
          </a:p>
          <a:p>
            <a:pPr marL="457200" indent="-215640">
              <a:lnSpc>
                <a:spcPct val="100000"/>
              </a:lnSpc>
              <a:tabLst>
                <a:tab algn="l" pos="0"/>
              </a:tabLst>
            </a:pPr>
            <a:r>
              <a:rPr b="0" i="1" lang="fr-CA" sz="2000" spc="-1" strike="noStrike">
                <a:solidFill>
                  <a:srgbClr val="000000"/>
                </a:solidFill>
                <a:latin typeface="Calibri"/>
                <a:ea typeface="Calibri"/>
              </a:rPr>
              <a:t>Étape 5 :</a:t>
            </a:r>
            <a:r>
              <a:rPr b="0" lang="fr-CA" sz="2000" spc="-1" strike="noStrike">
                <a:solidFill>
                  <a:srgbClr val="000000"/>
                </a:solidFill>
                <a:latin typeface="Calibri"/>
                <a:ea typeface="Calibri"/>
              </a:rPr>
              <a:t> Laisser le groupe discuter quels sont les arguments de conclusion du groupe. S'assurer que les effets des actions sont pris en compte.</a:t>
            </a:r>
            <a:endParaRPr b="0" lang="fr-FR" sz="2000" spc="-1" strike="noStrike">
              <a:latin typeface="Arial"/>
            </a:endParaRPr>
          </a:p>
          <a:p>
            <a:pPr marL="457200" indent="-215640">
              <a:lnSpc>
                <a:spcPct val="115000"/>
              </a:lnSpc>
              <a:spcAft>
                <a:spcPts val="601"/>
              </a:spcAft>
              <a:tabLst>
                <a:tab algn="l" pos="0"/>
              </a:tabLst>
            </a:pPr>
            <a:r>
              <a:rPr b="1" lang="fr-CA" sz="2000" spc="-1" strike="noStrike">
                <a:solidFill>
                  <a:srgbClr val="000000"/>
                </a:solidFill>
                <a:latin typeface="Calibri"/>
                <a:ea typeface="Calibri"/>
              </a:rPr>
              <a:t>METHODE D’APPRENTISSAGE</a:t>
            </a:r>
            <a:endParaRPr b="0" lang="fr-FR" sz="2000" spc="-1" strike="noStrike">
              <a:latin typeface="Arial"/>
            </a:endParaRPr>
          </a:p>
          <a:p>
            <a:pPr marL="457200" indent="-215640">
              <a:lnSpc>
                <a:spcPct val="115000"/>
              </a:lnSpc>
              <a:spcAft>
                <a:spcPts val="601"/>
              </a:spcAft>
              <a:tabLst>
                <a:tab algn="l" pos="0"/>
              </a:tabLst>
            </a:pPr>
            <a:r>
              <a:rPr b="0" lang="fr-CA" sz="2000" spc="-1" strike="noStrike">
                <a:solidFill>
                  <a:srgbClr val="000000"/>
                </a:solidFill>
                <a:latin typeface="Calibri"/>
                <a:ea typeface="Times New Roman"/>
              </a:rPr>
              <a:t>Lecture critique et débat</a:t>
            </a:r>
            <a:endParaRPr b="0" lang="fr-FR" sz="2000" spc="-1" strike="noStrike">
              <a:latin typeface="Arial"/>
            </a:endParaRPr>
          </a:p>
        </p:txBody>
      </p:sp>
      <p:sp>
        <p:nvSpPr>
          <p:cNvPr id="751"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9DB8A57-C430-4E7A-ABA2-D1A30AA48D1E}"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PlaceHolder 1"/>
          <p:cNvSpPr>
            <a:spLocks noGrp="1"/>
          </p:cNvSpPr>
          <p:nvPr>
            <p:ph type="sldImg"/>
          </p:nvPr>
        </p:nvSpPr>
        <p:spPr>
          <a:xfrm>
            <a:off x="1143000" y="685800"/>
            <a:ext cx="4570920" cy="3427920"/>
          </a:xfrm>
          <a:prstGeom prst="rect">
            <a:avLst/>
          </a:prstGeom>
        </p:spPr>
      </p:sp>
      <p:sp>
        <p:nvSpPr>
          <p:cNvPr id="753"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Instructions/feuille de texte </a:t>
            </a:r>
            <a:r>
              <a:rPr b="1" lang="fr-CA" sz="2000" spc="-1" strike="noStrike">
                <a:latin typeface="Verdana"/>
              </a:rPr>
              <a:t>proposé 21</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Il s'agit d'un cas alternatif de l'atelier Réponse proportionnée de l'État. (Cas des forces de police létales)</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@Formateur </a:t>
            </a:r>
            <a:endParaRPr b="0" lang="fr-FR" sz="2000" spc="-1" strike="noStrike">
              <a:latin typeface="Arial"/>
            </a:endParaRPr>
          </a:p>
          <a:p>
            <a:pPr marL="216000" indent="-215640">
              <a:lnSpc>
                <a:spcPct val="100000"/>
              </a:lnSpc>
              <a:tabLst>
                <a:tab algn="l" pos="0"/>
              </a:tabLst>
            </a:pPr>
            <a:r>
              <a:rPr b="0" lang="en-GB" sz="2000" spc="-1" strike="noStrike">
                <a:latin typeface="Verdana"/>
              </a:rPr>
              <a:t>- Si les </a:t>
            </a:r>
            <a:r>
              <a:rPr b="0" lang="fr-CA" sz="2000" spc="-1" strike="noStrike">
                <a:latin typeface="Verdana"/>
              </a:rPr>
              <a:t>participants s'ntéressent et que vous avez le temps, vous pouvez choisir de faire un deuxième scénario ou de remplacer le premier par celui-ci</a:t>
            </a:r>
            <a:endParaRPr b="0" lang="fr-FR" sz="2000" spc="-1" strike="noStrike">
              <a:latin typeface="Arial"/>
            </a:endParaRPr>
          </a:p>
          <a:p>
            <a:pPr marL="216000" indent="-215640">
              <a:lnSpc>
                <a:spcPct val="100000"/>
              </a:lnSpc>
              <a:tabLst>
                <a:tab algn="l" pos="0"/>
              </a:tabLst>
            </a:pPr>
            <a:r>
              <a:rPr b="0" lang="fr-CA" sz="2000" spc="-1" strike="noStrike">
                <a:latin typeface="Verdana"/>
              </a:rPr>
              <a:t>- Si le cas de l'utilisation de la force létale ne convient pas à votre public, choisir un cas plus pertinent, et vous pouvez également modifier les détails sur la menace pour le rendre plus difficile</a:t>
            </a:r>
            <a:endParaRPr b="0" lang="fr-FR" sz="2000" spc="-1" strike="noStrike">
              <a:latin typeface="Arial"/>
            </a:endParaRPr>
          </a:p>
          <a:p>
            <a:pPr marL="216000" indent="-215640">
              <a:lnSpc>
                <a:spcPct val="100000"/>
              </a:lnSpc>
              <a:tabLst>
                <a:tab algn="l" pos="0"/>
              </a:tabLst>
            </a:pPr>
            <a:r>
              <a:rPr b="0" lang="fr-CA" sz="2000" spc="-1" strike="noStrike">
                <a:latin typeface="Verdana"/>
              </a:rPr>
              <a:t>- si nécessaire </a:t>
            </a:r>
            <a:r>
              <a:rPr b="0" lang="fr-CA" sz="1200" spc="-1" strike="noStrike">
                <a:latin typeface="Calibri"/>
                <a:ea typeface="Times New Roman"/>
              </a:rPr>
              <a:t>diviser en plusieurs groupes de dix personnes maximum</a:t>
            </a:r>
            <a:endParaRPr b="0" lang="fr-FR" sz="1200" spc="-1" strike="noStrike">
              <a:latin typeface="Arial"/>
            </a:endParaRPr>
          </a:p>
          <a:p>
            <a:pPr marL="216000" indent="-215640">
              <a:lnSpc>
                <a:spcPct val="100000"/>
              </a:lnSpc>
              <a:tabLst>
                <a:tab algn="l" pos="0"/>
              </a:tabLst>
            </a:pPr>
            <a:r>
              <a:rPr b="0" lang="fr-CA" sz="2000" spc="-1" strike="noStrike">
                <a:latin typeface="Calibri"/>
                <a:ea typeface="Times New Roman"/>
              </a:rPr>
              <a:t>- cet exercice dure de 40 à 60 minutes</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i="1" lang="en-GB" sz="2000" spc="-1" strike="noStrike">
                <a:latin typeface="Calibri"/>
                <a:ea typeface="Calibri"/>
              </a:rPr>
              <a:t>Étape 1 : </a:t>
            </a:r>
            <a:r>
              <a:rPr b="0" lang="en-GB" sz="2000" spc="-1" strike="noStrike">
                <a:latin typeface="Calibri"/>
                <a:ea typeface="Calibri"/>
              </a:rPr>
              <a:t>Diviser le (s) groupe(s) en deux équipes</a:t>
            </a:r>
            <a:endParaRPr b="0" lang="fr-FR" sz="2000" spc="-1" strike="noStrike">
              <a:latin typeface="Arial"/>
            </a:endParaRPr>
          </a:p>
          <a:p>
            <a:pPr marL="216000" indent="-215640">
              <a:lnSpc>
                <a:spcPct val="100000"/>
              </a:lnSpc>
              <a:tabLst>
                <a:tab algn="l" pos="0"/>
              </a:tabLst>
            </a:pPr>
            <a:r>
              <a:rPr b="0" i="1" lang="en-GB" sz="2000" spc="-1" strike="noStrike">
                <a:latin typeface="Calibri"/>
                <a:ea typeface="Calibri"/>
              </a:rPr>
              <a:t>Étape 2 : </a:t>
            </a:r>
            <a:r>
              <a:rPr b="0" lang="en-GB" sz="2000" spc="-1" strike="noStrike">
                <a:latin typeface="Calibri"/>
                <a:ea typeface="Calibri"/>
              </a:rPr>
              <a:t>Distribuer le texte</a:t>
            </a:r>
            <a:endParaRPr b="0" lang="fr-FR" sz="2000" spc="-1" strike="noStrike">
              <a:latin typeface="Arial"/>
            </a:endParaRPr>
          </a:p>
          <a:p>
            <a:pPr marL="216000" indent="-215640">
              <a:lnSpc>
                <a:spcPct val="100000"/>
              </a:lnSpc>
              <a:tabLst>
                <a:tab algn="l" pos="0"/>
              </a:tabLst>
            </a:pPr>
            <a:r>
              <a:rPr b="0" i="1" lang="en-GB" sz="1200" spc="-1" strike="noStrike">
                <a:latin typeface="Calibri"/>
                <a:ea typeface="Calibri"/>
              </a:rPr>
              <a:t>Étape 3 : </a:t>
            </a:r>
            <a:r>
              <a:rPr b="0" lang="en-GB" sz="1200" spc="-1" strike="noStrike">
                <a:latin typeface="Calibri"/>
                <a:ea typeface="Calibri"/>
              </a:rPr>
              <a:t>Demander à la moitié de chaque groupe de noter </a:t>
            </a:r>
            <a:r>
              <a:rPr b="0" lang="en-GB" sz="2000" spc="-1" strike="noStrike">
                <a:latin typeface="Calibri"/>
                <a:ea typeface="Calibri"/>
              </a:rPr>
              <a:t>les arguments pour illustrer que les actions étaient proportionnées, et l'autre doit noter les arguments pour montrer qu'ils étaient disproportionnés</a:t>
            </a:r>
            <a:endParaRPr b="0" lang="fr-FR" sz="2000" spc="-1" strike="noStrike">
              <a:latin typeface="Arial"/>
            </a:endParaRPr>
          </a:p>
          <a:p>
            <a:pPr marL="216000" indent="-215640">
              <a:lnSpc>
                <a:spcPct val="100000"/>
              </a:lnSpc>
              <a:tabLst>
                <a:tab algn="l" pos="0"/>
              </a:tabLst>
            </a:pPr>
            <a:r>
              <a:rPr b="0" lang="en-GB" sz="1200" spc="-1" strike="noStrike">
                <a:latin typeface="Calibri"/>
                <a:ea typeface="Calibri"/>
              </a:rPr>
              <a:t>[OU demander à chaque participant de noter </a:t>
            </a:r>
            <a:r>
              <a:rPr b="0" lang="en-GB" sz="2000" spc="-1" strike="noStrike">
                <a:latin typeface="Calibri"/>
                <a:ea typeface="Calibri"/>
              </a:rPr>
              <a:t>les arguments pour illustrer que les actions étaient proportionnées, ainsi que les arguments pour montrer qu'elles étaient disproportionnées]</a:t>
            </a:r>
            <a:endParaRPr b="0" lang="fr-FR" sz="2000" spc="-1" strike="noStrike">
              <a:latin typeface="Arial"/>
            </a:endParaRPr>
          </a:p>
          <a:p>
            <a:pPr marL="216000" indent="-215640">
              <a:lnSpc>
                <a:spcPct val="100000"/>
              </a:lnSpc>
              <a:tabLst>
                <a:tab algn="l" pos="0"/>
              </a:tabLst>
            </a:pPr>
            <a:r>
              <a:rPr b="0" i="1" lang="en-GB" sz="1200" spc="-1" strike="noStrike">
                <a:latin typeface="Calibri"/>
                <a:ea typeface="Calibri"/>
              </a:rPr>
              <a:t>Étape 4 : </a:t>
            </a:r>
            <a:r>
              <a:rPr b="0" lang="en-GB" sz="1200" spc="-1" strike="noStrike">
                <a:latin typeface="Calibri"/>
                <a:ea typeface="Calibri"/>
              </a:rPr>
              <a:t>Demander aux participants de partager un argument (qui n'a pas été mentionné auparavant). Regrouper-les sur un tableau de papier (arguments pour, arguments contre)</a:t>
            </a:r>
            <a:endParaRPr b="0" lang="fr-FR" sz="1200" spc="-1" strike="noStrike">
              <a:latin typeface="Arial"/>
            </a:endParaRPr>
          </a:p>
          <a:p>
            <a:pPr marL="216000" indent="-215640">
              <a:lnSpc>
                <a:spcPct val="100000"/>
              </a:lnSpc>
              <a:tabLst>
                <a:tab algn="l" pos="0"/>
              </a:tabLst>
            </a:pPr>
            <a:r>
              <a:rPr b="0" i="1" lang="en-GB" sz="2000" spc="-1" strike="noStrike">
                <a:latin typeface="Calibri"/>
                <a:ea typeface="Calibri"/>
              </a:rPr>
              <a:t>Étape 5 :</a:t>
            </a:r>
            <a:r>
              <a:rPr b="0" lang="en-GB" sz="2000" spc="-1" strike="noStrike">
                <a:latin typeface="Calibri"/>
                <a:ea typeface="Calibri"/>
              </a:rPr>
              <a:t> Laisser le groupe discuter quels sont les arguments de conclusion du groupe. S'assurer que les effets des actions sont pris en compte.</a:t>
            </a:r>
            <a:endParaRPr b="0" lang="fr-FR" sz="2000" spc="-1" strike="noStrike">
              <a:latin typeface="Arial"/>
            </a:endParaRPr>
          </a:p>
        </p:txBody>
      </p:sp>
      <p:sp>
        <p:nvSpPr>
          <p:cNvPr id="754"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69264AF-AF50-42AF-B85A-A7933A716A33}"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5" name="PlaceHolder 1"/>
          <p:cNvSpPr>
            <a:spLocks noGrp="1"/>
          </p:cNvSpPr>
          <p:nvPr>
            <p:ph type="sldImg"/>
          </p:nvPr>
        </p:nvSpPr>
        <p:spPr>
          <a:xfrm>
            <a:off x="1143000" y="685800"/>
            <a:ext cx="4571640" cy="3428640"/>
          </a:xfrm>
          <a:prstGeom prst="rect">
            <a:avLst/>
          </a:prstGeom>
        </p:spPr>
      </p:sp>
      <p:sp>
        <p:nvSpPr>
          <p:cNvPr id="756"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280">
              <a:lnSpc>
                <a:spcPct val="100000"/>
              </a:lnSpc>
              <a:tabLst>
                <a:tab algn="l" pos="0"/>
              </a:tabLst>
            </a:pPr>
            <a:r>
              <a:rPr b="0" lang="fr-FR" sz="2000" spc="-1" strike="noStrike">
                <a:latin typeface="Arial"/>
              </a:rPr>
              <a:t>Si en ligne et au lieu d'un polycopié</a:t>
            </a:r>
            <a:endParaRPr b="0" lang="fr-FR" sz="2000" spc="-1" strike="noStrike">
              <a:latin typeface="Arial"/>
            </a:endParaRPr>
          </a:p>
        </p:txBody>
      </p:sp>
      <p:sp>
        <p:nvSpPr>
          <p:cNvPr id="757"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BCF8CDE8-6C17-4349-A234-84A7DFB71CF1}"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PlaceHolder 1"/>
          <p:cNvSpPr>
            <a:spLocks noGrp="1"/>
          </p:cNvSpPr>
          <p:nvPr>
            <p:ph type="sldImg"/>
          </p:nvPr>
        </p:nvSpPr>
        <p:spPr>
          <a:xfrm>
            <a:off x="1143000" y="685800"/>
            <a:ext cx="4570920" cy="3427920"/>
          </a:xfrm>
          <a:prstGeom prst="rect">
            <a:avLst/>
          </a:prstGeom>
        </p:spPr>
      </p:sp>
      <p:sp>
        <p:nvSpPr>
          <p:cNvPr id="759"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Instructions/feuille de texte </a:t>
            </a:r>
            <a:r>
              <a:rPr b="1" lang="fr-CA" sz="2000" spc="-1" strike="noStrike">
                <a:latin typeface="Verdana"/>
              </a:rPr>
              <a:t>proposé 23</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L'un des objectifs de cette formation est de vous parler des 7 ateliers de ce projet. De quoi s'agit-il et comment pouvez-vous facilement les exécuter avec vos collègues ou partenaires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US" sz="2000" spc="-1" strike="noStrike">
                <a:latin typeface="Verdana"/>
              </a:rPr>
              <a:t>Vous pouvez trouver notre matériel sur https://www.firstlinepractitioners.com/</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1" lang="en-US" sz="2000" spc="-1" strike="noStrike">
                <a:latin typeface="Verdana"/>
              </a:rPr>
              <a:t>@Formateur : cliquer sur les images</a:t>
            </a:r>
            <a:endParaRPr b="0" lang="fr-FR" sz="2000" spc="-1" strike="noStrike">
              <a:latin typeface="Arial"/>
            </a:endParaRPr>
          </a:p>
          <a:p>
            <a:pPr marL="216000" indent="-215640">
              <a:lnSpc>
                <a:spcPct val="100000"/>
              </a:lnSpc>
              <a:tabLst>
                <a:tab algn="l" pos="0"/>
              </a:tabLst>
            </a:pPr>
            <a:r>
              <a:rPr b="0" lang="en-US" sz="2000" spc="-1" strike="noStrike">
                <a:latin typeface="Verdana"/>
              </a:rPr>
              <a:t>https://www.firstlinepractitioners.com/</a:t>
            </a:r>
            <a:endParaRPr b="0" lang="fr-FR" sz="2000" spc="-1" strike="noStrike">
              <a:latin typeface="Arial"/>
            </a:endParaRPr>
          </a:p>
          <a:p>
            <a:pPr marL="216000" indent="-215640">
              <a:lnSpc>
                <a:spcPct val="100000"/>
              </a:lnSpc>
              <a:tabLst>
                <a:tab algn="l" pos="0"/>
              </a:tabLst>
            </a:pPr>
            <a:r>
              <a:rPr b="0" lang="en-US" sz="2000" spc="-1" strike="noStrike">
                <a:latin typeface="Verdana"/>
              </a:rPr>
              <a:t>Accéder au site Web et montrer où exactement, indiquer également les documents d'évaluation</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US" sz="2000" spc="-1" strike="noStrike">
                <a:latin typeface="Verdana"/>
              </a:rPr>
              <a:t>Des informations supplémentaires et des formations sont disponibles sur la plateforme de formation Hermes de l'UE </a:t>
            </a:r>
            <a:endParaRPr b="0" lang="fr-FR" sz="2000" spc="-1" strike="noStrike">
              <a:latin typeface="Arial"/>
            </a:endParaRPr>
          </a:p>
          <a:p>
            <a:pPr marL="216000" indent="-215640">
              <a:lnSpc>
                <a:spcPct val="100000"/>
              </a:lnSpc>
              <a:tabLst>
                <a:tab algn="l" pos="0"/>
              </a:tabLst>
            </a:pPr>
            <a:r>
              <a:rPr b="0" lang="en-US" sz="2000" spc="-1" strike="noStrike">
                <a:latin typeface="Verdana"/>
              </a:rPr>
              <a:t>https://www.traininghermes.eu/</a:t>
            </a:r>
            <a:endParaRPr b="0" lang="fr-FR" sz="2000" spc="-1" strike="noStrike">
              <a:latin typeface="Arial"/>
            </a:endParaRPr>
          </a:p>
          <a:p>
            <a:pPr marL="216000" indent="-215640">
              <a:lnSpc>
                <a:spcPct val="100000"/>
              </a:lnSpc>
              <a:tabLst>
                <a:tab algn="l" pos="0"/>
              </a:tabLst>
            </a:pPr>
            <a:r>
              <a:rPr b="0" lang="en-US" sz="2000" spc="-1" strike="noStrike">
                <a:latin typeface="Verdana"/>
              </a:rPr>
              <a:t>Accéder au site Web, expliquer comment ils peuvent s'inscrire et montrer notre e-learning (s'assurer d'avoir un compte pour pouvoir accéder au cours)</a:t>
            </a:r>
            <a:endParaRPr b="0" lang="fr-FR" sz="2000" spc="-1" strike="noStrike">
              <a:latin typeface="Arial"/>
            </a:endParaRPr>
          </a:p>
          <a:p>
            <a:pPr marL="216000" indent="-215640">
              <a:lnSpc>
                <a:spcPct val="100000"/>
              </a:lnSpc>
              <a:tabLst>
                <a:tab algn="l" pos="0"/>
              </a:tabLst>
            </a:pPr>
            <a:r>
              <a:rPr b="0" lang="en-US" sz="2000" spc="-1" strike="noStrike">
                <a:latin typeface="Verdana"/>
              </a:rPr>
              <a:t>ARMOUR </a:t>
            </a:r>
            <a:r>
              <a:rPr b="0" lang="fr-CA" sz="2000" spc="-1" strike="noStrike">
                <a:latin typeface="Verdana"/>
              </a:rPr>
              <a:t>et DERAD (et toute autre formation relative sur Hermes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p:txBody>
      </p:sp>
      <p:sp>
        <p:nvSpPr>
          <p:cNvPr id="760" name="Slide Number Placehold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6CBC998-9E9F-4920-B304-C521A067828C}" type="slidenum">
              <a:rPr b="0" lang="en-US" sz="1200" spc="-1" strike="noStrike">
                <a:solidFill>
                  <a:srgbClr val="000000"/>
                </a:solidFill>
                <a:latin typeface="+mn-lt"/>
                <a:ea typeface="+mn-ea"/>
              </a:rPr>
              <a:t>&lt;numéro&gt;</a:t>
            </a:fld>
            <a:endParaRPr b="0" lang="fr-FR"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1" name="PlaceHolder 1"/>
          <p:cNvSpPr>
            <a:spLocks noGrp="1"/>
          </p:cNvSpPr>
          <p:nvPr>
            <p:ph type="sldImg"/>
          </p:nvPr>
        </p:nvSpPr>
        <p:spPr>
          <a:xfrm>
            <a:off x="1143000" y="685800"/>
            <a:ext cx="4570920" cy="3427920"/>
          </a:xfrm>
          <a:prstGeom prst="rect">
            <a:avLst/>
          </a:prstGeom>
        </p:spPr>
      </p:sp>
      <p:sp>
        <p:nvSpPr>
          <p:cNvPr id="762"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Instructions/feuille de texte 24</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Un autre objectif est de vous montrer où se trouvent d'autres collections de pratiques accessibles et utilisables. Il s'agit d'une sélection de sites Web où on trouve beaucoup d'informations et de matériel</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US" sz="2000" spc="-1" strike="noStrike">
                <a:latin typeface="Verdana"/>
              </a:rPr>
              <a:t>@Partenaires : à côté des 3 projets européens, cette sélection est orientée vers le contexte néerlandais, veuiller sélectionner ceux qui sont intéressants pour votre public)</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1" lang="en-US" sz="2000" spc="-1" strike="noStrike">
                <a:latin typeface="Verdana"/>
              </a:rPr>
              <a:t>@Formateur : cliquer sur les images et parler de chaque site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US" sz="2000" spc="-1" strike="noStrike">
                <a:latin typeface="Verdana"/>
              </a:rPr>
              <a:t>https://terratoolkit.eu/download_teachers/</a:t>
            </a:r>
            <a:endParaRPr b="0" lang="fr-FR" sz="2000" spc="-1" strike="noStrike">
              <a:latin typeface="Arial"/>
            </a:endParaRPr>
          </a:p>
          <a:p>
            <a:pPr marL="216000" indent="-215640">
              <a:lnSpc>
                <a:spcPct val="100000"/>
              </a:lnSpc>
              <a:tabLst>
                <a:tab algn="l" pos="0"/>
              </a:tabLst>
            </a:pPr>
            <a:r>
              <a:rPr b="0" lang="en-US" sz="2000" spc="-1" strike="noStrike">
                <a:latin typeface="Verdana"/>
              </a:rPr>
              <a:t>https://www.bounce-resilience-tools.eu/bounce-along</a:t>
            </a:r>
            <a:r>
              <a:rPr b="0" lang="fr-CA" sz="2000" spc="-1" strike="noStrike">
                <a:latin typeface="Verdana"/>
              </a:rPr>
              <a:t> (a été temporairement déconnecté pendant longtemps, mais sera de retour, sinon : veuiller le remplacer)</a:t>
            </a:r>
            <a:endParaRPr b="0" lang="fr-FR" sz="2000" spc="-1" strike="noStrike">
              <a:latin typeface="Arial"/>
            </a:endParaRPr>
          </a:p>
          <a:p>
            <a:pPr marL="216000" indent="-215640">
              <a:lnSpc>
                <a:spcPct val="100000"/>
              </a:lnSpc>
              <a:tabLst>
                <a:tab algn="l" pos="0"/>
              </a:tabLst>
            </a:pPr>
            <a:r>
              <a:rPr b="0" lang="fr-CA" sz="2000" spc="-1" strike="noStrike">
                <a:latin typeface="Verdana"/>
              </a:rPr>
              <a:t>https://www.kis.nl/publicatie/zicht-op-radicalisering</a:t>
            </a:r>
            <a:endParaRPr b="0" lang="fr-FR" sz="2000" spc="-1" strike="noStrike">
              <a:latin typeface="Arial"/>
            </a:endParaRPr>
          </a:p>
          <a:p>
            <a:pPr marL="216000" indent="-215640">
              <a:lnSpc>
                <a:spcPct val="100000"/>
              </a:lnSpc>
              <a:tabLst>
                <a:tab algn="l" pos="0"/>
              </a:tabLst>
            </a:pPr>
            <a:r>
              <a:rPr b="0" lang="fr-CA" sz="2000" spc="-1" strike="noStrike">
                <a:latin typeface="Verdana"/>
              </a:rPr>
              <a:t>https://www.nji.nl/nl/Kennis/Dossier/Radicalisering</a:t>
            </a:r>
            <a:endParaRPr b="0" lang="fr-FR" sz="2000" spc="-1" strike="noStrike">
              <a:latin typeface="Arial"/>
            </a:endParaRPr>
          </a:p>
          <a:p>
            <a:pPr marL="216000" indent="-215640">
              <a:lnSpc>
                <a:spcPct val="100000"/>
              </a:lnSpc>
              <a:tabLst>
                <a:tab algn="l" pos="0"/>
              </a:tabLst>
            </a:pPr>
            <a:r>
              <a:rPr b="0" lang="fr-CA" sz="2000" spc="-1" strike="noStrike">
                <a:latin typeface="Verdana"/>
              </a:rPr>
              <a:t>https://ter-info.nl/home</a:t>
            </a:r>
            <a:endParaRPr b="0" lang="fr-FR" sz="2000" spc="-1" strike="noStrike">
              <a:latin typeface="Arial"/>
            </a:endParaRPr>
          </a:p>
          <a:p>
            <a:pPr marL="216000" indent="-215640">
              <a:lnSpc>
                <a:spcPct val="100000"/>
              </a:lnSpc>
              <a:tabLst>
                <a:tab algn="l" pos="0"/>
              </a:tabLst>
            </a:pPr>
            <a:r>
              <a:rPr b="0" lang="fr-CA" sz="2000" spc="-1" strike="noStrike">
                <a:latin typeface="Verdana"/>
              </a:rPr>
              <a:t>https://ec.europa.eu/home-affairs/what-we-do/networks/radicalisation_awareness_network/ran-best-practices_fr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p:txBody>
      </p:sp>
      <p:sp>
        <p:nvSpPr>
          <p:cNvPr id="763" name="Slide Number Placehold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6EE25889-B4D3-4546-ABF0-92CE8D255E54}" type="slidenum">
              <a:rPr b="0" lang="en-US" sz="1200" spc="-1" strike="noStrike">
                <a:solidFill>
                  <a:srgbClr val="000000"/>
                </a:solidFill>
                <a:latin typeface="+mn-lt"/>
                <a:ea typeface="+mn-ea"/>
              </a:rPr>
              <a:t>&lt;numéro&gt;</a:t>
            </a:fld>
            <a:endParaRPr b="0" lang="fr-FR" sz="12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4" name="PlaceHolder 1"/>
          <p:cNvSpPr>
            <a:spLocks noGrp="1"/>
          </p:cNvSpPr>
          <p:nvPr>
            <p:ph type="sldImg"/>
          </p:nvPr>
        </p:nvSpPr>
        <p:spPr>
          <a:xfrm>
            <a:off x="1143000" y="685800"/>
            <a:ext cx="4570920" cy="3427920"/>
          </a:xfrm>
          <a:prstGeom prst="rect">
            <a:avLst/>
          </a:prstGeom>
        </p:spPr>
      </p:sp>
      <p:sp>
        <p:nvSpPr>
          <p:cNvPr id="765"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Instructions/feuille de texte 25</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Distribuer </a:t>
            </a:r>
            <a:r>
              <a:rPr b="0" i="1" lang="en-GB" sz="2000" spc="-1" strike="noStrike">
                <a:latin typeface="Verdana"/>
              </a:rPr>
              <a:t>[ou si en ligne : email] </a:t>
            </a:r>
            <a:r>
              <a:rPr b="0" lang="en-GB" sz="2000" spc="-1" strike="noStrike">
                <a:latin typeface="Verdana"/>
              </a:rPr>
              <a:t>le T2 jour 3. </a:t>
            </a:r>
            <a:endParaRPr b="0" lang="fr-FR" sz="2000" spc="-1" strike="noStrike">
              <a:latin typeface="Arial"/>
            </a:endParaRPr>
          </a:p>
          <a:p>
            <a:pPr marL="216000" indent="-215640">
              <a:lnSpc>
                <a:spcPct val="100000"/>
              </a:lnSpc>
              <a:tabLst>
                <a:tab algn="l" pos="0"/>
              </a:tabLst>
            </a:pPr>
            <a:r>
              <a:rPr b="0" lang="en-GB" sz="2000" spc="-1" strike="noStrike">
                <a:latin typeface="Verdana"/>
              </a:rPr>
              <a:t>Expliquer que les participants peuvent utiliser le numéro de l'exercice comme indiqué pour ajouter des commentaires sur un exercice spécifique</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Est-ce qu'ils vous ont aidé à vous familiariser avec les concepts ?</a:t>
            </a:r>
            <a:endParaRPr b="0" lang="fr-FR" sz="2000" spc="-1" strike="noStrike">
              <a:latin typeface="Arial"/>
            </a:endParaRPr>
          </a:p>
          <a:p>
            <a:pPr marL="216000" indent="-215640">
              <a:lnSpc>
                <a:spcPct val="100000"/>
              </a:lnSpc>
              <a:tabLst>
                <a:tab algn="l" pos="0"/>
              </a:tabLst>
            </a:pPr>
            <a:r>
              <a:rPr b="0" lang="en-GB" sz="2000" spc="-1" strike="noStrike">
                <a:latin typeface="Verdana"/>
              </a:rPr>
              <a:t>Sont-ils pratiques pour les utiliser avec les jeunes ?</a:t>
            </a:r>
            <a:endParaRPr b="0" lang="fr-FR" sz="2000" spc="-1" strike="noStrike">
              <a:latin typeface="Arial"/>
            </a:endParaRPr>
          </a:p>
          <a:p>
            <a:pPr marL="216000" indent="-215640">
              <a:lnSpc>
                <a:spcPct val="100000"/>
              </a:lnSpc>
              <a:tabLst>
                <a:tab algn="l" pos="0"/>
              </a:tabLst>
            </a:pPr>
            <a:r>
              <a:rPr b="0" lang="en-GB" sz="2000" spc="-1" strike="noStrike">
                <a:latin typeface="Verdana"/>
              </a:rPr>
              <a:t>Lesquels sont utiles dans votre travail (ou en privé)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p:txBody>
      </p:sp>
      <p:sp>
        <p:nvSpPr>
          <p:cNvPr id="766"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3983AAE-982B-43A0-B9F0-C1194FF63F46}"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PlaceHolder 1"/>
          <p:cNvSpPr>
            <a:spLocks noGrp="1"/>
          </p:cNvSpPr>
          <p:nvPr>
            <p:ph type="sldImg"/>
          </p:nvPr>
        </p:nvSpPr>
        <p:spPr>
          <a:xfrm>
            <a:off x="1143000" y="685800"/>
            <a:ext cx="4570920" cy="3427920"/>
          </a:xfrm>
          <a:prstGeom prst="rect">
            <a:avLst/>
          </a:prstGeom>
        </p:spPr>
      </p:sp>
      <p:sp>
        <p:nvSpPr>
          <p:cNvPr id="768"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Instructions/feuille de texte 26</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@Formateur : Faire un tour et recueillir des commentaires généraux sur la formation et les 7 ateliers ?</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endParaRPr b="0" lang="fr-FR" sz="2000" spc="-1" strike="noStrike">
              <a:latin typeface="Arial"/>
            </a:endParaRPr>
          </a:p>
        </p:txBody>
      </p:sp>
      <p:sp>
        <p:nvSpPr>
          <p:cNvPr id="769" name="Slide Number Placehold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126F04D-44EC-4BAD-9944-2792465B2746}" type="slidenum">
              <a:rPr b="0" lang="en-US" sz="1200" spc="-1" strike="noStrike">
                <a:solidFill>
                  <a:srgbClr val="000000"/>
                </a:solidFill>
                <a:latin typeface="+mn-lt"/>
                <a:ea typeface="+mn-ea"/>
              </a:rPr>
              <a:t>&lt;numéro&gt;</a:t>
            </a:fld>
            <a:endParaRPr b="0" lang="fr-FR" sz="12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5" name="PlaceHolder 1"/>
          <p:cNvSpPr>
            <a:spLocks noGrp="1"/>
          </p:cNvSpPr>
          <p:nvPr>
            <p:ph type="sldImg"/>
          </p:nvPr>
        </p:nvSpPr>
        <p:spPr>
          <a:xfrm>
            <a:off x="1143000" y="685800"/>
            <a:ext cx="4571640" cy="3428640"/>
          </a:xfrm>
          <a:prstGeom prst="rect">
            <a:avLst/>
          </a:prstGeom>
        </p:spPr>
      </p:sp>
      <p:sp>
        <p:nvSpPr>
          <p:cNvPr id="696"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a:t>
            </a:r>
            <a:r>
              <a:rPr b="1" lang="fr-CA" sz="2000" spc="-1" strike="noStrike">
                <a:latin typeface="Verdana"/>
              </a:rPr>
              <a:t>feuille de texte proposé 2</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Avant de passer au programme d'aujourd' hui, je voudrais revenir à la question que je vous ai posée à la fin </a:t>
            </a:r>
            <a:r>
              <a:rPr b="0" lang="fr-CA" sz="2000" spc="-1" strike="noStrike">
                <a:latin typeface="Verdana"/>
              </a:rPr>
              <a:t>du deuxième jour. </a:t>
            </a:r>
            <a:endParaRPr b="0" lang="fr-FR" sz="2000" spc="-1" strike="noStrike">
              <a:latin typeface="Arial"/>
            </a:endParaRPr>
          </a:p>
        </p:txBody>
      </p:sp>
      <p:sp>
        <p:nvSpPr>
          <p:cNvPr id="697" name="Контейнер за номер на слайда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A41AB8F0-A265-4574-A3AC-160C407C65F3}"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8" name="PlaceHolder 1"/>
          <p:cNvSpPr>
            <a:spLocks noGrp="1"/>
          </p:cNvSpPr>
          <p:nvPr>
            <p:ph type="sldImg"/>
          </p:nvPr>
        </p:nvSpPr>
        <p:spPr>
          <a:xfrm>
            <a:off x="1143000" y="685800"/>
            <a:ext cx="4570920" cy="3427920"/>
          </a:xfrm>
          <a:prstGeom prst="rect">
            <a:avLst/>
          </a:prstGeom>
        </p:spPr>
      </p:sp>
      <p:sp>
        <p:nvSpPr>
          <p:cNvPr id="699"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a:t>
            </a:r>
            <a:r>
              <a:rPr b="1" lang="fr-CA" sz="2000" spc="-1" strike="noStrike">
                <a:latin typeface="Verdana"/>
              </a:rPr>
              <a:t>feuille de texte 3</a:t>
            </a:r>
            <a:endParaRPr b="0" lang="fr-FR" sz="2000" spc="-1" strike="noStrike">
              <a:latin typeface="Arial"/>
            </a:endParaRPr>
          </a:p>
          <a:p>
            <a:pPr marL="216000" indent="-215640">
              <a:lnSpc>
                <a:spcPct val="100000"/>
              </a:lnSpc>
              <a:tabLst>
                <a:tab algn="l" pos="0"/>
              </a:tabLst>
            </a:pPr>
            <a:r>
              <a:rPr b="1" lang="fr-CA" sz="2000" spc="-1" strike="noStrike">
                <a:latin typeface="Verdana"/>
              </a:rPr>
              <a:t> </a:t>
            </a:r>
            <a:endParaRPr b="0" lang="fr-FR" sz="2000" spc="-1" strike="noStrike">
              <a:latin typeface="Arial"/>
            </a:endParaRPr>
          </a:p>
          <a:p>
            <a:pPr marL="216000" indent="-215640">
              <a:lnSpc>
                <a:spcPct val="100000"/>
              </a:lnSpc>
              <a:tabLst>
                <a:tab algn="l" pos="0"/>
              </a:tabLst>
            </a:pPr>
            <a:r>
              <a:rPr b="0" lang="fr-CA" sz="2000" spc="-1" strike="noStrike">
                <a:latin typeface="Verdana"/>
              </a:rPr>
              <a:t>Résumer – répéter brièvement le contenu du jour 2 et le concept de radicalisation (pour une meilleure mémorisation et une meilleure fondation du jour 3) </a:t>
            </a:r>
            <a:endParaRPr b="0" lang="fr-FR" sz="2000" spc="-1" strike="noStrike">
              <a:latin typeface="Arial"/>
            </a:endParaRPr>
          </a:p>
          <a:p>
            <a:pPr marL="216000" indent="-215640">
              <a:lnSpc>
                <a:spcPct val="100000"/>
              </a:lnSpc>
              <a:tabLst>
                <a:tab algn="l" pos="0"/>
              </a:tabLst>
            </a:pPr>
            <a:r>
              <a:rPr b="0" lang="fr-CA" sz="2000" spc="-1" strike="noStrike">
                <a:latin typeface="Verdana"/>
              </a:rPr>
              <a:t>Gestion des conflits – expliquer comment l'incapacité à gérer des situations conflictuelles peut stimuler la radicalisation</a:t>
            </a:r>
            <a:endParaRPr b="0" lang="fr-FR" sz="2000" spc="-1" strike="noStrike">
              <a:latin typeface="Arial"/>
            </a:endParaRPr>
          </a:p>
          <a:p>
            <a:pPr marL="216000" indent="-215640">
              <a:lnSpc>
                <a:spcPct val="100000"/>
              </a:lnSpc>
              <a:tabLst>
                <a:tab algn="l" pos="0"/>
              </a:tabLst>
            </a:pPr>
            <a:r>
              <a:rPr b="0" lang="fr-CA" sz="2000" spc="-1" strike="noStrike">
                <a:latin typeface="Verdana"/>
              </a:rPr>
              <a:t>Exercices – s'entraîner à la gestion des conflits </a:t>
            </a:r>
            <a:endParaRPr b="0" lang="fr-FR" sz="2000" spc="-1" strike="noStrike">
              <a:latin typeface="Arial"/>
            </a:endParaRPr>
          </a:p>
          <a:p>
            <a:pPr marL="216000" indent="-215640">
              <a:lnSpc>
                <a:spcPct val="100000"/>
              </a:lnSpc>
              <a:tabLst>
                <a:tab algn="l" pos="0"/>
              </a:tabLst>
            </a:pPr>
            <a:r>
              <a:rPr b="0" lang="fr-CA" sz="2000" spc="-1" strike="noStrike">
                <a:latin typeface="Verdana"/>
              </a:rPr>
              <a:t>Réponse de l'État – expliquer comment le gouvernement réagit aux situations peut accroître ou réduire la radicalisation</a:t>
            </a:r>
            <a:endParaRPr b="0" lang="fr-FR" sz="2000" spc="-1" strike="noStrike">
              <a:latin typeface="Arial"/>
            </a:endParaRPr>
          </a:p>
          <a:p>
            <a:pPr marL="216000" indent="-215640">
              <a:lnSpc>
                <a:spcPct val="100000"/>
              </a:lnSpc>
              <a:tabLst>
                <a:tab algn="l" pos="0"/>
              </a:tabLst>
            </a:pPr>
            <a:r>
              <a:rPr b="0" lang="fr-CA" sz="2000" spc="-1" strike="noStrike">
                <a:latin typeface="Verdana"/>
              </a:rPr>
              <a:t>Exercices – pour comprendre comment la réponse de l'État devrait être pour un effet positif sur la radicalisation</a:t>
            </a:r>
            <a:endParaRPr b="0" lang="fr-FR" sz="2000" spc="-1" strike="noStrike">
              <a:latin typeface="Arial"/>
            </a:endParaRPr>
          </a:p>
          <a:p>
            <a:pPr marL="216000" indent="-215640">
              <a:lnSpc>
                <a:spcPct val="100000"/>
              </a:lnSpc>
              <a:tabLst>
                <a:tab algn="l" pos="0"/>
              </a:tabLst>
            </a:pPr>
            <a:r>
              <a:rPr b="0" lang="fr-CA" sz="2000" spc="-1" strike="noStrike">
                <a:latin typeface="Verdana"/>
              </a:rPr>
              <a:t>Bonnes pratiques – pour vous montrer plus de sources d'information et de pratiques</a:t>
            </a:r>
            <a:endParaRPr b="0" lang="fr-FR" sz="2000" spc="-1" strike="noStrike">
              <a:latin typeface="Arial"/>
            </a:endParaRPr>
          </a:p>
          <a:p>
            <a:pPr marL="216000" indent="-215640">
              <a:lnSpc>
                <a:spcPct val="100000"/>
              </a:lnSpc>
              <a:tabLst>
                <a:tab algn="l" pos="0"/>
              </a:tabLst>
            </a:pPr>
            <a:r>
              <a:rPr b="0" lang="fr-CA" sz="2000" spc="-1" strike="noStrike">
                <a:latin typeface="Verdana"/>
              </a:rPr>
              <a:t>Retour– votre retour sur les exercices du jour 3 et sur la formation dans son ensemble </a:t>
            </a:r>
            <a:endParaRPr b="0" lang="fr-FR" sz="2000" spc="-1" strike="noStrike">
              <a:latin typeface="Arial"/>
            </a:endParaRPr>
          </a:p>
          <a:p>
            <a:pPr marL="216000" indent="-215640">
              <a:lnSpc>
                <a:spcPct val="100000"/>
              </a:lnSpc>
              <a:tabLst>
                <a:tab algn="l" pos="0"/>
              </a:tabLst>
            </a:pPr>
            <a:r>
              <a:rPr b="0" lang="fr-CA" sz="2000" spc="-1" strike="noStrike">
                <a:latin typeface="Verdana"/>
              </a:rPr>
              <a:t>Conclusion – quelques remarques finales sur le programme</a:t>
            </a:r>
            <a:endParaRPr b="0" lang="fr-FR" sz="2000" spc="-1" strike="noStrike">
              <a:latin typeface="Arial"/>
            </a:endParaRPr>
          </a:p>
        </p:txBody>
      </p:sp>
      <p:sp>
        <p:nvSpPr>
          <p:cNvPr id="700"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2683F51-F4B3-46F0-AAC4-CCD8424F565F}"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1" name="PlaceHolder 1"/>
          <p:cNvSpPr>
            <a:spLocks noGrp="1"/>
          </p:cNvSpPr>
          <p:nvPr>
            <p:ph type="sldImg"/>
          </p:nvPr>
        </p:nvSpPr>
        <p:spPr>
          <a:xfrm>
            <a:off x="1143000" y="685800"/>
            <a:ext cx="4570920" cy="3427920"/>
          </a:xfrm>
          <a:prstGeom prst="rect">
            <a:avLst/>
          </a:prstGeom>
        </p:spPr>
      </p:sp>
      <p:sp>
        <p:nvSpPr>
          <p:cNvPr id="702"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a:t>
            </a:r>
            <a:r>
              <a:rPr b="1" lang="fr-CA" sz="2000" spc="-1" strike="noStrike">
                <a:latin typeface="Verdana"/>
              </a:rPr>
              <a:t>feuille de texte proposé 4</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Arial"/>
              </a:rPr>
              <a:t>Le premier jour nous avons terminé notre exploration de la radicalisation avec le modèle des facteurs déclencheurs qui décrivait plusieurs composantes de la radicalisation et leur interaction. </a:t>
            </a:r>
            <a:endParaRPr b="0" lang="fr-FR" sz="2000" spc="-1" strike="noStrike">
              <a:latin typeface="Arial"/>
            </a:endParaRPr>
          </a:p>
          <a:p>
            <a:pPr marL="216000" indent="-215640">
              <a:lnSpc>
                <a:spcPct val="100000"/>
              </a:lnSpc>
              <a:tabLst>
                <a:tab algn="l" pos="0"/>
              </a:tabLst>
            </a:pPr>
            <a:r>
              <a:rPr b="0" lang="en-GB" sz="2000" spc="-1" strike="noStrike">
                <a:latin typeface="Arial"/>
              </a:rPr>
              <a:t>(@Formateur : Si vous avez des participants différents, il pourrait être utile d'expliquer ce modèle (voir la </a:t>
            </a:r>
            <a:r>
              <a:rPr b="0" lang="en-US" sz="2000" spc="-1" strike="noStrike">
                <a:latin typeface="Arial"/>
              </a:rPr>
              <a:t>session de diapositives 1). Si vous avez les mêmes participants, vous pouvez simplifier cette diapositive en supprimant toutes les animations, à l'exception des animations 11-13)</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Arial"/>
              </a:rPr>
              <a:t>Nous avons vu comment les ateliers de ce projet s'articulent </a:t>
            </a:r>
            <a:r>
              <a:rPr b="0" lang="fr-CA" sz="2000" spc="-1" strike="noStrike">
                <a:latin typeface="Arial"/>
              </a:rPr>
              <a:t>autour de nombreux facteurs et caractéristiques mentionnés</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Arial"/>
              </a:rPr>
              <a:t>Aujourd'hui, nous continuerons avec deux autres facteurs contributifs de la radicalisation : la gestion des conflits et la réponse proportionnée de l'État.</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28600" indent="-227520">
              <a:lnSpc>
                <a:spcPct val="100000"/>
              </a:lnSpc>
              <a:buClr>
                <a:srgbClr val="000000"/>
              </a:buClr>
              <a:buFont typeface="Arial"/>
              <a:buChar char="•"/>
              <a:tabLst>
                <a:tab algn="l" pos="0"/>
              </a:tabLst>
            </a:pPr>
            <a:r>
              <a:rPr b="0" lang="en-GB" sz="2000" spc="-1" strike="noStrike">
                <a:latin typeface="Arial"/>
              </a:rPr>
              <a:t>Compétences : par exemple, gestion des conflits</a:t>
            </a:r>
            <a:endParaRPr b="0" lang="fr-FR" sz="2000" spc="-1" strike="noStrike">
              <a:latin typeface="Arial"/>
            </a:endParaRPr>
          </a:p>
          <a:p>
            <a:pPr marL="228600" indent="-227520">
              <a:lnSpc>
                <a:spcPct val="100000"/>
              </a:lnSpc>
              <a:buClr>
                <a:srgbClr val="000000"/>
              </a:buClr>
              <a:buFont typeface="Arial"/>
              <a:buChar char="•"/>
              <a:tabLst>
                <a:tab algn="l" pos="0"/>
              </a:tabLst>
            </a:pPr>
            <a:r>
              <a:rPr b="0" lang="en-GB" sz="2000" spc="-1" strike="noStrike">
                <a:latin typeface="Arial"/>
              </a:rPr>
              <a:t>Politique gouvernementale : réponse proportionnée de l'État</a:t>
            </a:r>
            <a:endParaRPr b="0" lang="fr-FR" sz="2000" spc="-1" strike="noStrike">
              <a:latin typeface="Arial"/>
            </a:endParaRPr>
          </a:p>
          <a:p>
            <a:pPr marL="228600" indent="-227520">
              <a:lnSpc>
                <a:spcPct val="100000"/>
              </a:lnSpc>
              <a:buClr>
                <a:srgbClr val="000000"/>
              </a:buClr>
              <a:buFont typeface="Arial"/>
              <a:buChar char="•"/>
              <a:tabLst>
                <a:tab algn="l" pos="0"/>
              </a:tabLst>
            </a:pPr>
            <a:r>
              <a:rPr b="0" lang="en-GB" sz="2000" spc="-1" strike="noStrike">
                <a:latin typeface="Arial"/>
              </a:rPr>
              <a:t>Propagande : de politiciens locaux et nationaux</a:t>
            </a:r>
            <a:endParaRPr b="0" lang="fr-FR" sz="2000" spc="-1" strike="noStrike">
              <a:latin typeface="Arial"/>
            </a:endParaRPr>
          </a:p>
        </p:txBody>
      </p:sp>
      <p:sp>
        <p:nvSpPr>
          <p:cNvPr id="703" name="Контейнер за номер на слайда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0D6876CB-9B3F-4EDB-92D4-73C9B9F82A23}"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PlaceHolder 1"/>
          <p:cNvSpPr>
            <a:spLocks noGrp="1"/>
          </p:cNvSpPr>
          <p:nvPr>
            <p:ph type="sldImg"/>
          </p:nvPr>
        </p:nvSpPr>
        <p:spPr>
          <a:xfrm>
            <a:off x="1143000" y="685800"/>
            <a:ext cx="4570920" cy="3427920"/>
          </a:xfrm>
          <a:prstGeom prst="rect">
            <a:avLst/>
          </a:prstGeom>
        </p:spPr>
      </p:sp>
      <p:sp>
        <p:nvSpPr>
          <p:cNvPr id="705"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1800" spc="-1" strike="noStrike">
                <a:latin typeface="Verdana"/>
              </a:rPr>
              <a:t>Instructions/</a:t>
            </a:r>
            <a:r>
              <a:rPr b="1" lang="fr-CA" sz="1800" spc="-1" strike="noStrike">
                <a:latin typeface="Verdana"/>
              </a:rPr>
              <a:t>feuille de texte 5</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0" lang="fr-CA" sz="1800" spc="-1" strike="noStrike">
                <a:latin typeface="Calibri"/>
                <a:ea typeface="Calibri"/>
              </a:rPr>
              <a:t>Commencer </a:t>
            </a:r>
            <a:r>
              <a:rPr b="0" lang="fr-FR" sz="1800" spc="-1" strike="noStrike">
                <a:latin typeface="Calibri"/>
                <a:ea typeface="Calibri"/>
              </a:rPr>
              <a:t>l'atelier de gestion des conflits par un brise-glace. Veuiller prendre un papier et un stylo (ou une tablette/un smartphone/un ordinateur portable). </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15000"/>
              </a:lnSpc>
              <a:spcAft>
                <a:spcPts val="601"/>
              </a:spcAft>
              <a:tabLst>
                <a:tab algn="l" pos="0"/>
              </a:tabLst>
            </a:pPr>
            <a:r>
              <a:rPr b="1" lang="en-GB" sz="1800" spc="-1" strike="noStrike">
                <a:latin typeface="Calibri"/>
                <a:ea typeface="Calibri"/>
              </a:rPr>
              <a:t>@Formateur</a:t>
            </a:r>
            <a:endParaRPr b="0" lang="fr-FR" sz="1800" spc="-1" strike="noStrike">
              <a:latin typeface="Arial"/>
            </a:endParaRPr>
          </a:p>
          <a:p>
            <a:pPr marL="216000" indent="-215640">
              <a:lnSpc>
                <a:spcPct val="115000"/>
              </a:lnSpc>
              <a:spcAft>
                <a:spcPts val="601"/>
              </a:spcAft>
              <a:tabLst>
                <a:tab algn="l" pos="0"/>
              </a:tabLst>
            </a:pPr>
            <a:r>
              <a:rPr b="0" lang="en-GB" sz="1800" spc="-1" strike="noStrike">
                <a:latin typeface="Calibri"/>
                <a:ea typeface="Calibri"/>
              </a:rPr>
              <a:t>Cet exercice est l'un des brise-glaces de l'atelier sur la gestion des conflits. Il faut environ 15-20 minutes.</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0" i="1" lang="en-GB" sz="1800" spc="-1" strike="noStrike">
                <a:latin typeface="Calibri"/>
                <a:ea typeface="Calibri"/>
              </a:rPr>
              <a:t>Étape 1-4 : </a:t>
            </a:r>
            <a:r>
              <a:rPr b="0" lang="en-GB" sz="1800" spc="-1" strike="noStrike">
                <a:latin typeface="Calibri"/>
                <a:ea typeface="Calibri"/>
              </a:rPr>
              <a:t>Le formateur demande aux participants de répondre aux questions suivantes (une par une) en n'écrivant pas plus de trois mots par question sur une feuille de papier. (4 min)</a:t>
            </a:r>
            <a:endParaRPr b="0" lang="fr-FR" sz="1800" spc="-1" strike="noStrike">
              <a:latin typeface="Arial"/>
            </a:endParaRPr>
          </a:p>
          <a:p>
            <a:pPr marL="343080" indent="-342000" algn="just">
              <a:lnSpc>
                <a:spcPct val="115000"/>
              </a:lnSpc>
              <a:spcAft>
                <a:spcPts val="601"/>
              </a:spcAft>
              <a:buClr>
                <a:srgbClr val="000000"/>
              </a:buClr>
              <a:buFont typeface="Symbol"/>
              <a:buChar char=""/>
              <a:tabLst>
                <a:tab algn="l" pos="378000"/>
              </a:tabLst>
            </a:pPr>
            <a:r>
              <a:rPr b="0" lang="en-GB" sz="1800" spc="-1" strike="noStrike">
                <a:latin typeface="Calibri"/>
                <a:ea typeface="Calibri"/>
              </a:rPr>
              <a:t>« Comment reconnaître une situation de communication conflictuelle ? »</a:t>
            </a:r>
            <a:endParaRPr b="0" lang="fr-FR" sz="1800" spc="-1" strike="noStrike">
              <a:latin typeface="Arial"/>
            </a:endParaRPr>
          </a:p>
          <a:p>
            <a:pPr marL="343080" indent="-342000" algn="just">
              <a:lnSpc>
                <a:spcPct val="115000"/>
              </a:lnSpc>
              <a:spcAft>
                <a:spcPts val="601"/>
              </a:spcAft>
              <a:buClr>
                <a:srgbClr val="000000"/>
              </a:buClr>
              <a:buFont typeface="Symbol"/>
              <a:buChar char=""/>
              <a:tabLst>
                <a:tab algn="l" pos="378000"/>
              </a:tabLst>
            </a:pPr>
            <a:r>
              <a:rPr b="0" lang="en-GB" sz="1800" spc="-1" strike="noStrike">
                <a:latin typeface="Calibri"/>
                <a:ea typeface="Calibri"/>
              </a:rPr>
              <a:t>« Quels événements/personnes/situations/</a:t>
            </a:r>
            <a:r>
              <a:rPr b="0" lang="fr-CA" sz="1800" spc="-1" strike="noStrike">
                <a:latin typeface="Calibri"/>
                <a:ea typeface="Calibri"/>
              </a:rPr>
              <a:t>sujets de discussion créent le plus souvent des conflits ? »</a:t>
            </a:r>
            <a:endParaRPr b="0" lang="fr-FR" sz="1800" spc="-1" strike="noStrike">
              <a:latin typeface="Arial"/>
            </a:endParaRPr>
          </a:p>
          <a:p>
            <a:pPr marL="343080" indent="-342000" algn="just">
              <a:lnSpc>
                <a:spcPct val="115000"/>
              </a:lnSpc>
              <a:spcAft>
                <a:spcPts val="601"/>
              </a:spcAft>
              <a:buClr>
                <a:srgbClr val="000000"/>
              </a:buClr>
              <a:buFont typeface="Symbol"/>
              <a:buChar char=""/>
              <a:tabLst>
                <a:tab algn="l" pos="378000"/>
              </a:tabLst>
            </a:pPr>
            <a:r>
              <a:rPr b="0" lang="fr-CA" sz="1800" spc="-1" strike="noStrike">
                <a:latin typeface="Calibri"/>
                <a:ea typeface="Calibri"/>
              </a:rPr>
              <a:t>« Comment réagir lorsque je finis dans un conflit avec une autre personne/un autre groupe de personnes ? »</a:t>
            </a:r>
            <a:endParaRPr b="0" lang="fr-FR" sz="1800" spc="-1" strike="noStrike">
              <a:latin typeface="Arial"/>
            </a:endParaRPr>
          </a:p>
          <a:p>
            <a:pPr marL="343080" indent="-342000" algn="just">
              <a:lnSpc>
                <a:spcPct val="115000"/>
              </a:lnSpc>
              <a:spcAft>
                <a:spcPts val="601"/>
              </a:spcAft>
              <a:buClr>
                <a:srgbClr val="000000"/>
              </a:buClr>
              <a:buFont typeface="Symbol"/>
              <a:buChar char=""/>
              <a:tabLst>
                <a:tab algn="l" pos="378000"/>
              </a:tabLst>
            </a:pPr>
            <a:r>
              <a:rPr b="0" lang="fr-CA" sz="1800" spc="-1" strike="noStrike">
                <a:latin typeface="Calibri"/>
                <a:ea typeface="Calibri"/>
              </a:rPr>
              <a:t>« Comment ma stratégie de résolution des conflits parvient-elle à résoudre le problème ? »</a:t>
            </a:r>
            <a:endParaRPr b="0" lang="fr-FR" sz="1800" spc="-1" strike="noStrike">
              <a:latin typeface="Arial"/>
            </a:endParaRPr>
          </a:p>
          <a:p>
            <a:pPr>
              <a:lnSpc>
                <a:spcPct val="100000"/>
              </a:lnSpc>
              <a:tabLst>
                <a:tab algn="l" pos="378000"/>
              </a:tabLst>
            </a:pPr>
            <a:endParaRPr b="0" lang="fr-FR" sz="1800" spc="-1" strike="noStrike">
              <a:latin typeface="Arial"/>
            </a:endParaRPr>
          </a:p>
          <a:p>
            <a:pPr>
              <a:lnSpc>
                <a:spcPct val="100000"/>
              </a:lnSpc>
              <a:tabLst>
                <a:tab algn="l" pos="378000"/>
              </a:tabLst>
            </a:pPr>
            <a:r>
              <a:rPr b="0" i="1" lang="en-GB" sz="1800" spc="-1" strike="noStrike">
                <a:latin typeface="Calibri"/>
                <a:ea typeface="Calibri"/>
              </a:rPr>
              <a:t>Étape 5</a:t>
            </a:r>
            <a:r>
              <a:rPr b="0" lang="en-GB" sz="1800" spc="-1" strike="noStrike">
                <a:latin typeface="Calibri"/>
                <a:ea typeface="Calibri"/>
              </a:rPr>
              <a:t>: chaque participant choisit un partenaire et partage ses réponses avec lui. (4 min) </a:t>
            </a:r>
            <a:r>
              <a:rPr b="0" i="1" lang="en-GB" sz="1800" spc="-1" strike="noStrike">
                <a:latin typeface="Calibri"/>
                <a:ea typeface="Calibri"/>
              </a:rPr>
              <a:t>[en ligne, cela pourrait se faire avec une courte session en petits groupes, si la plateforme le permet. Sinon, passer cette étape]</a:t>
            </a:r>
            <a:endParaRPr b="0" lang="fr-FR" sz="1800" spc="-1" strike="noStrike">
              <a:latin typeface="Arial"/>
            </a:endParaRPr>
          </a:p>
          <a:p>
            <a:pPr>
              <a:lnSpc>
                <a:spcPct val="100000"/>
              </a:lnSpc>
              <a:tabLst>
                <a:tab algn="l" pos="378000"/>
              </a:tabLst>
            </a:pPr>
            <a:endParaRPr b="0" lang="fr-FR" sz="1800" spc="-1" strike="noStrike">
              <a:latin typeface="Arial"/>
            </a:endParaRPr>
          </a:p>
          <a:p>
            <a:pPr>
              <a:lnSpc>
                <a:spcPct val="100000"/>
              </a:lnSpc>
              <a:tabLst>
                <a:tab algn="l" pos="378000"/>
              </a:tabLst>
            </a:pPr>
            <a:r>
              <a:rPr b="0" i="1" lang="en-GB" sz="1800" spc="-1" strike="noStrike">
                <a:latin typeface="Calibri"/>
                <a:ea typeface="Calibri"/>
              </a:rPr>
              <a:t>Étape 6</a:t>
            </a:r>
            <a:r>
              <a:rPr b="0" lang="en-GB" sz="1800" spc="-1" strike="noStrike">
                <a:latin typeface="Calibri"/>
                <a:ea typeface="Calibri"/>
              </a:rPr>
              <a:t>: Ensuite, le formateur initie une tour de table de 2 minutes pour recueillir les réponses possibles sur un tableau de papier.</a:t>
            </a:r>
            <a:r>
              <a:rPr b="0" lang="fr-CA" sz="1800" spc="-1" strike="noStrike">
                <a:latin typeface="Calibri"/>
                <a:ea typeface="Calibri"/>
              </a:rPr>
              <a:t> Espérons que les observations des participants pointent vers l'objectif de ces exercices : prendre conscience de sa façon personnelle d'expérimenter et de gérer la colère, et être capable de la reconnaître. Les gens prennent conscience que les conflits sont quelque chose que nous connaissons tous.</a:t>
            </a:r>
            <a:endParaRPr b="0" lang="fr-FR" sz="1800" spc="-1" strike="noStrike">
              <a:latin typeface="Arial"/>
            </a:endParaRPr>
          </a:p>
          <a:p>
            <a:pPr>
              <a:lnSpc>
                <a:spcPct val="100000"/>
              </a:lnSpc>
              <a:tabLst>
                <a:tab algn="l" pos="378000"/>
              </a:tabLst>
            </a:pPr>
            <a:endParaRPr b="0" lang="fr-FR" sz="1800" spc="-1" strike="noStrike">
              <a:latin typeface="Arial"/>
            </a:endParaRPr>
          </a:p>
          <a:p>
            <a:pPr>
              <a:lnSpc>
                <a:spcPct val="100000"/>
              </a:lnSpc>
              <a:tabLst>
                <a:tab algn="l" pos="378000"/>
              </a:tabLst>
            </a:pPr>
            <a:r>
              <a:rPr b="0" lang="en-GB" sz="1800" spc="-1" strike="noStrike">
                <a:latin typeface="Calibri"/>
                <a:ea typeface="Calibri"/>
              </a:rPr>
              <a:t>Le formateur ferme le brise-glace en pointant les réponses les plus courantes et continue en soulignant que : </a:t>
            </a:r>
            <a:endParaRPr b="0" lang="fr-FR" sz="1800" spc="-1" strike="noStrike">
              <a:latin typeface="Arial"/>
            </a:endParaRPr>
          </a:p>
          <a:p>
            <a:pPr>
              <a:lnSpc>
                <a:spcPct val="100000"/>
              </a:lnSpc>
              <a:tabLst>
                <a:tab algn="l" pos="378000"/>
              </a:tabLst>
            </a:pPr>
            <a:endParaRPr b="0" lang="fr-FR" sz="1800" spc="-1" strike="noStrike">
              <a:latin typeface="Arial"/>
            </a:endParaRPr>
          </a:p>
          <a:p>
            <a:pPr>
              <a:lnSpc>
                <a:spcPct val="100000"/>
              </a:lnSpc>
              <a:tabLst>
                <a:tab algn="l" pos="0"/>
              </a:tabLst>
            </a:pPr>
            <a:r>
              <a:rPr b="1" lang="en-GB" sz="1800" spc="-1" strike="noStrike">
                <a:latin typeface="Calibri"/>
                <a:ea typeface="Calibri"/>
              </a:rPr>
              <a:t>D3.2.6</a:t>
            </a:r>
            <a:endParaRPr b="0" lang="fr-FR" sz="1800" spc="-1" strike="noStrike">
              <a:latin typeface="Arial"/>
            </a:endParaRPr>
          </a:p>
          <a:p>
            <a:pPr>
              <a:lnSpc>
                <a:spcPct val="100000"/>
              </a:lnSpc>
              <a:tabLst>
                <a:tab algn="l" pos="0"/>
              </a:tabLst>
            </a:pPr>
            <a:r>
              <a:rPr b="0" lang="en-GB" sz="1800" spc="-1" strike="noStrike">
                <a:latin typeface="Calibri"/>
                <a:ea typeface="Calibri"/>
              </a:rPr>
              <a:t>Les conflits sont une composante normale des relations humaines, mais ils ne doivent pas nécessairement être considérés comme un aspect négatif. Lorsqu'ils sont traités de manière constructive, les conflits peuvent avoir des résultats positifs dans une relation, quel que soit le type de relation. La façon dont le conflit est traité détermine s'il est constructif ou destructeur.</a:t>
            </a:r>
            <a:endParaRPr b="0" lang="fr-FR" sz="1800" spc="-1" strike="noStrike">
              <a:latin typeface="Arial"/>
            </a:endParaRPr>
          </a:p>
        </p:txBody>
      </p:sp>
      <p:sp>
        <p:nvSpPr>
          <p:cNvPr id="706"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48833309-7E27-44B4-BACD-60BD40B70579}"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7" name="PlaceHolder 1"/>
          <p:cNvSpPr>
            <a:spLocks noGrp="1"/>
          </p:cNvSpPr>
          <p:nvPr>
            <p:ph type="sldImg"/>
          </p:nvPr>
        </p:nvSpPr>
        <p:spPr>
          <a:xfrm>
            <a:off x="1143000" y="685800"/>
            <a:ext cx="4570920" cy="3427920"/>
          </a:xfrm>
          <a:prstGeom prst="rect">
            <a:avLst/>
          </a:prstGeom>
        </p:spPr>
      </p:sp>
      <p:sp>
        <p:nvSpPr>
          <p:cNvPr id="708"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1800" spc="-1" strike="noStrike">
                <a:latin typeface="Verdana"/>
              </a:rPr>
              <a:t>Instructions/</a:t>
            </a:r>
            <a:r>
              <a:rPr b="1" lang="fr-CA" sz="1800" spc="-1" strike="noStrike">
                <a:latin typeface="Verdana"/>
              </a:rPr>
              <a:t>feuille de texte proposé 6</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1" lang="en-GB" sz="1800" spc="-1" strike="noStrike">
                <a:latin typeface="Calibri"/>
                <a:ea typeface="Calibri"/>
              </a:rPr>
              <a:t>D3.2.6</a:t>
            </a:r>
            <a:endParaRPr b="0" lang="fr-FR" sz="1800" spc="-1" strike="noStrike">
              <a:latin typeface="Arial"/>
            </a:endParaRPr>
          </a:p>
          <a:p>
            <a:pPr marL="216000" indent="-215640" algn="just">
              <a:lnSpc>
                <a:spcPct val="115000"/>
              </a:lnSpc>
              <a:spcAft>
                <a:spcPts val="601"/>
              </a:spcAft>
              <a:tabLst>
                <a:tab algn="l" pos="0"/>
              </a:tabLst>
            </a:pPr>
            <a:r>
              <a:rPr b="0" lang="en-GB" sz="1800" spc="-1" strike="noStrike">
                <a:latin typeface="Calibri"/>
                <a:ea typeface="Calibri"/>
              </a:rPr>
              <a:t>Plusieurs facteurs sont souvent cités comme facteurs de poussée à la radicalisation, parmi lesquels :</a:t>
            </a:r>
            <a:endParaRPr b="0" lang="fr-FR" sz="1800" spc="-1" strike="noStrike">
              <a:latin typeface="Arial"/>
            </a:endParaRPr>
          </a:p>
          <a:p>
            <a:pPr marL="285840" indent="-284760" algn="just">
              <a:lnSpc>
                <a:spcPct val="115000"/>
              </a:lnSpc>
              <a:spcAft>
                <a:spcPts val="601"/>
              </a:spcAft>
              <a:buClr>
                <a:srgbClr val="000000"/>
              </a:buClr>
              <a:buFont typeface="Arial"/>
              <a:buChar char="•"/>
              <a:tabLst>
                <a:tab algn="l" pos="0"/>
              </a:tabLst>
            </a:pPr>
            <a:r>
              <a:rPr b="0" lang="en-GB" sz="1800" spc="-1" strike="noStrike">
                <a:latin typeface="Calibri"/>
                <a:ea typeface="Calibri"/>
              </a:rPr>
              <a:t>l'émotion de colère et le déplacement d</a:t>
            </a:r>
            <a:r>
              <a:rPr b="0" lang="fr-CA" sz="1800" spc="-1" strike="noStrike">
                <a:latin typeface="Calibri"/>
                <a:ea typeface="Calibri"/>
              </a:rPr>
              <a:t>e l'agressivité </a:t>
            </a:r>
            <a:endParaRPr b="0" lang="fr-FR" sz="1800" spc="-1" strike="noStrike">
              <a:latin typeface="Arial"/>
            </a:endParaRPr>
          </a:p>
          <a:p>
            <a:pPr marL="285840" indent="-284760" algn="just">
              <a:lnSpc>
                <a:spcPct val="115000"/>
              </a:lnSpc>
              <a:spcAft>
                <a:spcPts val="601"/>
              </a:spcAft>
              <a:buClr>
                <a:srgbClr val="000000"/>
              </a:buClr>
              <a:buFont typeface="Arial"/>
              <a:buChar char="•"/>
              <a:tabLst>
                <a:tab algn="l" pos="0"/>
              </a:tabLst>
            </a:pPr>
            <a:r>
              <a:rPr b="0" lang="fr-CA" sz="1800" spc="-1" strike="noStrike">
                <a:latin typeface="Calibri"/>
                <a:ea typeface="Calibri"/>
              </a:rPr>
              <a:t>Le manque d'estime de soi </a:t>
            </a:r>
            <a:endParaRPr b="0" lang="fr-FR" sz="1800" spc="-1" strike="noStrike">
              <a:latin typeface="Arial"/>
            </a:endParaRPr>
          </a:p>
          <a:p>
            <a:pPr marL="285840" indent="-284760" algn="just">
              <a:lnSpc>
                <a:spcPct val="115000"/>
              </a:lnSpc>
              <a:spcAft>
                <a:spcPts val="601"/>
              </a:spcAft>
              <a:buClr>
                <a:srgbClr val="000000"/>
              </a:buClr>
              <a:buFont typeface="Arial"/>
              <a:buChar char="•"/>
              <a:tabLst>
                <a:tab algn="l" pos="0"/>
              </a:tabLst>
            </a:pPr>
            <a:r>
              <a:rPr b="0" lang="fr-CA" sz="1800" spc="-1" strike="noStrike">
                <a:latin typeface="Calibri"/>
                <a:ea typeface="Calibri"/>
              </a:rPr>
              <a:t>La frustration et insulte individuelles, </a:t>
            </a:r>
            <a:endParaRPr b="0" lang="fr-FR" sz="1800" spc="-1" strike="noStrike">
              <a:latin typeface="Arial"/>
            </a:endParaRPr>
          </a:p>
          <a:p>
            <a:pPr marL="285840" indent="-284760" algn="just">
              <a:lnSpc>
                <a:spcPct val="115000"/>
              </a:lnSpc>
              <a:spcAft>
                <a:spcPts val="601"/>
              </a:spcAft>
              <a:buClr>
                <a:srgbClr val="000000"/>
              </a:buClr>
              <a:buFont typeface="Arial"/>
              <a:buChar char="•"/>
              <a:tabLst>
                <a:tab algn="l" pos="0"/>
              </a:tabLst>
            </a:pPr>
            <a:r>
              <a:rPr b="0" lang="fr-CA" sz="1800" spc="-1" strike="noStrike">
                <a:latin typeface="Calibri"/>
                <a:ea typeface="Calibri"/>
              </a:rPr>
              <a:t>La victimisation personnelle</a:t>
            </a:r>
            <a:endParaRPr b="0" lang="fr-FR" sz="1800" spc="-1" strike="noStrike">
              <a:latin typeface="Arial"/>
            </a:endParaRPr>
          </a:p>
          <a:p>
            <a:pPr marL="285840" indent="-284760" algn="just">
              <a:lnSpc>
                <a:spcPct val="115000"/>
              </a:lnSpc>
              <a:spcAft>
                <a:spcPts val="601"/>
              </a:spcAft>
              <a:buClr>
                <a:srgbClr val="000000"/>
              </a:buClr>
              <a:buFont typeface="Arial"/>
              <a:buChar char="•"/>
              <a:tabLst>
                <a:tab algn="l" pos="0"/>
              </a:tabLst>
            </a:pPr>
            <a:r>
              <a:rPr b="0" lang="fr-CA" sz="1800" spc="-1" strike="noStrike">
                <a:latin typeface="Calibri"/>
                <a:ea typeface="Calibri"/>
              </a:rPr>
              <a:t>Les facteurs cognitifs et sociaux tels que la prise de risque et la réduction des contacts sociaux </a:t>
            </a:r>
            <a:endParaRPr b="0" lang="fr-FR" sz="1800" spc="-1" strike="noStrike">
              <a:latin typeface="Arial"/>
            </a:endParaRPr>
          </a:p>
          <a:p>
            <a:pPr algn="just">
              <a:lnSpc>
                <a:spcPct val="115000"/>
              </a:lnSpc>
              <a:spcAft>
                <a:spcPts val="601"/>
              </a:spcAft>
              <a:tabLst>
                <a:tab algn="l" pos="0"/>
              </a:tabLst>
            </a:pPr>
            <a:r>
              <a:rPr b="0" lang="fr-CA" sz="1800" spc="-1" strike="noStrike">
                <a:latin typeface="Calibri"/>
                <a:ea typeface="Calibri"/>
              </a:rPr>
              <a:t>Par conséquent, nous estimons que la résolution des conflits est une compétence qui, si elle est correctement internalisée et appliquée dans la vie quotidienne, ne peut que consolider l'ensemble des facteurs de protection et un sentiment de résilience à la radicalisation et à l'extrémisme violent.</a:t>
            </a:r>
            <a:endParaRPr b="0" lang="fr-FR" sz="1800" spc="-1" strike="noStrike">
              <a:latin typeface="Arial"/>
            </a:endParaRPr>
          </a:p>
          <a:p>
            <a:pPr algn="just">
              <a:lnSpc>
                <a:spcPct val="115000"/>
              </a:lnSpc>
              <a:spcAft>
                <a:spcPts val="601"/>
              </a:spcAft>
              <a:tabLst>
                <a:tab algn="l" pos="0"/>
              </a:tabLst>
            </a:pPr>
            <a:endParaRPr b="0" lang="fr-FR" sz="1800" spc="-1" strike="noStrike">
              <a:latin typeface="Arial"/>
            </a:endParaRPr>
          </a:p>
          <a:p>
            <a:pPr algn="just">
              <a:lnSpc>
                <a:spcPct val="115000"/>
              </a:lnSpc>
              <a:spcAft>
                <a:spcPts val="601"/>
              </a:spcAft>
              <a:tabLst>
                <a:tab algn="l" pos="0"/>
              </a:tabLst>
            </a:pPr>
            <a:r>
              <a:rPr b="0" lang="en-GB" sz="1800" spc="-1" strike="noStrike">
                <a:latin typeface="Calibri"/>
                <a:ea typeface="Calibri"/>
              </a:rPr>
              <a:t>Le présent guide fournira donc les programmes et le contenu de l'atelier expérimental dédié aux techniques de résolution des conflits qui peuvent être utilisé</a:t>
            </a:r>
            <a:r>
              <a:rPr b="0" lang="fr-CA" sz="1800" spc="-1" strike="noStrike">
                <a:latin typeface="Calibri"/>
                <a:ea typeface="Calibri"/>
              </a:rPr>
              <a:t>es par les </a:t>
            </a:r>
            <a:r>
              <a:rPr b="0" lang="en-US" sz="1800" spc="-1" strike="noStrike">
                <a:latin typeface="Calibri"/>
                <a:ea typeface="Calibri"/>
              </a:rPr>
              <a:t>intervenants de première ligne afin d'aider les enfants et les jeunes, qui sont souvent poussés par des interactions tendues avec les membres de la famille et les pair</a:t>
            </a:r>
            <a:r>
              <a:rPr b="0" lang="fr-CA" sz="1800" spc="-1" strike="noStrike">
                <a:latin typeface="Calibri"/>
                <a:ea typeface="Calibri"/>
              </a:rPr>
              <a:t>es, à renforcer leur résilience à la polarisation et à la radicalisation. </a:t>
            </a:r>
            <a:endParaRPr b="0" lang="fr-FR" sz="1800" spc="-1" strike="noStrike">
              <a:latin typeface="Arial"/>
            </a:endParaRPr>
          </a:p>
          <a:p>
            <a:pPr algn="just">
              <a:lnSpc>
                <a:spcPct val="115000"/>
              </a:lnSpc>
              <a:spcAft>
                <a:spcPts val="601"/>
              </a:spcAft>
              <a:tabLst>
                <a:tab algn="l" pos="0"/>
              </a:tabLst>
            </a:pPr>
            <a:r>
              <a:rPr b="0" lang="fr-CA" sz="1800" spc="-1" strike="noStrike">
                <a:latin typeface="Calibri"/>
                <a:ea typeface="Calibri"/>
              </a:rPr>
              <a:t>Lorsque les adolescents résolvent les conflits de manière constructive, interagissent avec les autres de manière positive, sont ouverts aux différences entre les personnes, ont confiance en eux, en ce qu'ils pensent, en ce qu'ils croient, et en leurs choix, et sont capables de poser des questions pour améliorer cette compréhension, ils sont plus susceptibles de résister aux messages trompeurs et de faire des choix éclairés et sûrs.</a:t>
            </a:r>
            <a:endParaRPr b="0" lang="fr-FR" sz="1800" spc="-1" strike="noStrike">
              <a:latin typeface="Arial"/>
            </a:endParaRPr>
          </a:p>
          <a:p>
            <a:pPr>
              <a:lnSpc>
                <a:spcPct val="100000"/>
              </a:lnSpc>
              <a:tabLst>
                <a:tab algn="l" pos="0"/>
              </a:tabLst>
            </a:pPr>
            <a:r>
              <a:rPr b="0" lang="fr-CA" sz="1800" spc="-1" strike="noStrike">
                <a:latin typeface="Calibri"/>
                <a:ea typeface="Calibri"/>
              </a:rPr>
              <a:t>Les stratégies et techniques de résolution des conflits, proposées dans l'atelier Résolution des conflits, peuvent être utilisées par les enseignants, les accompagnateurs et les thérapeutes pour enseigner et promouvoir des moyens positifs et constructifs de résoudre les conflits. </a:t>
            </a:r>
            <a:endParaRPr b="0" lang="fr-FR" sz="1800" spc="-1" strike="noStrike">
              <a:latin typeface="Arial"/>
            </a:endParaRPr>
          </a:p>
        </p:txBody>
      </p:sp>
      <p:sp>
        <p:nvSpPr>
          <p:cNvPr id="709"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029A01D-B9A2-4383-9B32-331C6B7F68D4}"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0" name="PlaceHolder 1"/>
          <p:cNvSpPr>
            <a:spLocks noGrp="1"/>
          </p:cNvSpPr>
          <p:nvPr>
            <p:ph type="sldImg"/>
          </p:nvPr>
        </p:nvSpPr>
        <p:spPr>
          <a:xfrm>
            <a:off x="1143000" y="685800"/>
            <a:ext cx="4570920" cy="3427920"/>
          </a:xfrm>
          <a:prstGeom prst="rect">
            <a:avLst/>
          </a:prstGeom>
        </p:spPr>
      </p:sp>
      <p:sp>
        <p:nvSpPr>
          <p:cNvPr id="711"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2000" spc="-1" strike="noStrike">
                <a:latin typeface="Verdana"/>
              </a:rPr>
              <a:t>Instructions/</a:t>
            </a:r>
            <a:r>
              <a:rPr b="1" lang="fr-CA" sz="2000" spc="-1" strike="noStrike">
                <a:latin typeface="Verdana"/>
              </a:rPr>
              <a:t>feuille de texte proposé 7</a:t>
            </a:r>
            <a:endParaRPr b="0" lang="fr-FR" sz="2000" spc="-1" strike="noStrike">
              <a:latin typeface="Arial"/>
            </a:endParaRPr>
          </a:p>
          <a:p>
            <a:pPr marL="216000" indent="-215640">
              <a:lnSpc>
                <a:spcPct val="100000"/>
              </a:lnSpc>
              <a:tabLst>
                <a:tab algn="l" pos="0"/>
              </a:tabLst>
            </a:pPr>
            <a:endParaRPr b="0" lang="fr-FR" sz="2000" spc="-1" strike="noStrike">
              <a:latin typeface="Arial"/>
            </a:endParaRPr>
          </a:p>
          <a:p>
            <a:pPr marL="216000" indent="-215640">
              <a:lnSpc>
                <a:spcPct val="100000"/>
              </a:lnSpc>
              <a:tabLst>
                <a:tab algn="l" pos="0"/>
              </a:tabLst>
            </a:pPr>
            <a:r>
              <a:rPr b="0" lang="en-GB" sz="2000" spc="-1" strike="noStrike">
                <a:latin typeface="Verdana"/>
              </a:rPr>
              <a:t>D3.1.7</a:t>
            </a:r>
            <a:endParaRPr b="0" lang="fr-FR" sz="2000" spc="-1" strike="noStrike">
              <a:latin typeface="Arial"/>
            </a:endParaRPr>
          </a:p>
          <a:p>
            <a:pPr marL="216000" indent="-215640">
              <a:lnSpc>
                <a:spcPct val="100000"/>
              </a:lnSpc>
              <a:tabLst>
                <a:tab algn="l" pos="0"/>
              </a:tabLst>
            </a:pPr>
            <a:r>
              <a:rPr b="0" lang="fr-CA" sz="1800" spc="-1" strike="noStrike">
                <a:solidFill>
                  <a:srgbClr val="000000"/>
                </a:solidFill>
                <a:latin typeface="Calibri"/>
              </a:rPr>
              <a:t>Enseigner aux adolescents à appliquer des techniques constructives de résolution de conflits leur fournit la boîte à outils nécessaire pour développer des styles de conflit sains afin qu'ils puissent maintenir des relations saines avec leur famille, leurs amis/collègues et, en fin de compte, éviter la polarisation sociale et d'autres questions connexes comme la radicalisation. </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rPr>
              <a:t>Les principales compétences que les adolescents doivent maîtriser dans le cadre d'un développement émotionnel sain sont les suivantes : </a:t>
            </a: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rPr>
              <a:t>1. </a:t>
            </a:r>
            <a:r>
              <a:rPr b="1" lang="en-GB" sz="1800" spc="-1" strike="noStrike">
                <a:solidFill>
                  <a:srgbClr val="000000"/>
                </a:solidFill>
                <a:latin typeface="Calibri"/>
              </a:rPr>
              <a:t>L'assertivité </a:t>
            </a:r>
            <a:r>
              <a:rPr b="0" lang="en-GB" sz="1800" spc="-1" strike="noStrike">
                <a:solidFill>
                  <a:srgbClr val="000000"/>
                </a:solidFill>
                <a:latin typeface="Calibri"/>
              </a:rPr>
              <a:t>est l'une des compétences les plus importantes pour gérer les conflits. La capacité d'exprimer ses opinions clairement et fermement, mais sans agressivité, est essentielle pour prévenir ou traiter les conflits de manière responsable. Une communication affirmée peut renforcer les relations, réduire le stress causé par les conflits et fournir un soutien social face à des moments difficiles. </a:t>
            </a: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rPr>
              <a:t>2. </a:t>
            </a:r>
            <a:r>
              <a:rPr b="1" lang="en-GB" sz="1800" spc="-1" strike="noStrike">
                <a:solidFill>
                  <a:srgbClr val="000000"/>
                </a:solidFill>
                <a:latin typeface="Calibri"/>
              </a:rPr>
              <a:t>La conscience émotionnelle </a:t>
            </a:r>
            <a:r>
              <a:rPr b="0" lang="en-GB" sz="1800" spc="-1" strike="noStrike">
                <a:solidFill>
                  <a:srgbClr val="000000"/>
                </a:solidFill>
                <a:latin typeface="Calibri"/>
              </a:rPr>
              <a:t>fait référence à la compréhension de soi-même et des autres, à la connaissance de ses sentiments afin de communiquer efficacement ou de lisser les désaccords. Une partie particulière de l'intelligence émotionnelle qui est utile dans la résolution des conflits est l'empathie</a:t>
            </a:r>
            <a:r>
              <a:rPr b="1" lang="en-GB" sz="1800" spc="-1" strike="noStrike">
                <a:solidFill>
                  <a:srgbClr val="000000"/>
                </a:solidFill>
                <a:latin typeface="Calibri"/>
              </a:rPr>
              <a:t>. </a:t>
            </a: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rPr>
              <a:t>3.</a:t>
            </a:r>
            <a:r>
              <a:rPr b="1" lang="en-GB" sz="1800" spc="-1" strike="noStrike">
                <a:solidFill>
                  <a:srgbClr val="000000"/>
                </a:solidFill>
                <a:latin typeface="Calibri"/>
              </a:rPr>
              <a:t> L'empathie cognitive </a:t>
            </a:r>
            <a:r>
              <a:rPr b="0" lang="en-GB" sz="1800" spc="-1" strike="noStrike">
                <a:solidFill>
                  <a:srgbClr val="000000"/>
                </a:solidFill>
                <a:latin typeface="Calibri"/>
              </a:rPr>
              <a:t>est la capacité de comprendre comment une personne se sent et ce qu'elle pourrait penser. L'empathie cognitive rend les gens meilleurs communicateurs, car cela les aide à relayer l'information de manière à atteindre au mieux l'autre personne. </a:t>
            </a:r>
            <a:endParaRPr b="0" lang="fr-FR" sz="1800" spc="-1" strike="noStrike">
              <a:latin typeface="Arial"/>
            </a:endParaRPr>
          </a:p>
          <a:p>
            <a:pPr marL="216000" indent="-215640">
              <a:lnSpc>
                <a:spcPct val="100000"/>
              </a:lnSpc>
              <a:tabLst>
                <a:tab algn="l" pos="0"/>
              </a:tabLst>
            </a:pPr>
            <a:r>
              <a:rPr b="0" lang="en-GB" sz="1800" spc="-1" strike="noStrike">
                <a:solidFill>
                  <a:srgbClr val="000000"/>
                </a:solidFill>
                <a:latin typeface="Calibri"/>
              </a:rPr>
              <a:t>4. </a:t>
            </a:r>
            <a:r>
              <a:rPr b="1" lang="en-GB" sz="1800" spc="-1" strike="noStrike">
                <a:solidFill>
                  <a:srgbClr val="000000"/>
                </a:solidFill>
                <a:latin typeface="Calibri"/>
              </a:rPr>
              <a:t>L'écoute active </a:t>
            </a:r>
            <a:r>
              <a:rPr b="0" lang="en-GB" sz="1800" spc="-1" strike="noStrike">
                <a:solidFill>
                  <a:srgbClr val="000000"/>
                </a:solidFill>
                <a:latin typeface="Calibri"/>
              </a:rPr>
              <a:t>des préoccupations de l'interlocuteur est l'une des stratégies de négociation les plus importantes que l'on puisse adopter. Écouter et poser des questions visant à faire ressortir les problèmes fondamentaux de l'autre partie, au lieu de se défendre, peut donner une idée du point de vue de l'autre personne. </a:t>
            </a:r>
            <a:endParaRPr b="0" lang="fr-FR" sz="1800" spc="-1" strike="noStrike">
              <a:latin typeface="Arial"/>
            </a:endParaRPr>
          </a:p>
          <a:p>
            <a:pPr marL="216000" indent="-215640">
              <a:lnSpc>
                <a:spcPct val="100000"/>
              </a:lnSpc>
              <a:tabLst>
                <a:tab algn="l" pos="0"/>
              </a:tabLst>
            </a:pPr>
            <a:endParaRPr b="0" lang="fr-FR" sz="1800" spc="-1" strike="noStrike">
              <a:latin typeface="Arial"/>
            </a:endParaRPr>
          </a:p>
          <a:p>
            <a:pPr marL="216000" indent="-215640">
              <a:lnSpc>
                <a:spcPct val="100000"/>
              </a:lnSpc>
              <a:tabLst>
                <a:tab algn="l" pos="0"/>
              </a:tabLst>
            </a:pPr>
            <a:r>
              <a:rPr b="1" lang="en-GB" sz="1800" spc="-1" strike="noStrike">
                <a:solidFill>
                  <a:srgbClr val="000000"/>
                </a:solidFill>
                <a:latin typeface="Calibri"/>
              </a:rPr>
              <a:t>D3.2.6</a:t>
            </a:r>
            <a:endParaRPr b="0" lang="fr-FR" sz="1800" spc="-1" strike="noStrike">
              <a:latin typeface="Arial"/>
            </a:endParaRPr>
          </a:p>
          <a:p>
            <a:pPr marL="343080" indent="-342000" algn="just">
              <a:lnSpc>
                <a:spcPct val="115000"/>
              </a:lnSpc>
              <a:spcAft>
                <a:spcPts val="601"/>
              </a:spcAft>
              <a:buClr>
                <a:srgbClr val="333333"/>
              </a:buClr>
              <a:buFont typeface="Symbol"/>
              <a:buChar char=""/>
              <a:tabLst>
                <a:tab algn="l" pos="0"/>
              </a:tabLst>
            </a:pPr>
            <a:r>
              <a:rPr b="0" lang="en-GB" sz="1800" spc="-1" strike="noStrike">
                <a:solidFill>
                  <a:srgbClr val="333333"/>
                </a:solidFill>
                <a:latin typeface="Calibri"/>
                <a:ea typeface="Calibri"/>
              </a:rPr>
              <a:t>L'empathie émotionnelle, également appelée empathie affective ou empathie primitive, est l'état subjectif résultant de la </a:t>
            </a:r>
            <a:r>
              <a:rPr b="0" lang="en-GB" sz="1800" spc="-1" strike="noStrike" u="sng">
                <a:solidFill>
                  <a:srgbClr val="000000"/>
                </a:solidFill>
                <a:uFillTx/>
                <a:latin typeface="Calibri"/>
                <a:ea typeface="Calibri"/>
                <a:hlinkClick r:id="rId1"/>
              </a:rPr>
              <a:t>contagion </a:t>
            </a:r>
            <a:r>
              <a:rPr b="0" lang="en-GB" sz="1800" spc="-1" strike="noStrike" u="sng">
                <a:solidFill>
                  <a:srgbClr val="000000"/>
                </a:solidFill>
                <a:uFillTx/>
                <a:latin typeface="Calibri"/>
                <a:ea typeface="Calibri"/>
                <a:hlinkClick r:id="rId2"/>
              </a:rPr>
              <a:t>émotionnelle</a:t>
            </a:r>
            <a:r>
              <a:rPr b="0" lang="en-GB" sz="1800" spc="-1" strike="noStrike">
                <a:solidFill>
                  <a:srgbClr val="333333"/>
                </a:solidFill>
                <a:latin typeface="Calibri"/>
                <a:ea typeface="Calibri"/>
              </a:rPr>
              <a:t>. C'est notre impulsion automatique pour répondre de manière appropriée aux émotions d'autrui. Ce genre d'empathie se produit automatiquement, et souvent inconsciemment. On l'a aussi appelé le partage indirect des émotions.</a:t>
            </a:r>
            <a:endParaRPr b="0" lang="fr-FR" sz="1800" spc="-1" strike="noStrike">
              <a:latin typeface="Arial"/>
            </a:endParaRPr>
          </a:p>
          <a:p>
            <a:pPr marL="343080" indent="-342000" algn="just">
              <a:lnSpc>
                <a:spcPct val="115000"/>
              </a:lnSpc>
              <a:spcAft>
                <a:spcPts val="601"/>
              </a:spcAft>
              <a:buClr>
                <a:srgbClr val="000000"/>
              </a:buClr>
              <a:buFont typeface="Symbol"/>
              <a:buChar char=""/>
              <a:tabLst>
                <a:tab algn="l" pos="0"/>
              </a:tabLst>
            </a:pPr>
            <a:r>
              <a:rPr b="0" lang="en-GB" sz="1800" spc="-1" strike="noStrike" u="sng">
                <a:solidFill>
                  <a:srgbClr val="000000"/>
                </a:solidFill>
                <a:uFillTx/>
                <a:latin typeface="Calibri"/>
                <a:ea typeface="Calibri"/>
                <a:hlinkClick r:id="rId3"/>
              </a:rPr>
              <a:t>L'empathie</a:t>
            </a:r>
            <a:r>
              <a:rPr b="0" lang="en-GB" sz="1800" spc="-1" strike="noStrike" u="sng">
                <a:solidFill>
                  <a:srgbClr val="000000"/>
                </a:solidFill>
                <a:uFillTx/>
                <a:latin typeface="Calibri"/>
                <a:ea typeface="Calibri"/>
                <a:hlinkClick r:id="rId4"/>
              </a:rPr>
              <a:t> cognitive</a:t>
            </a:r>
            <a:r>
              <a:rPr b="0" lang="en-GB" sz="1800" spc="-1" strike="noStrike">
                <a:solidFill>
                  <a:srgbClr val="333333"/>
                </a:solidFill>
                <a:latin typeface="Calibri"/>
                <a:ea typeface="Calibri"/>
              </a:rPr>
              <a:t> est la volonté largement consciente de reconnaître avec précision et de comprendre l'état émotionnel d'autrui. Parfois, nous appelons ce genre d'empathie « prise de perspective ». L'empathie cognitive est </a:t>
            </a:r>
            <a:r>
              <a:rPr b="0" lang="fr-CA" sz="1800" spc="-1" strike="noStrike">
                <a:solidFill>
                  <a:srgbClr val="333333"/>
                </a:solidFill>
                <a:latin typeface="Calibri"/>
                <a:ea typeface="Calibri"/>
              </a:rPr>
              <a:t>consciente, une compétence que tout le monde au travail peut apprendre et doit utiliser. </a:t>
            </a:r>
            <a:endParaRPr b="0" lang="fr-FR" sz="1800" spc="-1" strike="noStrike">
              <a:latin typeface="Arial"/>
            </a:endParaRPr>
          </a:p>
        </p:txBody>
      </p:sp>
      <p:sp>
        <p:nvSpPr>
          <p:cNvPr id="712"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70FA36D8-D75D-485E-8A99-463E911E037F}"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3" name="PlaceHolder 1"/>
          <p:cNvSpPr>
            <a:spLocks noGrp="1"/>
          </p:cNvSpPr>
          <p:nvPr>
            <p:ph type="sldImg"/>
          </p:nvPr>
        </p:nvSpPr>
        <p:spPr>
          <a:xfrm>
            <a:off x="1143000" y="685800"/>
            <a:ext cx="4571640" cy="3428640"/>
          </a:xfrm>
          <a:prstGeom prst="rect">
            <a:avLst/>
          </a:prstGeom>
        </p:spPr>
      </p:sp>
      <p:sp>
        <p:nvSpPr>
          <p:cNvPr id="714" name="PlaceHolder 2"/>
          <p:cNvSpPr>
            <a:spLocks noGrp="1"/>
          </p:cNvSpPr>
          <p:nvPr>
            <p:ph type="body"/>
          </p:nvPr>
        </p:nvSpPr>
        <p:spPr>
          <a:xfrm>
            <a:off x="685800" y="4343400"/>
            <a:ext cx="5485320" cy="4113720"/>
          </a:xfrm>
          <a:prstGeom prst="rect">
            <a:avLst/>
          </a:prstGeom>
        </p:spPr>
        <p:txBody>
          <a:bodyPr lIns="0" rIns="0" tIns="0" bIns="0">
            <a:noAutofit/>
          </a:bodyPr>
          <a:p>
            <a:pPr marL="216000" indent="-215640">
              <a:lnSpc>
                <a:spcPct val="100000"/>
              </a:lnSpc>
              <a:tabLst>
                <a:tab algn="l" pos="0"/>
              </a:tabLst>
            </a:pPr>
            <a:r>
              <a:rPr b="1" lang="fr-FR" sz="800" spc="-1" strike="noStrike">
                <a:latin typeface="Verdana"/>
              </a:rPr>
              <a:t>Instructions/</a:t>
            </a:r>
            <a:r>
              <a:rPr b="1" lang="fr-CA" sz="800" spc="-1" strike="noStrike">
                <a:latin typeface="Verdana"/>
              </a:rPr>
              <a:t>feuille de texte proposé 8</a:t>
            </a:r>
            <a:endParaRPr b="0" lang="fr-FR" sz="800" spc="-1" strike="noStrike">
              <a:latin typeface="Arial"/>
            </a:endParaRPr>
          </a:p>
          <a:p>
            <a:pPr marL="216000" indent="-215640">
              <a:lnSpc>
                <a:spcPct val="100000"/>
              </a:lnSpc>
              <a:tabLst>
                <a:tab algn="l" pos="0"/>
              </a:tabLst>
            </a:pPr>
            <a:r>
              <a:rPr b="1" lang="fr-CA" sz="800" spc="-1" strike="noStrike">
                <a:latin typeface="Verdana"/>
              </a:rPr>
              <a:t> </a:t>
            </a:r>
            <a:endParaRPr b="0" lang="fr-FR" sz="800" spc="-1" strike="noStrike">
              <a:latin typeface="Arial"/>
            </a:endParaRPr>
          </a:p>
          <a:p>
            <a:pPr marL="216000" indent="-215640">
              <a:lnSpc>
                <a:spcPct val="100000"/>
              </a:lnSpc>
              <a:tabLst>
                <a:tab algn="l" pos="0"/>
              </a:tabLst>
            </a:pPr>
            <a:r>
              <a:rPr b="0" lang="fr-CA" sz="800" spc="-1" strike="noStrike">
                <a:latin typeface="Verdana"/>
              </a:rPr>
              <a:t>Comment les </a:t>
            </a:r>
            <a:r>
              <a:rPr b="0" lang="en-US" sz="800" spc="-1" strike="noStrike">
                <a:latin typeface="Verdana"/>
              </a:rPr>
              <a:t>intervenants de première ligne peuvent-ils aider les jeunes à acquérir des compétences en gestion de conflits ? L'atelier qui est offert dans le cadre de ce projet est supposé les aider à le faire.</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solidFill>
                  <a:srgbClr val="000000"/>
                </a:solidFill>
                <a:latin typeface="Calibri"/>
              </a:rPr>
              <a:t>Il fournit un cadre, un scénario et un ensemble détaillé d'exercices et de simulations qui peuvent aider les participants à apprendre à soutenir les jeunes dans la gestion des conflits. </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gn="just">
              <a:lnSpc>
                <a:spcPct val="115000"/>
              </a:lnSpc>
              <a:spcAft>
                <a:spcPts val="601"/>
              </a:spcAft>
              <a:tabLst>
                <a:tab algn="l" pos="0"/>
              </a:tabLst>
            </a:pPr>
            <a:r>
              <a:rPr b="0" lang="en-GB" sz="800" spc="-1" strike="noStrike">
                <a:solidFill>
                  <a:srgbClr val="000000"/>
                </a:solidFill>
                <a:latin typeface="Calibri"/>
                <a:ea typeface="Calibri"/>
              </a:rPr>
              <a:t>La résolution des conflits est une forme d'intervention psychopédagogique dans laquelle l'enseignant, le conseiller ou toute personne influente et légitime pour le groupe cible peut conseiller, promouvoir et aider les participants à internaliser les compétences nécessaires à une résolution positive des situations tendues et des conflits. Cette forme d'intervention crée les conditions d'un changement de comportement tout en offrant un espace sûr pour exercer de nouvelles méthodes de gestion des situations tendues et conflictuelles et des interactions sociales.</a:t>
            </a:r>
            <a:endParaRPr b="0" lang="fr-FR" sz="800" spc="-1" strike="noStrike">
              <a:latin typeface="Arial"/>
            </a:endParaRPr>
          </a:p>
          <a:p>
            <a:pPr marL="216000" indent="-215640" algn="just">
              <a:lnSpc>
                <a:spcPct val="115000"/>
              </a:lnSpc>
              <a:spcAft>
                <a:spcPts val="601"/>
              </a:spcAft>
              <a:tabLst>
                <a:tab algn="l" pos="0"/>
              </a:tabLst>
            </a:pPr>
            <a:endParaRPr b="0" lang="fr-FR" sz="800" spc="-1" strike="noStrike">
              <a:latin typeface="Arial"/>
            </a:endParaRPr>
          </a:p>
          <a:p>
            <a:pPr marL="216000" indent="-215640" algn="just">
              <a:lnSpc>
                <a:spcPct val="115000"/>
              </a:lnSpc>
              <a:spcAft>
                <a:spcPts val="601"/>
              </a:spcAft>
              <a:tabLst>
                <a:tab algn="l" pos="0"/>
              </a:tabLst>
            </a:pPr>
            <a:r>
              <a:rPr b="0" lang="en-GB" sz="800" spc="-1" strike="noStrike">
                <a:solidFill>
                  <a:srgbClr val="000000"/>
                </a:solidFill>
                <a:latin typeface="Calibri"/>
                <a:ea typeface="Calibri"/>
              </a:rPr>
              <a:t>Les programmes et le contenu de l'atelier doivent être utilisés en corrélation directe avec le matériel d'appui fourni dans le Livrable D3.1.6</a:t>
            </a:r>
            <a:r>
              <a:rPr b="1" lang="en-GB" sz="800" spc="-1" strike="noStrike">
                <a:solidFill>
                  <a:srgbClr val="000000"/>
                </a:solidFill>
                <a:latin typeface="Calibri"/>
                <a:ea typeface="Calibri"/>
              </a:rPr>
              <a:t>. </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solidFill>
                  <a:srgbClr val="000000"/>
                </a:solidFill>
                <a:latin typeface="Calibri"/>
                <a:ea typeface="Calibri"/>
              </a:rPr>
              <a:t>Pour plus d'informations, je recommande le Guide pour les formateurs de l'atelier Gestion de la Colère (montrer le site </a:t>
            </a:r>
            <a:r>
              <a:rPr b="0" lang="fr-CA" sz="800" spc="-1" strike="noStrike">
                <a:solidFill>
                  <a:srgbClr val="000000"/>
                </a:solidFill>
                <a:latin typeface="Calibri"/>
                <a:ea typeface="Calibri"/>
              </a:rPr>
              <a:t>en question? Ou donner une version imprimée en cadeau ?)</a:t>
            </a:r>
            <a:endParaRPr b="0" lang="fr-FR" sz="800" spc="-1" strike="noStrike">
              <a:latin typeface="Arial"/>
            </a:endParaRPr>
          </a:p>
          <a:p>
            <a:pPr marL="216000" indent="-215640">
              <a:lnSpc>
                <a:spcPct val="100000"/>
              </a:lnSpc>
              <a:tabLst>
                <a:tab algn="l" pos="0"/>
              </a:tabLst>
            </a:pPr>
            <a:endParaRPr b="0" lang="fr-FR" sz="800" spc="-1" strike="noStrike">
              <a:latin typeface="Arial"/>
            </a:endParaRPr>
          </a:p>
          <a:p>
            <a:pPr marL="216000" indent="-215640">
              <a:lnSpc>
                <a:spcPct val="100000"/>
              </a:lnSpc>
              <a:tabLst>
                <a:tab algn="l" pos="0"/>
              </a:tabLst>
            </a:pPr>
            <a:r>
              <a:rPr b="0" lang="en-GB" sz="800" spc="-1" strike="noStrike">
                <a:solidFill>
                  <a:srgbClr val="000000"/>
                </a:solidFill>
                <a:latin typeface="Calibri"/>
                <a:ea typeface="Calibri"/>
              </a:rPr>
              <a:t>Nous allons maintenant prendre un exemple d'exercices possibles de l'atelier</a:t>
            </a:r>
            <a:endParaRPr b="0" lang="fr-FR" sz="800" spc="-1" strike="noStrike">
              <a:latin typeface="Arial"/>
            </a:endParaRPr>
          </a:p>
        </p:txBody>
      </p:sp>
      <p:sp>
        <p:nvSpPr>
          <p:cNvPr id="715" name="Tijdelijke aanduiding voor dianummer 3"/>
          <p:cNvSpPr/>
          <p:nvPr/>
        </p:nvSpPr>
        <p:spPr>
          <a:xfrm>
            <a:off x="3884760" y="8685360"/>
            <a:ext cx="2970720" cy="45612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10393CA0-C6AE-48D3-830E-E5D418561853}" type="slidenum">
              <a:rPr b="0" lang="en-US" sz="1200" spc="-1" strike="noStrike">
                <a:solidFill>
                  <a:srgbClr val="000000"/>
                </a:solidFill>
                <a:latin typeface="Times New Roman"/>
                <a:ea typeface="+mn-ea"/>
              </a:rPr>
              <a:t>&lt;numéro&gt;</a:t>
            </a:fld>
            <a:endParaRPr b="0" lang="fr-FR"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39"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40"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42"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43"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44"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45"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47"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48"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49"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50"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51"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52"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5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61"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63"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64"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69"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70"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72"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74"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76"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77"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78"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80"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81"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83"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84"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85"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86"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88"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89"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90"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91"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92"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93"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0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02"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04"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05"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0"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09"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10"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11"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13"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14"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15"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17"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19"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21"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22"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24"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25"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26"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27"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29"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30"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31"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32"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33"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34"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4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42"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3"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44"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45"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49"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50"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51"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53"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54"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55"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57"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58"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59"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61"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62"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64"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66"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67"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69"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70"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71"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72"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73"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74"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7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80"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82"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83"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87"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88"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89"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91"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192"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93"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95"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96"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197"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199"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00"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02"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03"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04"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05"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07"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08"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09"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10"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11"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12"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1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21"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23"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24"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28"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29"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30"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32"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33"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34"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36"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37"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38"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8"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40"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41"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43"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44"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45"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46"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48"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49"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50"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51"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52"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53"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9"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6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62" name="PlaceHolder 2"/>
          <p:cNvSpPr>
            <a:spLocks noGrp="1"/>
          </p:cNvSpPr>
          <p:nvPr>
            <p:ph type="body"/>
          </p:nvPr>
        </p:nvSpPr>
        <p:spPr>
          <a:xfrm>
            <a:off x="457200" y="1604520"/>
            <a:ext cx="822924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64"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65"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fr-FR"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69"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70" name="PlaceHolder 3"/>
          <p:cNvSpPr>
            <a:spLocks noGrp="1"/>
          </p:cNvSpPr>
          <p:nvPr>
            <p:ph type="body"/>
          </p:nvPr>
        </p:nvSpPr>
        <p:spPr>
          <a:xfrm>
            <a:off x="467424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71"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31"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32"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33"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73" name="PlaceHolder 2"/>
          <p:cNvSpPr>
            <a:spLocks noGrp="1"/>
          </p:cNvSpPr>
          <p:nvPr>
            <p:ph type="body"/>
          </p:nvPr>
        </p:nvSpPr>
        <p:spPr>
          <a:xfrm>
            <a:off x="457200" y="1604520"/>
            <a:ext cx="4015800" cy="3977280"/>
          </a:xfrm>
          <a:prstGeom prst="rect">
            <a:avLst/>
          </a:prstGeom>
        </p:spPr>
        <p:txBody>
          <a:bodyPr lIns="0" rIns="0" tIns="0" bIns="0">
            <a:normAutofit/>
          </a:bodyPr>
          <a:p>
            <a:endParaRPr b="0" lang="el-GR" sz="2800" spc="-1" strike="noStrike">
              <a:solidFill>
                <a:srgbClr val="000000"/>
              </a:solidFill>
              <a:latin typeface="Arial"/>
            </a:endParaRPr>
          </a:p>
        </p:txBody>
      </p:sp>
      <p:sp>
        <p:nvSpPr>
          <p:cNvPr id="274"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75" name="PlaceHolder 4"/>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77"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78"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79"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81" name="PlaceHolder 2"/>
          <p:cNvSpPr>
            <a:spLocks noGrp="1"/>
          </p:cNvSpPr>
          <p:nvPr>
            <p:ph type="body"/>
          </p:nvPr>
        </p:nvSpPr>
        <p:spPr>
          <a:xfrm>
            <a:off x="457200" y="160452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82" name="PlaceHolder 3"/>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84"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85"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86" name="PlaceHolder 4"/>
          <p:cNvSpPr>
            <a:spLocks noGrp="1"/>
          </p:cNvSpPr>
          <p:nvPr>
            <p:ph type="body"/>
          </p:nvPr>
        </p:nvSpPr>
        <p:spPr>
          <a:xfrm>
            <a:off x="45720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87" name="PlaceHolder 5"/>
          <p:cNvSpPr>
            <a:spLocks noGrp="1"/>
          </p:cNvSpPr>
          <p:nvPr>
            <p:ph type="body"/>
          </p:nvPr>
        </p:nvSpPr>
        <p:spPr>
          <a:xfrm>
            <a:off x="4674240" y="368208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289" name="PlaceHolder 2"/>
          <p:cNvSpPr>
            <a:spLocks noGrp="1"/>
          </p:cNvSpPr>
          <p:nvPr>
            <p:ph type="body"/>
          </p:nvPr>
        </p:nvSpPr>
        <p:spPr>
          <a:xfrm>
            <a:off x="45720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90" name="PlaceHolder 3"/>
          <p:cNvSpPr>
            <a:spLocks noGrp="1"/>
          </p:cNvSpPr>
          <p:nvPr>
            <p:ph type="body"/>
          </p:nvPr>
        </p:nvSpPr>
        <p:spPr>
          <a:xfrm>
            <a:off x="323964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91" name="PlaceHolder 4"/>
          <p:cNvSpPr>
            <a:spLocks noGrp="1"/>
          </p:cNvSpPr>
          <p:nvPr>
            <p:ph type="body"/>
          </p:nvPr>
        </p:nvSpPr>
        <p:spPr>
          <a:xfrm>
            <a:off x="6022080" y="160452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92" name="PlaceHolder 5"/>
          <p:cNvSpPr>
            <a:spLocks noGrp="1"/>
          </p:cNvSpPr>
          <p:nvPr>
            <p:ph type="body"/>
          </p:nvPr>
        </p:nvSpPr>
        <p:spPr>
          <a:xfrm>
            <a:off x="45720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93" name="PlaceHolder 6"/>
          <p:cNvSpPr>
            <a:spLocks noGrp="1"/>
          </p:cNvSpPr>
          <p:nvPr>
            <p:ph type="body"/>
          </p:nvPr>
        </p:nvSpPr>
        <p:spPr>
          <a:xfrm>
            <a:off x="323964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294" name="PlaceHolder 7"/>
          <p:cNvSpPr>
            <a:spLocks noGrp="1"/>
          </p:cNvSpPr>
          <p:nvPr>
            <p:ph type="body"/>
          </p:nvPr>
        </p:nvSpPr>
        <p:spPr>
          <a:xfrm>
            <a:off x="6022080" y="3682080"/>
            <a:ext cx="264960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noAutofit/>
          </a:bodyPr>
          <a:p>
            <a:endParaRPr b="0" lang="el-GR" sz="1800" spc="-1" strike="noStrike">
              <a:solidFill>
                <a:srgbClr val="000000"/>
              </a:solidFill>
              <a:latin typeface="Arial"/>
            </a:endParaRPr>
          </a:p>
        </p:txBody>
      </p:sp>
      <p:sp>
        <p:nvSpPr>
          <p:cNvPr id="35" name="PlaceHolder 2"/>
          <p:cNvSpPr>
            <a:spLocks noGrp="1"/>
          </p:cNvSpPr>
          <p:nvPr>
            <p:ph type="body"/>
          </p:nvPr>
        </p:nvSpPr>
        <p:spPr>
          <a:xfrm>
            <a:off x="45720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36" name="PlaceHolder 3"/>
          <p:cNvSpPr>
            <a:spLocks noGrp="1"/>
          </p:cNvSpPr>
          <p:nvPr>
            <p:ph type="body"/>
          </p:nvPr>
        </p:nvSpPr>
        <p:spPr>
          <a:xfrm>
            <a:off x="4674240" y="1604520"/>
            <a:ext cx="4015800" cy="1896840"/>
          </a:xfrm>
          <a:prstGeom prst="rect">
            <a:avLst/>
          </a:prstGeom>
        </p:spPr>
        <p:txBody>
          <a:bodyPr lIns="0" rIns="0" tIns="0" bIns="0">
            <a:normAutofit/>
          </a:bodyPr>
          <a:p>
            <a:endParaRPr b="0" lang="el-GR" sz="2800" spc="-1" strike="noStrike">
              <a:solidFill>
                <a:srgbClr val="000000"/>
              </a:solidFill>
              <a:latin typeface="Arial"/>
            </a:endParaRPr>
          </a:p>
        </p:txBody>
      </p:sp>
      <p:sp>
        <p:nvSpPr>
          <p:cNvPr id="37" name="PlaceHolder 4"/>
          <p:cNvSpPr>
            <a:spLocks noGrp="1"/>
          </p:cNvSpPr>
          <p:nvPr>
            <p:ph type="body"/>
          </p:nvPr>
        </p:nvSpPr>
        <p:spPr>
          <a:xfrm>
            <a:off x="457200" y="3682080"/>
            <a:ext cx="8229240" cy="1896840"/>
          </a:xfrm>
          <a:prstGeom prst="rect">
            <a:avLst/>
          </a:prstGeom>
        </p:spPr>
        <p:txBody>
          <a:bodyPr lIns="0" rIns="0" tIns="0" bIns="0">
            <a:normAutofit/>
          </a:bodyPr>
          <a:p>
            <a:endParaRPr b="0" lang="el-GR" sz="2800" spc="-1" strike="noStrike">
              <a:solidFill>
                <a:srgbClr val="000000"/>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jpe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slideLayout" Target="../slideLayouts/slideLayout1.xml"/><Relationship Id="rId15" Type="http://schemas.openxmlformats.org/officeDocument/2006/relationships/slideLayout" Target="../slideLayouts/slideLayout2.xml"/><Relationship Id="rId16" Type="http://schemas.openxmlformats.org/officeDocument/2006/relationships/slideLayout" Target="../slideLayouts/slideLayout3.xml"/><Relationship Id="rId17" Type="http://schemas.openxmlformats.org/officeDocument/2006/relationships/slideLayout" Target="../slideLayouts/slideLayout4.xml"/><Relationship Id="rId18" Type="http://schemas.openxmlformats.org/officeDocument/2006/relationships/slideLayout" Target="../slideLayouts/slideLayout5.xml"/><Relationship Id="rId19" Type="http://schemas.openxmlformats.org/officeDocument/2006/relationships/slideLayout" Target="../slideLayouts/slideLayout6.xml"/><Relationship Id="rId20" Type="http://schemas.openxmlformats.org/officeDocument/2006/relationships/slideLayout" Target="../slideLayouts/slideLayout7.xml"/><Relationship Id="rId21" Type="http://schemas.openxmlformats.org/officeDocument/2006/relationships/slideLayout" Target="../slideLayouts/slideLayout8.xml"/><Relationship Id="rId22" Type="http://schemas.openxmlformats.org/officeDocument/2006/relationships/slideLayout" Target="../slideLayouts/slideLayout9.xml"/><Relationship Id="rId23" Type="http://schemas.openxmlformats.org/officeDocument/2006/relationships/slideLayout" Target="../slideLayouts/slideLayout10.xml"/><Relationship Id="rId24" Type="http://schemas.openxmlformats.org/officeDocument/2006/relationships/slideLayout" Target="../slideLayouts/slideLayout11.xml"/><Relationship Id="rId2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Picture 2" descr=""/>
          <p:cNvPicPr/>
          <p:nvPr/>
        </p:nvPicPr>
        <p:blipFill>
          <a:blip r:embed="rId2"/>
          <a:stretch/>
        </p:blipFill>
        <p:spPr>
          <a:xfrm>
            <a:off x="5562720" y="0"/>
            <a:ext cx="3574800" cy="1923120"/>
          </a:xfrm>
          <a:prstGeom prst="rect">
            <a:avLst/>
          </a:prstGeom>
          <a:ln w="0">
            <a:noFill/>
          </a:ln>
        </p:spPr>
      </p:pic>
      <p:pic>
        <p:nvPicPr>
          <p:cNvPr id="1" name="Picture 13" descr=""/>
          <p:cNvPicPr/>
          <p:nvPr/>
        </p:nvPicPr>
        <p:blipFill>
          <a:blip r:embed="rId3"/>
          <a:stretch/>
        </p:blipFill>
        <p:spPr>
          <a:xfrm>
            <a:off x="609480" y="120240"/>
            <a:ext cx="1440360" cy="1098000"/>
          </a:xfrm>
          <a:prstGeom prst="rect">
            <a:avLst/>
          </a:prstGeom>
          <a:ln w="0">
            <a:noFill/>
          </a:ln>
        </p:spPr>
      </p:pic>
      <p:grpSp>
        <p:nvGrpSpPr>
          <p:cNvPr id="2" name="Group 11"/>
          <p:cNvGrpSpPr/>
          <p:nvPr/>
        </p:nvGrpSpPr>
        <p:grpSpPr>
          <a:xfrm>
            <a:off x="685800" y="1371600"/>
            <a:ext cx="3123000" cy="637200"/>
            <a:chOff x="685800" y="1371600"/>
            <a:chExt cx="3123000" cy="637200"/>
          </a:xfrm>
        </p:grpSpPr>
        <p:pic>
          <p:nvPicPr>
            <p:cNvPr id="3" name="Picture 14" descr=""/>
            <p:cNvPicPr/>
            <p:nvPr/>
          </p:nvPicPr>
          <p:blipFill>
            <a:blip r:embed="rId4"/>
            <a:stretch/>
          </p:blipFill>
          <p:spPr>
            <a:xfrm>
              <a:off x="685800" y="1401840"/>
              <a:ext cx="896040" cy="597240"/>
            </a:xfrm>
            <a:prstGeom prst="rect">
              <a:avLst/>
            </a:prstGeom>
            <a:ln w="0">
              <a:noFill/>
            </a:ln>
          </p:spPr>
        </p:pic>
        <p:sp>
          <p:nvSpPr>
            <p:cNvPr id="4" name="TextBox 15"/>
            <p:cNvSpPr/>
            <p:nvPr/>
          </p:nvSpPr>
          <p:spPr>
            <a:xfrm>
              <a:off x="1659240" y="1371600"/>
              <a:ext cx="2149560" cy="637200"/>
            </a:xfrm>
            <a:prstGeom prst="rect">
              <a:avLst/>
            </a:prstGeom>
            <a:noFill/>
            <a:ln w="0">
              <a:noFill/>
            </a:ln>
          </p:spPr>
          <p:style>
            <a:lnRef idx="0"/>
            <a:fillRef idx="0"/>
            <a:effectRef idx="0"/>
            <a:fontRef idx="minor"/>
          </p:style>
          <p:txBody>
            <a:bodyPr lIns="0" rIns="0" tIns="45000" bIns="45000">
              <a:spAutoFit/>
            </a:bodyPr>
            <a:p>
              <a:pPr algn="just">
                <a:lnSpc>
                  <a:spcPct val="120000"/>
                </a:lnSpc>
                <a:spcBef>
                  <a:spcPts val="1199"/>
                </a:spcBef>
                <a:spcAft>
                  <a:spcPts val="1199"/>
                </a:spcAft>
              </a:pPr>
              <a:r>
                <a:rPr b="0" lang="en-US" sz="1000" spc="-1" strike="noStrike">
                  <a:solidFill>
                    <a:srgbClr val="808080"/>
                  </a:solidFill>
                  <a:latin typeface="Calibri"/>
                  <a:ea typeface="DejaVu Sans"/>
                </a:rPr>
                <a:t>This project was funded by the European Union’s Internal Security Fund — Police,  under Grant Agreement No. 823683.</a:t>
              </a:r>
              <a:endParaRPr b="0" lang="fr-FR" sz="1000" spc="-1" strike="noStrike">
                <a:latin typeface="Arial"/>
              </a:endParaRPr>
            </a:p>
          </p:txBody>
        </p:sp>
      </p:grpSp>
      <p:sp>
        <p:nvSpPr>
          <p:cNvPr id="5" name="Straight Connector 16"/>
          <p:cNvSpPr/>
          <p:nvPr/>
        </p:nvSpPr>
        <p:spPr>
          <a:xfrm>
            <a:off x="685800" y="1295280"/>
            <a:ext cx="3124080" cy="0"/>
          </a:xfrm>
          <a:prstGeom prst="line">
            <a:avLst/>
          </a:prstGeom>
          <a:ln>
            <a:solidFill>
              <a:srgbClr val="bfbfbf"/>
            </a:solidFill>
            <a:round/>
          </a:ln>
        </p:spPr>
        <p:style>
          <a:lnRef idx="1">
            <a:schemeClr val="accent1"/>
          </a:lnRef>
          <a:fillRef idx="0">
            <a:schemeClr val="accent1"/>
          </a:fillRef>
          <a:effectRef idx="0">
            <a:schemeClr val="accent1"/>
          </a:effectRef>
          <a:fontRef idx="minor"/>
        </p:style>
      </p:sp>
      <p:pic>
        <p:nvPicPr>
          <p:cNvPr id="6" name="Picture 6" descr="D:\Disk D\Work\projects n\Libre\ARMOuR\partners\partner-synyo-877-450x0.png"/>
          <p:cNvPicPr/>
          <p:nvPr/>
        </p:nvPicPr>
        <p:blipFill>
          <a:blip r:embed="rId5"/>
          <a:stretch/>
        </p:blipFill>
        <p:spPr>
          <a:xfrm>
            <a:off x="3138840" y="5263200"/>
            <a:ext cx="630720" cy="630720"/>
          </a:xfrm>
          <a:prstGeom prst="rect">
            <a:avLst/>
          </a:prstGeom>
          <a:ln w="0">
            <a:noFill/>
          </a:ln>
        </p:spPr>
      </p:pic>
      <p:pic>
        <p:nvPicPr>
          <p:cNvPr id="7" name="Picture 7" descr="D:\Disk D\Work\projects n\Libre\ARMOuR\partners\partner-uom-879-450x0.png"/>
          <p:cNvPicPr/>
          <p:nvPr/>
        </p:nvPicPr>
        <p:blipFill>
          <a:blip r:embed="rId6"/>
          <a:stretch/>
        </p:blipFill>
        <p:spPr>
          <a:xfrm>
            <a:off x="6487200" y="5148360"/>
            <a:ext cx="868320" cy="868320"/>
          </a:xfrm>
          <a:prstGeom prst="rect">
            <a:avLst/>
          </a:prstGeom>
          <a:ln w="0">
            <a:noFill/>
          </a:ln>
        </p:spPr>
      </p:pic>
      <p:pic>
        <p:nvPicPr>
          <p:cNvPr id="8" name="Picture 8" descr="D:\Disk D\Work\projects n\Libre\ARMOuR\partners\rug-web-49-450x0.jpg"/>
          <p:cNvPicPr/>
          <p:nvPr/>
        </p:nvPicPr>
        <p:blipFill>
          <a:blip r:embed="rId7"/>
          <a:stretch/>
        </p:blipFill>
        <p:spPr>
          <a:xfrm>
            <a:off x="7513920" y="5149800"/>
            <a:ext cx="943200" cy="943200"/>
          </a:xfrm>
          <a:prstGeom prst="rect">
            <a:avLst/>
          </a:prstGeom>
          <a:ln w="0">
            <a:noFill/>
          </a:ln>
        </p:spPr>
      </p:pic>
      <p:pic>
        <p:nvPicPr>
          <p:cNvPr id="9" name="Picture 9" descr="D:\Disk D\Work\projects n\Libre\ARMOuR\partners\ministero-della-giustizia-577-450x0.png"/>
          <p:cNvPicPr/>
          <p:nvPr/>
        </p:nvPicPr>
        <p:blipFill>
          <a:blip r:embed="rId8"/>
          <a:stretch/>
        </p:blipFill>
        <p:spPr>
          <a:xfrm>
            <a:off x="4587480" y="5250960"/>
            <a:ext cx="913320" cy="913320"/>
          </a:xfrm>
          <a:prstGeom prst="rect">
            <a:avLst/>
          </a:prstGeom>
          <a:ln w="0">
            <a:noFill/>
          </a:ln>
        </p:spPr>
      </p:pic>
      <p:pic>
        <p:nvPicPr>
          <p:cNvPr id="10" name="Picture 10" descr="D:\Disk D\Work\projects n\Libre\ARMOuR\partners\mnvia-112-450x0.png"/>
          <p:cNvPicPr/>
          <p:nvPr/>
        </p:nvPicPr>
        <p:blipFill>
          <a:blip r:embed="rId9"/>
          <a:stretch/>
        </p:blipFill>
        <p:spPr>
          <a:xfrm>
            <a:off x="2332440" y="5181480"/>
            <a:ext cx="790560" cy="790560"/>
          </a:xfrm>
          <a:prstGeom prst="rect">
            <a:avLst/>
          </a:prstGeom>
          <a:ln w="0">
            <a:noFill/>
          </a:ln>
        </p:spPr>
      </p:pic>
      <p:pic>
        <p:nvPicPr>
          <p:cNvPr id="11" name="Picture 11" descr="D:\Disk D\Work\projects n\Libre\ARMOuR\partners\partner-agenfor-878-450x0.png"/>
          <p:cNvPicPr/>
          <p:nvPr/>
        </p:nvPicPr>
        <p:blipFill>
          <a:blip r:embed="rId10"/>
          <a:stretch/>
        </p:blipFill>
        <p:spPr>
          <a:xfrm>
            <a:off x="3817440" y="5259960"/>
            <a:ext cx="758880" cy="758880"/>
          </a:xfrm>
          <a:prstGeom prst="rect">
            <a:avLst/>
          </a:prstGeom>
          <a:ln w="0">
            <a:noFill/>
          </a:ln>
        </p:spPr>
      </p:pic>
      <p:pic>
        <p:nvPicPr>
          <p:cNvPr id="12" name="Picture 12" descr="D:\Disk D\Work\projects n\Libre\ARMOuR\partners\partner-fundea-875-450x0.png"/>
          <p:cNvPicPr/>
          <p:nvPr/>
        </p:nvPicPr>
        <p:blipFill>
          <a:blip r:embed="rId11"/>
          <a:stretch/>
        </p:blipFill>
        <p:spPr>
          <a:xfrm>
            <a:off x="700200" y="5228280"/>
            <a:ext cx="758880" cy="758880"/>
          </a:xfrm>
          <a:prstGeom prst="rect">
            <a:avLst/>
          </a:prstGeom>
          <a:ln w="0">
            <a:noFill/>
          </a:ln>
        </p:spPr>
      </p:pic>
      <p:pic>
        <p:nvPicPr>
          <p:cNvPr id="13" name="Picture 13" descr="D:\Disk D\Work\projects n\Libre\ARMOuR\partners\partner-kemea-876-450x0.png"/>
          <p:cNvPicPr/>
          <p:nvPr/>
        </p:nvPicPr>
        <p:blipFill>
          <a:blip r:embed="rId12"/>
          <a:stretch/>
        </p:blipFill>
        <p:spPr>
          <a:xfrm>
            <a:off x="1572840" y="5228280"/>
            <a:ext cx="758880" cy="758880"/>
          </a:xfrm>
          <a:prstGeom prst="rect">
            <a:avLst/>
          </a:prstGeom>
          <a:ln w="0">
            <a:noFill/>
          </a:ln>
        </p:spPr>
      </p:pic>
      <p:pic>
        <p:nvPicPr>
          <p:cNvPr id="14" name="Picture 8" descr=""/>
          <p:cNvPicPr/>
          <p:nvPr/>
        </p:nvPicPr>
        <p:blipFill>
          <a:blip r:embed="rId13"/>
          <a:stretch/>
        </p:blipFill>
        <p:spPr>
          <a:xfrm>
            <a:off x="5605200" y="5228280"/>
            <a:ext cx="762120" cy="762120"/>
          </a:xfrm>
          <a:prstGeom prst="rect">
            <a:avLst/>
          </a:prstGeom>
          <a:ln w="0">
            <a:noFill/>
          </a:ln>
        </p:spPr>
      </p:pic>
      <p:sp>
        <p:nvSpPr>
          <p:cNvPr id="15" name="PlaceHolder 1"/>
          <p:cNvSpPr>
            <a:spLocks noGrp="1"/>
          </p:cNvSpPr>
          <p:nvPr>
            <p:ph type="title"/>
          </p:nvPr>
        </p:nvSpPr>
        <p:spPr>
          <a:xfrm>
            <a:off x="457200" y="273600"/>
            <a:ext cx="8228880" cy="1144440"/>
          </a:xfrm>
          <a:prstGeom prst="rect">
            <a:avLst/>
          </a:prstGeom>
        </p:spPr>
        <p:txBody>
          <a:bodyPr lIns="0" rIns="0" tIns="0" bIns="0" anchor="ctr">
            <a:noAutofit/>
          </a:bodyPr>
          <a:p>
            <a:r>
              <a:rPr b="0" lang="el-GR" sz="4400" spc="-1" strike="noStrike">
                <a:solidFill>
                  <a:srgbClr val="000000"/>
                </a:solidFill>
                <a:latin typeface="Arial"/>
              </a:rPr>
              <a:t>Cliquez pour éditer le format du texte-titre</a:t>
            </a:r>
            <a:endParaRPr b="0" lang="el-GR" sz="4400" spc="-1" strike="noStrike">
              <a:solidFill>
                <a:srgbClr val="000000"/>
              </a:solidFill>
              <a:latin typeface="Arial"/>
            </a:endParaRPr>
          </a:p>
        </p:txBody>
      </p:sp>
      <p:sp>
        <p:nvSpPr>
          <p:cNvPr id="16" name="PlaceHolder 2"/>
          <p:cNvSpPr>
            <a:spLocks noGrp="1"/>
          </p:cNvSpPr>
          <p:nvPr>
            <p:ph type="body"/>
          </p:nvPr>
        </p:nvSpPr>
        <p:spPr>
          <a:xfrm>
            <a:off x="457200" y="1604520"/>
            <a:ext cx="8228880" cy="397692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800" spc="-1" strike="noStrike">
                <a:solidFill>
                  <a:srgbClr val="000000"/>
                </a:solidFill>
                <a:latin typeface="Arial"/>
              </a:rPr>
              <a:t>Second niveau de plan</a:t>
            </a:r>
            <a:endParaRPr b="0" lang="el-G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2800" spc="-1" strike="noStrike">
                <a:solidFill>
                  <a:srgbClr val="000000"/>
                </a:solidFill>
                <a:latin typeface="Arial"/>
              </a:rPr>
              <a:t>Troisième niveau de plan</a:t>
            </a:r>
            <a:endParaRPr b="0" lang="el-GR" sz="2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2800" spc="-1" strike="noStrike">
                <a:solidFill>
                  <a:srgbClr val="000000"/>
                </a:solidFill>
                <a:latin typeface="Arial"/>
              </a:rPr>
              <a:t>Quatrième niveau de plan</a:t>
            </a:r>
            <a:endParaRPr b="0" lang="el-GR" sz="2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800" spc="-1" strike="noStrike">
                <a:solidFill>
                  <a:srgbClr val="000000"/>
                </a:solidFill>
                <a:latin typeface="Arial"/>
              </a:rPr>
              <a:t>Cinquième niveau de plan</a:t>
            </a:r>
            <a:endParaRPr b="0" lang="el-GR" sz="28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800" spc="-1" strike="noStrike">
                <a:solidFill>
                  <a:srgbClr val="000000"/>
                </a:solidFill>
                <a:latin typeface="Arial"/>
              </a:rPr>
              <a:t>Sixième niveau de plan</a:t>
            </a:r>
            <a:endParaRPr b="0" lang="el-GR" sz="28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800" spc="-1" strike="noStrike">
                <a:solidFill>
                  <a:srgbClr val="000000"/>
                </a:solidFill>
                <a:latin typeface="Arial"/>
              </a:rPr>
              <a:t>Septième niveau de plan</a:t>
            </a:r>
            <a:endParaRPr b="0" lang="el-GR" sz="2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14"/>
    <p:sldLayoutId id="2147483650" r:id="rId15"/>
    <p:sldLayoutId id="2147483651" r:id="rId16"/>
    <p:sldLayoutId id="2147483652" r:id="rId17"/>
    <p:sldLayoutId id="2147483653" r:id="rId18"/>
    <p:sldLayoutId id="2147483654" r:id="rId19"/>
    <p:sldLayoutId id="2147483655" r:id="rId20"/>
    <p:sldLayoutId id="2147483656" r:id="rId21"/>
    <p:sldLayoutId id="2147483657" r:id="rId22"/>
    <p:sldLayoutId id="2147483658" r:id="rId23"/>
    <p:sldLayoutId id="2147483659" r:id="rId24"/>
    <p:sldLayoutId id="2147483660" r:id="rId2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3" name="Picture 2" descr=""/>
          <p:cNvPicPr/>
          <p:nvPr/>
        </p:nvPicPr>
        <p:blipFill>
          <a:blip r:embed="rId2"/>
          <a:stretch/>
        </p:blipFill>
        <p:spPr>
          <a:xfrm>
            <a:off x="5562720" y="0"/>
            <a:ext cx="3574800" cy="1923120"/>
          </a:xfrm>
          <a:prstGeom prst="rect">
            <a:avLst/>
          </a:prstGeom>
          <a:ln w="0">
            <a:noFill/>
          </a:ln>
        </p:spPr>
      </p:pic>
      <p:pic>
        <p:nvPicPr>
          <p:cNvPr id="54" name="Picture 10" descr=""/>
          <p:cNvPicPr/>
          <p:nvPr/>
        </p:nvPicPr>
        <p:blipFill>
          <a:blip r:embed="rId3"/>
          <a:stretch/>
        </p:blipFill>
        <p:spPr>
          <a:xfrm>
            <a:off x="685800" y="241200"/>
            <a:ext cx="1281600" cy="976680"/>
          </a:xfrm>
          <a:prstGeom prst="rect">
            <a:avLst/>
          </a:prstGeom>
          <a:ln w="0">
            <a:noFill/>
          </a:ln>
        </p:spPr>
      </p:pic>
      <p:sp>
        <p:nvSpPr>
          <p:cNvPr id="55" name="Straight Connector 13"/>
          <p:cNvSpPr/>
          <p:nvPr/>
        </p:nvSpPr>
        <p:spPr>
          <a:xfrm>
            <a:off x="685800" y="2514600"/>
            <a:ext cx="2743200" cy="0"/>
          </a:xfrm>
          <a:prstGeom prst="line">
            <a:avLst/>
          </a:prstGeom>
          <a:ln>
            <a:solidFill>
              <a:srgbClr val="0ba7df"/>
            </a:solidFill>
            <a:round/>
          </a:ln>
        </p:spPr>
        <p:style>
          <a:lnRef idx="1">
            <a:schemeClr val="accent1"/>
          </a:lnRef>
          <a:fillRef idx="0">
            <a:schemeClr val="accent1"/>
          </a:fillRef>
          <a:effectRef idx="0">
            <a:schemeClr val="accent1"/>
          </a:effectRef>
          <a:fontRef idx="minor"/>
        </p:style>
      </p:sp>
      <p:sp>
        <p:nvSpPr>
          <p:cNvPr id="56"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el-GR" sz="1800" spc="-1" strike="noStrike">
                <a:solidFill>
                  <a:srgbClr val="000000"/>
                </a:solidFill>
                <a:latin typeface="Arial"/>
              </a:rPr>
              <a:t>Cliquez pour éditer le format du texte-titre</a:t>
            </a:r>
            <a:endParaRPr b="0" lang="el-GR" sz="1800" spc="-1" strike="noStrike">
              <a:solidFill>
                <a:srgbClr val="000000"/>
              </a:solidFill>
              <a:latin typeface="Arial"/>
            </a:endParaRPr>
          </a:p>
        </p:txBody>
      </p:sp>
      <p:sp>
        <p:nvSpPr>
          <p:cNvPr id="5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Arial"/>
              </a:rPr>
              <a:t>Second niveau de plan</a:t>
            </a:r>
            <a:endParaRPr b="0" lang="el-G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Troisième niveau de plan</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Quatrième niveau de plan</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Cinquième niveau de plan</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Sixième niveau de plan</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Septième niveau de plan</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4" name="Picture 2" descr=""/>
          <p:cNvPicPr/>
          <p:nvPr/>
        </p:nvPicPr>
        <p:blipFill>
          <a:blip r:embed="rId2"/>
          <a:stretch/>
        </p:blipFill>
        <p:spPr>
          <a:xfrm>
            <a:off x="5562720" y="0"/>
            <a:ext cx="3574800" cy="1923120"/>
          </a:xfrm>
          <a:prstGeom prst="rect">
            <a:avLst/>
          </a:prstGeom>
          <a:ln w="0">
            <a:noFill/>
          </a:ln>
        </p:spPr>
      </p:pic>
      <p:pic>
        <p:nvPicPr>
          <p:cNvPr id="95" name="Picture 8" descr=""/>
          <p:cNvPicPr/>
          <p:nvPr/>
        </p:nvPicPr>
        <p:blipFill>
          <a:blip r:embed="rId3"/>
          <a:stretch/>
        </p:blipFill>
        <p:spPr>
          <a:xfrm>
            <a:off x="685800" y="241200"/>
            <a:ext cx="1281600" cy="976680"/>
          </a:xfrm>
          <a:prstGeom prst="rect">
            <a:avLst/>
          </a:prstGeom>
          <a:ln w="0">
            <a:noFill/>
          </a:ln>
        </p:spPr>
      </p:pic>
      <p:sp>
        <p:nvSpPr>
          <p:cNvPr id="96" name="Straight Connector 16"/>
          <p:cNvSpPr/>
          <p:nvPr/>
        </p:nvSpPr>
        <p:spPr>
          <a:xfrm>
            <a:off x="685800" y="2133360"/>
            <a:ext cx="7772400" cy="0"/>
          </a:xfrm>
          <a:prstGeom prst="line">
            <a:avLst/>
          </a:prstGeom>
          <a:ln>
            <a:solidFill>
              <a:srgbClr val="0ba7df"/>
            </a:solidFill>
            <a:round/>
          </a:ln>
        </p:spPr>
        <p:style>
          <a:lnRef idx="1">
            <a:schemeClr val="accent1"/>
          </a:lnRef>
          <a:fillRef idx="0">
            <a:schemeClr val="accent1"/>
          </a:fillRef>
          <a:effectRef idx="0">
            <a:schemeClr val="accent1"/>
          </a:effectRef>
          <a:fontRef idx="minor"/>
        </p:style>
      </p:sp>
      <p:sp>
        <p:nvSpPr>
          <p:cNvPr id="97"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el-GR" sz="1800" spc="-1" strike="noStrike">
                <a:solidFill>
                  <a:srgbClr val="000000"/>
                </a:solidFill>
                <a:latin typeface="Arial"/>
              </a:rPr>
              <a:t>Cliquez pour éditer le format du texte-titre</a:t>
            </a:r>
            <a:endParaRPr b="0" lang="el-GR" sz="1800" spc="-1" strike="noStrike">
              <a:solidFill>
                <a:srgbClr val="000000"/>
              </a:solidFill>
              <a:latin typeface="Arial"/>
            </a:endParaRPr>
          </a:p>
        </p:txBody>
      </p:sp>
      <p:sp>
        <p:nvSpPr>
          <p:cNvPr id="9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Arial"/>
              </a:rPr>
              <a:t>Second niveau de plan</a:t>
            </a:r>
            <a:endParaRPr b="0" lang="el-G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Troisième niveau de plan</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Quatrième niveau de plan</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Cinquième niveau de plan</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Sixième niveau de plan</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Septième niveau de plan</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35" name="Picture 2" descr=""/>
          <p:cNvPicPr/>
          <p:nvPr/>
        </p:nvPicPr>
        <p:blipFill>
          <a:blip r:embed="rId2"/>
          <a:stretch/>
        </p:blipFill>
        <p:spPr>
          <a:xfrm>
            <a:off x="5562720" y="0"/>
            <a:ext cx="3574800" cy="1923120"/>
          </a:xfrm>
          <a:prstGeom prst="rect">
            <a:avLst/>
          </a:prstGeom>
          <a:ln w="0">
            <a:noFill/>
          </a:ln>
        </p:spPr>
      </p:pic>
      <p:pic>
        <p:nvPicPr>
          <p:cNvPr id="136" name="Picture 14" descr=""/>
          <p:cNvPicPr/>
          <p:nvPr/>
        </p:nvPicPr>
        <p:blipFill>
          <a:blip r:embed="rId3"/>
          <a:stretch/>
        </p:blipFill>
        <p:spPr>
          <a:xfrm>
            <a:off x="685800" y="241200"/>
            <a:ext cx="1281600" cy="976680"/>
          </a:xfrm>
          <a:prstGeom prst="rect">
            <a:avLst/>
          </a:prstGeom>
          <a:ln w="0">
            <a:noFill/>
          </a:ln>
        </p:spPr>
      </p:pic>
      <p:sp>
        <p:nvSpPr>
          <p:cNvPr id="137"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el-GR" sz="1800" spc="-1" strike="noStrike">
                <a:solidFill>
                  <a:srgbClr val="000000"/>
                </a:solidFill>
                <a:latin typeface="Arial"/>
              </a:rPr>
              <a:t>Cliquez pour éditer le format du texte-titre</a:t>
            </a:r>
            <a:endParaRPr b="0" lang="el-GR" sz="1800" spc="-1" strike="noStrike">
              <a:solidFill>
                <a:srgbClr val="000000"/>
              </a:solidFill>
              <a:latin typeface="Arial"/>
            </a:endParaRPr>
          </a:p>
        </p:txBody>
      </p:sp>
      <p:sp>
        <p:nvSpPr>
          <p:cNvPr id="13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Arial"/>
              </a:rPr>
              <a:t>Second niveau de plan</a:t>
            </a:r>
            <a:endParaRPr b="0" lang="el-G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Troisième niveau de plan</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Quatrième niveau de plan</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Cinquième niveau de plan</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Sixième niveau de plan</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Septième niveau de plan</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8880" cy="1144440"/>
          </a:xfrm>
          <a:prstGeom prst="rect">
            <a:avLst/>
          </a:prstGeom>
        </p:spPr>
        <p:txBody>
          <a:bodyPr lIns="0" rIns="0" tIns="0" bIns="0" anchor="ctr">
            <a:noAutofit/>
          </a:bodyPr>
          <a:p>
            <a:r>
              <a:rPr b="0" lang="el-GR" sz="4400" spc="-1" strike="noStrike">
                <a:solidFill>
                  <a:srgbClr val="000000"/>
                </a:solidFill>
                <a:latin typeface="Arial"/>
              </a:rPr>
              <a:t>Cliquez pour éditer le format du texte-titre</a:t>
            </a:r>
            <a:endParaRPr b="0" lang="el-GR" sz="4400" spc="-1" strike="noStrike">
              <a:solidFill>
                <a:srgbClr val="000000"/>
              </a:solidFill>
              <a:latin typeface="Arial"/>
            </a:endParaRPr>
          </a:p>
        </p:txBody>
      </p:sp>
      <p:sp>
        <p:nvSpPr>
          <p:cNvPr id="176"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Arial"/>
              </a:rPr>
              <a:t>Second niveau de plan</a:t>
            </a:r>
            <a:endParaRPr b="0" lang="el-G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Troisième niveau de plan</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Quatrième niveau de plan</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Cinquième niveau de plan</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Sixième niveau de plan</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Septième niveau de plan</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3" name="Picture 2" descr=""/>
          <p:cNvPicPr/>
          <p:nvPr/>
        </p:nvPicPr>
        <p:blipFill>
          <a:blip r:embed="rId2"/>
          <a:stretch/>
        </p:blipFill>
        <p:spPr>
          <a:xfrm>
            <a:off x="5562720" y="0"/>
            <a:ext cx="3574800" cy="1923120"/>
          </a:xfrm>
          <a:prstGeom prst="rect">
            <a:avLst/>
          </a:prstGeom>
          <a:ln w="0">
            <a:noFill/>
          </a:ln>
        </p:spPr>
      </p:pic>
      <p:pic>
        <p:nvPicPr>
          <p:cNvPr id="214" name="Picture 16" descr=""/>
          <p:cNvPicPr/>
          <p:nvPr/>
        </p:nvPicPr>
        <p:blipFill>
          <a:blip r:embed="rId3"/>
          <a:stretch/>
        </p:blipFill>
        <p:spPr>
          <a:xfrm>
            <a:off x="685800" y="241200"/>
            <a:ext cx="1281600" cy="976680"/>
          </a:xfrm>
          <a:prstGeom prst="rect">
            <a:avLst/>
          </a:prstGeom>
          <a:ln w="0">
            <a:noFill/>
          </a:ln>
        </p:spPr>
      </p:pic>
      <p:sp>
        <p:nvSpPr>
          <p:cNvPr id="215" name="Straight Connector 17"/>
          <p:cNvSpPr/>
          <p:nvPr/>
        </p:nvSpPr>
        <p:spPr>
          <a:xfrm>
            <a:off x="685800" y="2133360"/>
            <a:ext cx="7772400" cy="0"/>
          </a:xfrm>
          <a:prstGeom prst="line">
            <a:avLst/>
          </a:prstGeom>
          <a:ln>
            <a:solidFill>
              <a:srgbClr val="0ba7df"/>
            </a:solidFill>
            <a:round/>
          </a:ln>
        </p:spPr>
        <p:style>
          <a:lnRef idx="1">
            <a:schemeClr val="accent1"/>
          </a:lnRef>
          <a:fillRef idx="0">
            <a:schemeClr val="accent1"/>
          </a:fillRef>
          <a:effectRef idx="0">
            <a:schemeClr val="accent1"/>
          </a:effectRef>
          <a:fontRef idx="minor"/>
        </p:style>
      </p:sp>
      <p:sp>
        <p:nvSpPr>
          <p:cNvPr id="216"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el-GR" sz="1800" spc="-1" strike="noStrike">
                <a:solidFill>
                  <a:srgbClr val="000000"/>
                </a:solidFill>
                <a:latin typeface="Arial"/>
              </a:rPr>
              <a:t>Cliquez pour éditer le format du texte-titre</a:t>
            </a:r>
            <a:endParaRPr b="0" lang="el-GR" sz="1800" spc="-1" strike="noStrike">
              <a:solidFill>
                <a:srgbClr val="000000"/>
              </a:solidFill>
              <a:latin typeface="Arial"/>
            </a:endParaRPr>
          </a:p>
        </p:txBody>
      </p:sp>
      <p:sp>
        <p:nvSpPr>
          <p:cNvPr id="217"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Arial"/>
              </a:rPr>
              <a:t>Second niveau de plan</a:t>
            </a:r>
            <a:endParaRPr b="0" lang="el-G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Troisième niveau de plan</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Quatrième niveau de plan</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Cinquième niveau de plan</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Sixième niveau de plan</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Septième niveau de plan</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4" name="Picture 8" descr=""/>
          <p:cNvPicPr/>
          <p:nvPr/>
        </p:nvPicPr>
        <p:blipFill>
          <a:blip r:embed="rId2"/>
          <a:stretch/>
        </p:blipFill>
        <p:spPr>
          <a:xfrm>
            <a:off x="3886200" y="1676520"/>
            <a:ext cx="1617120" cy="1232640"/>
          </a:xfrm>
          <a:prstGeom prst="rect">
            <a:avLst/>
          </a:prstGeom>
          <a:ln w="0">
            <a:noFill/>
          </a:ln>
        </p:spPr>
      </p:pic>
      <p:pic>
        <p:nvPicPr>
          <p:cNvPr id="255" name="Picture 2" descr=""/>
          <p:cNvPicPr/>
          <p:nvPr/>
        </p:nvPicPr>
        <p:blipFill>
          <a:blip r:embed="rId3"/>
          <a:stretch/>
        </p:blipFill>
        <p:spPr>
          <a:xfrm>
            <a:off x="5562720" y="0"/>
            <a:ext cx="3574800" cy="1923120"/>
          </a:xfrm>
          <a:prstGeom prst="rect">
            <a:avLst/>
          </a:prstGeom>
          <a:ln w="0">
            <a:noFill/>
          </a:ln>
        </p:spPr>
      </p:pic>
      <p:pic>
        <p:nvPicPr>
          <p:cNvPr id="256" name="Picture 2" descr=""/>
          <p:cNvPicPr/>
          <p:nvPr/>
        </p:nvPicPr>
        <p:blipFill>
          <a:blip r:embed="rId4"/>
          <a:stretch/>
        </p:blipFill>
        <p:spPr>
          <a:xfrm>
            <a:off x="0" y="4933800"/>
            <a:ext cx="3574800" cy="1923120"/>
          </a:xfrm>
          <a:prstGeom prst="rect">
            <a:avLst/>
          </a:prstGeom>
          <a:ln w="0">
            <a:noFill/>
          </a:ln>
        </p:spPr>
      </p:pic>
      <p:sp>
        <p:nvSpPr>
          <p:cNvPr id="257" name="PlaceHolder 1"/>
          <p:cNvSpPr>
            <a:spLocks noGrp="1"/>
          </p:cNvSpPr>
          <p:nvPr>
            <p:ph type="title"/>
          </p:nvPr>
        </p:nvSpPr>
        <p:spPr>
          <a:xfrm>
            <a:off x="457200" y="273600"/>
            <a:ext cx="8229240" cy="1144800"/>
          </a:xfrm>
          <a:prstGeom prst="rect">
            <a:avLst/>
          </a:prstGeom>
        </p:spPr>
        <p:txBody>
          <a:bodyPr lIns="0" rIns="0" tIns="0" bIns="0" anchor="ctr">
            <a:noAutofit/>
          </a:bodyPr>
          <a:p>
            <a:r>
              <a:rPr b="0" lang="el-GR" sz="1800" spc="-1" strike="noStrike">
                <a:solidFill>
                  <a:srgbClr val="000000"/>
                </a:solidFill>
                <a:latin typeface="Arial"/>
              </a:rPr>
              <a:t>Cliquez pour éditer le format du texte-titre</a:t>
            </a:r>
            <a:endParaRPr b="0" lang="el-GR" sz="1800" spc="-1" strike="noStrike">
              <a:solidFill>
                <a:srgbClr val="000000"/>
              </a:solidFill>
              <a:latin typeface="Arial"/>
            </a:endParaRPr>
          </a:p>
        </p:txBody>
      </p:sp>
      <p:sp>
        <p:nvSpPr>
          <p:cNvPr id="258"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l-GR" sz="2800" spc="-1" strike="noStrike">
                <a:solidFill>
                  <a:srgbClr val="000000"/>
                </a:solidFill>
                <a:latin typeface="Arial"/>
              </a:rPr>
              <a:t>Cliquez pour éditer le format du plan de texte</a:t>
            </a:r>
            <a:endParaRPr b="0" lang="el-GR" sz="28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l-GR" sz="2000" spc="-1" strike="noStrike">
                <a:solidFill>
                  <a:srgbClr val="000000"/>
                </a:solidFill>
                <a:latin typeface="Arial"/>
              </a:rPr>
              <a:t>Second niveau de plan</a:t>
            </a:r>
            <a:endParaRPr b="0" lang="el-GR" sz="20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l-GR" sz="1800" spc="-1" strike="noStrike">
                <a:solidFill>
                  <a:srgbClr val="000000"/>
                </a:solidFill>
                <a:latin typeface="Arial"/>
              </a:rPr>
              <a:t>Troisième niveau de plan</a:t>
            </a:r>
            <a:endParaRPr b="0" lang="el-GR" sz="18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l-GR" sz="1800" spc="-1" strike="noStrike">
                <a:solidFill>
                  <a:srgbClr val="000000"/>
                </a:solidFill>
                <a:latin typeface="Arial"/>
              </a:rPr>
              <a:t>Quatrième niveau de plan</a:t>
            </a:r>
            <a:endParaRPr b="0" lang="el-GR" sz="18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l-GR" sz="2000" spc="-1" strike="noStrike">
                <a:solidFill>
                  <a:srgbClr val="000000"/>
                </a:solidFill>
                <a:latin typeface="Arial"/>
              </a:rPr>
              <a:t>Cinquième niveau de plan</a:t>
            </a:r>
            <a:endParaRPr b="0" lang="el-G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l-GR" sz="2000" spc="-1" strike="noStrike">
                <a:solidFill>
                  <a:srgbClr val="000000"/>
                </a:solidFill>
                <a:latin typeface="Arial"/>
              </a:rPr>
              <a:t>Sixième niveau de plan</a:t>
            </a:r>
            <a:endParaRPr b="0" lang="el-G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l-GR" sz="2000" spc="-1" strike="noStrike">
                <a:solidFill>
                  <a:srgbClr val="000000"/>
                </a:solidFill>
                <a:latin typeface="Arial"/>
              </a:rPr>
              <a:t>Septième niveau de plan</a:t>
            </a:r>
            <a:endParaRPr b="0" lang="el-G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slideLayout" Target="../slideLayouts/slideLayout25.xml"/><Relationship Id="rId10"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slideLayout" Target="../slideLayouts/slideLayout25.xml"/><Relationship Id="rId10"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slideLayout" Target="../slideLayouts/slideLayout25.xml"/><Relationship Id="rId10"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slideLayout" Target="../slideLayouts/slideLayout37.xml"/><Relationship Id="rId10"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diagramData" Target="../diagrams/data6.xml"/><Relationship Id="rId2" Type="http://schemas.openxmlformats.org/officeDocument/2006/relationships/diagramLayout" Target="../diagrams/layout6.xml"/><Relationship Id="rId3" Type="http://schemas.openxmlformats.org/officeDocument/2006/relationships/diagramQuickStyle" Target="../diagrams/quickStyle6.xml"/><Relationship Id="rId4" Type="http://schemas.openxmlformats.org/officeDocument/2006/relationships/diagramColors" Target="../diagrams/colors6.xml"/><Relationship Id="rId5" Type="http://schemas.microsoft.com/office/2007/relationships/diagramDrawing" Target="../diagrams/drawing6.xml"/><Relationship Id="rId6" Type="http://schemas.openxmlformats.org/officeDocument/2006/relationships/diagramData" Target="../diagrams/data7.xml"/><Relationship Id="rId7" Type="http://schemas.openxmlformats.org/officeDocument/2006/relationships/diagramLayout" Target="../diagrams/layout7.xml"/><Relationship Id="rId8" Type="http://schemas.openxmlformats.org/officeDocument/2006/relationships/diagramQuickStyle" Target="../diagrams/quickStyle7.xml"/><Relationship Id="rId9" Type="http://schemas.openxmlformats.org/officeDocument/2006/relationships/diagramColors" Target="../diagrams/colors7.xml"/><Relationship Id="rId10" Type="http://schemas.microsoft.com/office/2007/relationships/diagramDrawing" Target="../diagrams/drawing7.xml"/><Relationship Id="rId11" Type="http://schemas.openxmlformats.org/officeDocument/2006/relationships/diagramData" Target="../diagrams/data8.xml"/><Relationship Id="rId12" Type="http://schemas.openxmlformats.org/officeDocument/2006/relationships/diagramLayout" Target="../diagrams/layout8.xml"/><Relationship Id="rId13" Type="http://schemas.openxmlformats.org/officeDocument/2006/relationships/diagramQuickStyle" Target="../diagrams/quickStyle8.xml"/><Relationship Id="rId14" Type="http://schemas.openxmlformats.org/officeDocument/2006/relationships/diagramColors" Target="../diagrams/colors8.xml"/><Relationship Id="rId15" Type="http://schemas.microsoft.com/office/2007/relationships/diagramDrawing" Target="../diagrams/drawing8.xml"/><Relationship Id="rId16" Type="http://schemas.openxmlformats.org/officeDocument/2006/relationships/slideLayout" Target="../slideLayouts/slideLayout25.xml"/><Relationship Id="rId17"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diagramData" Target="../diagrams/data2.xml"/><Relationship Id="rId7" Type="http://schemas.openxmlformats.org/officeDocument/2006/relationships/diagramLayout" Target="../diagrams/layout2.xml"/><Relationship Id="rId8" Type="http://schemas.openxmlformats.org/officeDocument/2006/relationships/diagramQuickStyle" Target="../diagrams/quickStyle2.xml"/><Relationship Id="rId9" Type="http://schemas.openxmlformats.org/officeDocument/2006/relationships/diagramColors" Target="../diagrams/colors2.xml"/><Relationship Id="rId10" Type="http://schemas.microsoft.com/office/2007/relationships/diagramDrawing" Target="../diagrams/drawing2.xml"/><Relationship Id="rId11" Type="http://schemas.openxmlformats.org/officeDocument/2006/relationships/diagramData" Target="../diagrams/data3.xml"/><Relationship Id="rId12" Type="http://schemas.openxmlformats.org/officeDocument/2006/relationships/diagramLayout" Target="../diagrams/layout3.xml"/><Relationship Id="rId13" Type="http://schemas.openxmlformats.org/officeDocument/2006/relationships/diagramQuickStyle" Target="../diagrams/quickStyle3.xml"/><Relationship Id="rId14" Type="http://schemas.openxmlformats.org/officeDocument/2006/relationships/diagramColors" Target="../diagrams/colors3.xml"/><Relationship Id="rId15" Type="http://schemas.microsoft.com/office/2007/relationships/diagramDrawing" Target="../diagrams/drawing3.xml"/><Relationship Id="rId16" Type="http://schemas.openxmlformats.org/officeDocument/2006/relationships/diagramData" Target="../diagrams/data4.xml"/><Relationship Id="rId17" Type="http://schemas.openxmlformats.org/officeDocument/2006/relationships/diagramLayout" Target="../diagrams/layout4.xml"/><Relationship Id="rId18" Type="http://schemas.openxmlformats.org/officeDocument/2006/relationships/diagramQuickStyle" Target="../diagrams/quickStyle4.xml"/><Relationship Id="rId19" Type="http://schemas.openxmlformats.org/officeDocument/2006/relationships/diagramColors" Target="../diagrams/colors4.xml"/><Relationship Id="rId20" Type="http://schemas.microsoft.com/office/2007/relationships/diagramDrawing" Target="../diagrams/drawing4.xml"/><Relationship Id="rId21" Type="http://schemas.openxmlformats.org/officeDocument/2006/relationships/diagramData" Target="../diagrams/data5.xml"/><Relationship Id="rId22" Type="http://schemas.openxmlformats.org/officeDocument/2006/relationships/diagramLayout" Target="../diagrams/layout5.xml"/><Relationship Id="rId23" Type="http://schemas.openxmlformats.org/officeDocument/2006/relationships/diagramQuickStyle" Target="../diagrams/quickStyle5.xml"/><Relationship Id="rId24" Type="http://schemas.openxmlformats.org/officeDocument/2006/relationships/diagramColors" Target="../diagrams/colors5.xml"/><Relationship Id="rId25" Type="http://schemas.microsoft.com/office/2007/relationships/diagramDrawing" Target="../diagrams/drawing5.xml"/><Relationship Id="rId26" Type="http://schemas.openxmlformats.org/officeDocument/2006/relationships/slideLayout" Target="../slideLayouts/slideLayout13.xml"/><Relationship Id="rId27"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61.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image" Target="../media/image69.png"/><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slideLayout" Target="../slideLayouts/slideLayout25.xml"/><Relationship Id="rId8"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slideLayout" Target="../slideLayouts/slideLayout25.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slideLayout" Target="../slideLayouts/slideLayout37.xml"/><Relationship Id="rId10"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25.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Title 1"/>
          <p:cNvSpPr/>
          <p:nvPr/>
        </p:nvSpPr>
        <p:spPr>
          <a:xfrm>
            <a:off x="685800" y="2209680"/>
            <a:ext cx="7771320" cy="146880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1" lang="en-US" sz="3200" spc="-1" strike="noStrike">
                <a:solidFill>
                  <a:srgbClr val="0ba7df"/>
                </a:solidFill>
                <a:latin typeface="Calibri"/>
                <a:ea typeface="Verdana"/>
              </a:rPr>
              <a:t>Formation de formateur</a:t>
            </a:r>
            <a:endParaRPr b="0" lang="fr-FR" sz="3200" spc="-1" strike="noStrike">
              <a:latin typeface="Arial"/>
            </a:endParaRPr>
          </a:p>
        </p:txBody>
      </p:sp>
      <p:sp>
        <p:nvSpPr>
          <p:cNvPr id="302" name="Subtitle 2"/>
          <p:cNvSpPr/>
          <p:nvPr/>
        </p:nvSpPr>
        <p:spPr>
          <a:xfrm>
            <a:off x="685800" y="3832200"/>
            <a:ext cx="7771320" cy="1119600"/>
          </a:xfrm>
          <a:prstGeom prst="rect">
            <a:avLst/>
          </a:prstGeom>
          <a:solidFill>
            <a:srgbClr val="ffffff">
              <a:alpha val="90000"/>
            </a:srgbClr>
          </a:solidFill>
          <a:ln w="0">
            <a:noFill/>
          </a:ln>
        </p:spPr>
        <p:style>
          <a:lnRef idx="0"/>
          <a:fillRef idx="0"/>
          <a:effectRef idx="0"/>
          <a:fontRef idx="minor"/>
        </p:style>
        <p:txBody>
          <a:bodyPr lIns="90000" rIns="90000" tIns="45000" bIns="45000">
            <a:normAutofit/>
          </a:bodyPr>
          <a:p>
            <a:pPr algn="ctr">
              <a:lnSpc>
                <a:spcPct val="100000"/>
              </a:lnSpc>
              <a:spcBef>
                <a:spcPts val="561"/>
              </a:spcBef>
              <a:tabLst>
                <a:tab algn="l" pos="0"/>
              </a:tabLst>
            </a:pPr>
            <a:r>
              <a:rPr b="0" lang="fr-FR" sz="2800" spc="-1" strike="noStrike">
                <a:solidFill>
                  <a:srgbClr val="000000"/>
                </a:solidFill>
                <a:latin typeface="Calibri"/>
                <a:ea typeface="DejaVu Sans"/>
              </a:rPr>
              <a:t>Session 3 : Prévenir la radicalisation des jeunes</a:t>
            </a:r>
            <a:endParaRPr b="0" lang="fr-FR" sz="2800" spc="-1" strike="noStrike">
              <a:latin typeface="Arial"/>
            </a:endParaRPr>
          </a:p>
        </p:txBody>
      </p:sp>
      <p:sp>
        <p:nvSpPr>
          <p:cNvPr id="303" name="Footer Placeholder 4"/>
          <p:cNvSpPr/>
          <p:nvPr/>
        </p:nvSpPr>
        <p:spPr>
          <a:xfrm>
            <a:off x="3505320" y="6356520"/>
            <a:ext cx="2132640" cy="363960"/>
          </a:xfrm>
          <a:prstGeom prst="rect">
            <a:avLst/>
          </a:prstGeom>
          <a:noFill/>
          <a:ln w="6480">
            <a:noFill/>
          </a:ln>
        </p:spPr>
        <p:style>
          <a:lnRef idx="0"/>
          <a:fillRef idx="0"/>
          <a:effectRef idx="0"/>
          <a:fontRef idx="minor"/>
        </p:style>
        <p:txBody>
          <a:bodyPr lIns="90000" rIns="90000" tIns="45000" bIns="45000" anchor="ctr">
            <a:noAutofit/>
          </a:bodyPr>
          <a:p>
            <a:pPr algn="ctr">
              <a:lnSpc>
                <a:spcPct val="100000"/>
              </a:lnSpc>
            </a:pPr>
            <a:r>
              <a:rPr b="0" lang="en-US" sz="1200" spc="-1" strike="noStrike">
                <a:solidFill>
                  <a:srgbClr val="0770b1"/>
                </a:solidFill>
                <a:latin typeface="Calibri"/>
                <a:ea typeface="DejaVu Sans"/>
              </a:rPr>
              <a:t>www.armourproject.eu</a:t>
            </a:r>
            <a:endParaRPr b="0" lang="fr-FR" sz="1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C915743B-CD02-4ADD-9CC3-DBBADFA465C5}"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426" name="Right Triangle 2"/>
          <p:cNvSpPr/>
          <p:nvPr/>
        </p:nvSpPr>
        <p:spPr>
          <a:xfrm rot="10800000">
            <a:off x="1081080" y="3331080"/>
            <a:ext cx="325440" cy="322200"/>
          </a:xfrm>
          <a:custGeom>
            <a:avLst/>
            <a:gdLst/>
            <a:ahLst/>
            <a:rect l="l" t="t" r="r" b="b"/>
            <a:pathLst>
              <a:path w="21600" h="21600">
                <a:moveTo>
                  <a:pt x="0" y="21600"/>
                </a:moveTo>
                <a:lnTo>
                  <a:pt x="21600" y="21600"/>
                </a:lnTo>
                <a:lnTo>
                  <a:pt x="0" y="0"/>
                </a:lnTo>
                <a:close/>
              </a:path>
            </a:pathLst>
          </a:custGeom>
          <a:gradFill rotWithShape="0">
            <a:gsLst>
              <a:gs pos="0">
                <a:srgbClr val="67ce02"/>
              </a:gs>
              <a:gs pos="100000">
                <a:srgbClr val="c3ea03"/>
              </a:gs>
            </a:gsLst>
            <a:lin ang="10800000"/>
          </a:gradFill>
          <a:ln w="12700">
            <a:noFill/>
          </a:ln>
        </p:spPr>
        <p:style>
          <a:lnRef idx="0"/>
          <a:fillRef idx="0"/>
          <a:effectRef idx="0"/>
          <a:fontRef idx="minor"/>
        </p:style>
      </p:sp>
      <p:sp>
        <p:nvSpPr>
          <p:cNvPr id="427" name="Right Triangle 14"/>
          <p:cNvSpPr/>
          <p:nvPr/>
        </p:nvSpPr>
        <p:spPr>
          <a:xfrm rot="10800000">
            <a:off x="2237760" y="4066920"/>
            <a:ext cx="325440" cy="322200"/>
          </a:xfrm>
          <a:custGeom>
            <a:avLst/>
            <a:gdLst/>
            <a:ahLst/>
            <a:rect l="l" t="t" r="r" b="b"/>
            <a:pathLst>
              <a:path w="21600" h="21600">
                <a:moveTo>
                  <a:pt x="0" y="21600"/>
                </a:moveTo>
                <a:lnTo>
                  <a:pt x="21600" y="21600"/>
                </a:lnTo>
                <a:lnTo>
                  <a:pt x="0" y="0"/>
                </a:lnTo>
                <a:close/>
              </a:path>
            </a:pathLst>
          </a:custGeom>
          <a:gradFill rotWithShape="0">
            <a:gsLst>
              <a:gs pos="0">
                <a:srgbClr val="ff0071"/>
              </a:gs>
              <a:gs pos="100000">
                <a:srgbClr val="ff00a2"/>
              </a:gs>
            </a:gsLst>
            <a:lin ang="10800000"/>
          </a:gradFill>
          <a:ln w="12700">
            <a:noFill/>
          </a:ln>
        </p:spPr>
        <p:style>
          <a:lnRef idx="0"/>
          <a:fillRef idx="0"/>
          <a:effectRef idx="0"/>
          <a:fontRef idx="minor"/>
        </p:style>
      </p:sp>
      <p:sp>
        <p:nvSpPr>
          <p:cNvPr id="428" name="Right Triangle 26"/>
          <p:cNvSpPr/>
          <p:nvPr/>
        </p:nvSpPr>
        <p:spPr>
          <a:xfrm rot="10800000">
            <a:off x="3423600" y="4808880"/>
            <a:ext cx="325440" cy="322200"/>
          </a:xfrm>
          <a:custGeom>
            <a:avLst/>
            <a:gdLst/>
            <a:ahLst/>
            <a:rect l="l" t="t" r="r" b="b"/>
            <a:pathLst>
              <a:path w="21600" h="21600">
                <a:moveTo>
                  <a:pt x="0" y="21600"/>
                </a:moveTo>
                <a:lnTo>
                  <a:pt x="21600" y="21600"/>
                </a:lnTo>
                <a:lnTo>
                  <a:pt x="0" y="0"/>
                </a:lnTo>
                <a:close/>
              </a:path>
            </a:pathLst>
          </a:custGeom>
          <a:gradFill rotWithShape="0">
            <a:gsLst>
              <a:gs pos="0">
                <a:srgbClr val="ff7d25"/>
              </a:gs>
              <a:gs pos="100000">
                <a:srgbClr val="ff3847"/>
              </a:gs>
            </a:gsLst>
            <a:lin ang="10800000"/>
          </a:gradFill>
          <a:ln w="12700">
            <a:noFill/>
          </a:ln>
        </p:spPr>
        <p:style>
          <a:lnRef idx="0"/>
          <a:fillRef idx="0"/>
          <a:effectRef idx="0"/>
          <a:fontRef idx="minor"/>
        </p:style>
      </p:sp>
      <p:sp>
        <p:nvSpPr>
          <p:cNvPr id="429" name="Right Triangle 38"/>
          <p:cNvSpPr/>
          <p:nvPr/>
        </p:nvSpPr>
        <p:spPr>
          <a:xfrm rot="10800000">
            <a:off x="4621680" y="5536440"/>
            <a:ext cx="325440" cy="322200"/>
          </a:xfrm>
          <a:custGeom>
            <a:avLst/>
            <a:gdLst/>
            <a:ahLst/>
            <a:rect l="l" t="t" r="r" b="b"/>
            <a:pathLst>
              <a:path w="21600" h="21600">
                <a:moveTo>
                  <a:pt x="0" y="21600"/>
                </a:moveTo>
                <a:lnTo>
                  <a:pt x="21600" y="21600"/>
                </a:lnTo>
                <a:lnTo>
                  <a:pt x="0" y="0"/>
                </a:lnTo>
                <a:close/>
              </a:path>
            </a:pathLst>
          </a:custGeom>
          <a:gradFill rotWithShape="0">
            <a:gsLst>
              <a:gs pos="0">
                <a:srgbClr val="b800c4"/>
              </a:gs>
              <a:gs pos="100000">
                <a:srgbClr val="8000c2"/>
              </a:gs>
            </a:gsLst>
            <a:lin ang="10800000"/>
          </a:gradFill>
          <a:ln w="12700">
            <a:noFill/>
          </a:ln>
        </p:spPr>
        <p:style>
          <a:lnRef idx="0"/>
          <a:fillRef idx="0"/>
          <a:effectRef idx="0"/>
          <a:fontRef idx="minor"/>
        </p:style>
      </p:sp>
      <p:pic>
        <p:nvPicPr>
          <p:cNvPr id="430" name="Picture 50" descr="Picture 50"/>
          <p:cNvPicPr/>
          <p:nvPr/>
        </p:nvPicPr>
        <p:blipFill>
          <a:blip r:embed="rId1">
            <a:alphaModFix amt="70000"/>
          </a:blip>
          <a:srcRect l="0" t="7889" r="0" b="0"/>
          <a:stretch/>
        </p:blipFill>
        <p:spPr>
          <a:xfrm>
            <a:off x="4794120" y="4554720"/>
            <a:ext cx="151920" cy="2028240"/>
          </a:xfrm>
          <a:prstGeom prst="rect">
            <a:avLst/>
          </a:prstGeom>
          <a:ln w="12700">
            <a:noFill/>
          </a:ln>
        </p:spPr>
      </p:pic>
      <p:pic>
        <p:nvPicPr>
          <p:cNvPr id="431" name="Picture 51" descr="Picture 51"/>
          <p:cNvPicPr/>
          <p:nvPr/>
        </p:nvPicPr>
        <p:blipFill>
          <a:blip r:embed="rId2">
            <a:alphaModFix amt="70000"/>
          </a:blip>
          <a:srcRect l="0" t="8841" r="0" b="0"/>
          <a:stretch/>
        </p:blipFill>
        <p:spPr>
          <a:xfrm>
            <a:off x="3597480" y="4143600"/>
            <a:ext cx="151920" cy="2007360"/>
          </a:xfrm>
          <a:prstGeom prst="rect">
            <a:avLst/>
          </a:prstGeom>
          <a:ln w="12700">
            <a:noFill/>
          </a:ln>
        </p:spPr>
      </p:pic>
      <p:pic>
        <p:nvPicPr>
          <p:cNvPr id="432" name="Picture 52" descr="Picture 52"/>
          <p:cNvPicPr/>
          <p:nvPr/>
        </p:nvPicPr>
        <p:blipFill>
          <a:blip r:embed="rId3">
            <a:alphaModFix amt="70000"/>
          </a:blip>
          <a:stretch/>
        </p:blipFill>
        <p:spPr>
          <a:xfrm>
            <a:off x="2412000" y="3328560"/>
            <a:ext cx="151920" cy="2202120"/>
          </a:xfrm>
          <a:prstGeom prst="rect">
            <a:avLst/>
          </a:prstGeom>
          <a:ln w="12700">
            <a:noFill/>
          </a:ln>
        </p:spPr>
      </p:pic>
      <p:pic>
        <p:nvPicPr>
          <p:cNvPr id="433" name="Picture 53" descr="Picture 53"/>
          <p:cNvPicPr/>
          <p:nvPr/>
        </p:nvPicPr>
        <p:blipFill>
          <a:blip r:embed="rId4">
            <a:alphaModFix amt="70000"/>
          </a:blip>
          <a:srcRect l="0" t="5201" r="0" b="0"/>
          <a:stretch/>
        </p:blipFill>
        <p:spPr>
          <a:xfrm>
            <a:off x="1253880" y="2590920"/>
            <a:ext cx="151920" cy="2087640"/>
          </a:xfrm>
          <a:prstGeom prst="rect">
            <a:avLst/>
          </a:prstGeom>
          <a:ln w="12700">
            <a:noFill/>
          </a:ln>
        </p:spPr>
      </p:pic>
      <p:sp>
        <p:nvSpPr>
          <p:cNvPr id="434" name="Rectangle 20"/>
          <p:cNvSpPr/>
          <p:nvPr/>
        </p:nvSpPr>
        <p:spPr>
          <a:xfrm>
            <a:off x="2236680" y="347796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cc3399"/>
          </a:solidFill>
          <a:ln w="12700">
            <a:noFill/>
          </a:ln>
        </p:spPr>
        <p:style>
          <a:lnRef idx="0"/>
          <a:fillRef idx="0"/>
          <a:effectRef idx="0"/>
          <a:fontRef idx="minor"/>
        </p:style>
      </p:sp>
      <p:sp>
        <p:nvSpPr>
          <p:cNvPr id="435" name="Rectangle 8"/>
          <p:cNvSpPr/>
          <p:nvPr/>
        </p:nvSpPr>
        <p:spPr>
          <a:xfrm>
            <a:off x="1080000" y="274212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92d050"/>
          </a:solidFill>
          <a:ln w="12700">
            <a:noFill/>
          </a:ln>
        </p:spPr>
        <p:style>
          <a:lnRef idx="0"/>
          <a:fillRef idx="0"/>
          <a:effectRef idx="0"/>
          <a:fontRef idx="minor"/>
        </p:style>
      </p:sp>
      <p:sp>
        <p:nvSpPr>
          <p:cNvPr id="436" name="Rectangle 32"/>
          <p:cNvSpPr/>
          <p:nvPr/>
        </p:nvSpPr>
        <p:spPr>
          <a:xfrm>
            <a:off x="3425040" y="422136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ff6600"/>
          </a:solidFill>
          <a:ln w="12700">
            <a:noFill/>
          </a:ln>
        </p:spPr>
        <p:style>
          <a:lnRef idx="0"/>
          <a:fillRef idx="0"/>
          <a:effectRef idx="0"/>
          <a:fontRef idx="minor"/>
        </p:style>
      </p:sp>
      <p:sp>
        <p:nvSpPr>
          <p:cNvPr id="437" name="Rectangle 44"/>
          <p:cNvSpPr/>
          <p:nvPr/>
        </p:nvSpPr>
        <p:spPr>
          <a:xfrm>
            <a:off x="4620600" y="494748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7030a0"/>
          </a:solidFill>
          <a:ln w="12700">
            <a:noFill/>
          </a:ln>
        </p:spPr>
        <p:style>
          <a:lnRef idx="0"/>
          <a:fillRef idx="0"/>
          <a:effectRef idx="0"/>
          <a:fontRef idx="minor"/>
        </p:style>
      </p:sp>
      <p:pic>
        <p:nvPicPr>
          <p:cNvPr id="438" name="TinyPPT_2019.png" descr="TinyPPT_2019.png"/>
          <p:cNvPicPr/>
          <p:nvPr/>
        </p:nvPicPr>
        <p:blipFill>
          <a:blip r:embed="rId5">
            <a:alphaModFix amt="64000"/>
          </a:blip>
          <a:srcRect l="29877" t="18039" r="7896" b="18039"/>
          <a:stretch/>
        </p:blipFill>
        <p:spPr>
          <a:xfrm>
            <a:off x="1118160" y="3329280"/>
            <a:ext cx="1724400" cy="490680"/>
          </a:xfrm>
          <a:prstGeom prst="rect">
            <a:avLst/>
          </a:prstGeom>
          <a:ln w="12700">
            <a:noFill/>
          </a:ln>
        </p:spPr>
      </p:pic>
      <p:pic>
        <p:nvPicPr>
          <p:cNvPr id="439" name="TinyPPT_2019.png" descr="TinyPPT_2019.png"/>
          <p:cNvPicPr/>
          <p:nvPr/>
        </p:nvPicPr>
        <p:blipFill>
          <a:blip r:embed="rId6">
            <a:alphaModFix amt="64000"/>
          </a:blip>
          <a:srcRect l="29877" t="18039" r="7896" b="18039"/>
          <a:stretch/>
        </p:blipFill>
        <p:spPr>
          <a:xfrm>
            <a:off x="2311200" y="4065480"/>
            <a:ext cx="1724400" cy="490680"/>
          </a:xfrm>
          <a:prstGeom prst="rect">
            <a:avLst/>
          </a:prstGeom>
          <a:ln w="12700">
            <a:noFill/>
          </a:ln>
        </p:spPr>
      </p:pic>
      <p:pic>
        <p:nvPicPr>
          <p:cNvPr id="440" name="TinyPPT_2019.png" descr="TinyPPT_2019.png"/>
          <p:cNvPicPr/>
          <p:nvPr/>
        </p:nvPicPr>
        <p:blipFill>
          <a:blip r:embed="rId7">
            <a:alphaModFix amt="64000"/>
          </a:blip>
          <a:srcRect l="29877" t="18039" r="7896" b="18039"/>
          <a:stretch/>
        </p:blipFill>
        <p:spPr>
          <a:xfrm>
            <a:off x="3470040" y="4808160"/>
            <a:ext cx="1724400" cy="490680"/>
          </a:xfrm>
          <a:prstGeom prst="rect">
            <a:avLst/>
          </a:prstGeom>
          <a:ln w="12700">
            <a:noFill/>
          </a:ln>
        </p:spPr>
      </p:pic>
      <p:pic>
        <p:nvPicPr>
          <p:cNvPr id="441" name="TinyPPT_2019.png" descr="TinyPPT_2019.png"/>
          <p:cNvPicPr/>
          <p:nvPr/>
        </p:nvPicPr>
        <p:blipFill>
          <a:blip r:embed="rId8">
            <a:alphaModFix amt="64000"/>
          </a:blip>
          <a:srcRect l="29877" t="18039" r="7896" b="18039"/>
          <a:stretch/>
        </p:blipFill>
        <p:spPr>
          <a:xfrm>
            <a:off x="4643640" y="5535360"/>
            <a:ext cx="1724400" cy="490680"/>
          </a:xfrm>
          <a:prstGeom prst="rect">
            <a:avLst/>
          </a:prstGeom>
          <a:ln w="12700">
            <a:noFill/>
          </a:ln>
        </p:spPr>
      </p:pic>
      <p:sp>
        <p:nvSpPr>
          <p:cNvPr id="442" name="TextBox 52"/>
          <p:cNvSpPr/>
          <p:nvPr/>
        </p:nvSpPr>
        <p:spPr>
          <a:xfrm>
            <a:off x="1261080" y="2765520"/>
            <a:ext cx="298728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Rien, quelque chose, n'importe quoi !</a:t>
            </a:r>
            <a:endParaRPr b="0" lang="fr-FR" sz="1800" spc="-1" strike="noStrike">
              <a:latin typeface="Arial"/>
            </a:endParaRPr>
          </a:p>
        </p:txBody>
      </p:sp>
      <p:sp>
        <p:nvSpPr>
          <p:cNvPr id="443" name="TextBox 52"/>
          <p:cNvSpPr/>
          <p:nvPr/>
        </p:nvSpPr>
        <p:spPr>
          <a:xfrm>
            <a:off x="2459160" y="3565440"/>
            <a:ext cx="32536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Suivi par le nom de tout élément</a:t>
            </a:r>
            <a:endParaRPr b="0" lang="fr-FR" sz="1800" spc="-1" strike="noStrike">
              <a:latin typeface="Arial"/>
            </a:endParaRPr>
          </a:p>
        </p:txBody>
      </p:sp>
      <p:sp>
        <p:nvSpPr>
          <p:cNvPr id="444" name="TextBox 52"/>
          <p:cNvSpPr/>
          <p:nvPr/>
        </p:nvSpPr>
        <p:spPr>
          <a:xfrm>
            <a:off x="3637440" y="4251240"/>
            <a:ext cx="317124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Pourquoi le vôtre est-il le meilleur ?</a:t>
            </a:r>
            <a:endParaRPr b="0" lang="fr-FR" sz="1800" spc="-1" strike="noStrike">
              <a:latin typeface="Arial"/>
            </a:endParaRPr>
          </a:p>
        </p:txBody>
      </p:sp>
      <p:sp>
        <p:nvSpPr>
          <p:cNvPr id="445" name="TextBox 52"/>
          <p:cNvSpPr/>
          <p:nvPr/>
        </p:nvSpPr>
        <p:spPr>
          <a:xfrm>
            <a:off x="4856040" y="5082480"/>
            <a:ext cx="329616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Débat ou dialogue ?</a:t>
            </a:r>
            <a:endParaRPr b="0" lang="fr-FR" sz="1800" spc="-1" strike="noStrike">
              <a:latin typeface="Arial"/>
            </a:endParaRPr>
          </a:p>
        </p:txBody>
      </p:sp>
      <p:sp>
        <p:nvSpPr>
          <p:cNvPr id="446" name="TextBox 52"/>
          <p:cNvSpPr/>
          <p:nvPr/>
        </p:nvSpPr>
        <p:spPr>
          <a:xfrm>
            <a:off x="5964480" y="5905440"/>
            <a:ext cx="844200" cy="30852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580" spc="-1" strike="noStrike">
                <a:solidFill>
                  <a:srgbClr val="ffffff"/>
                </a:solidFill>
                <a:latin typeface="Calibri"/>
                <a:ea typeface="DejaVu Sans"/>
              </a:rPr>
              <a:t>OPTION </a:t>
            </a:r>
            <a:endParaRPr b="0" lang="fr-FR" sz="1580" spc="-1" strike="noStrike">
              <a:latin typeface="Arial"/>
            </a:endParaRPr>
          </a:p>
        </p:txBody>
      </p:sp>
      <p:sp>
        <p:nvSpPr>
          <p:cNvPr id="447" name="Hexagon 77"/>
          <p:cNvSpPr/>
          <p:nvPr/>
        </p:nvSpPr>
        <p:spPr>
          <a:xfrm>
            <a:off x="6565680" y="2345400"/>
            <a:ext cx="2012040" cy="1356480"/>
          </a:xfrm>
          <a:custGeom>
            <a:avLst/>
            <a:gdLst/>
            <a:ahLst/>
            <a:rect l="l" t="t" r="r" b="b"/>
            <a:pathLst>
              <a:path w="21600" h="21600">
                <a:moveTo>
                  <a:pt x="0" y="10800"/>
                </a:moveTo>
                <a:lnTo>
                  <a:pt x="5054" y="0"/>
                </a:lnTo>
                <a:lnTo>
                  <a:pt x="16546" y="0"/>
                </a:lnTo>
                <a:lnTo>
                  <a:pt x="21600" y="10800"/>
                </a:lnTo>
                <a:lnTo>
                  <a:pt x="16546" y="21600"/>
                </a:lnTo>
                <a:lnTo>
                  <a:pt x="5054" y="21600"/>
                </a:lnTo>
                <a:close/>
              </a:path>
            </a:pathLst>
          </a:custGeom>
          <a:solidFill>
            <a:srgbClr val="00b0f0"/>
          </a:solidFill>
          <a:ln w="12700">
            <a:noFill/>
          </a:ln>
        </p:spPr>
        <p:style>
          <a:lnRef idx="0"/>
          <a:fillRef idx="0"/>
          <a:effectRef idx="0"/>
          <a:fontRef idx="minor"/>
        </p:style>
        <p:txBody>
          <a:bodyPr lIns="45720" rIns="45720" tIns="45000" bIns="45000" anchor="ctr">
            <a:noAutofit/>
          </a:bodyPr>
          <a:p>
            <a:pPr algn="ctr">
              <a:lnSpc>
                <a:spcPct val="100000"/>
              </a:lnSpc>
            </a:pPr>
            <a:r>
              <a:rPr b="1" lang="en-US" sz="1800" spc="-1" strike="noStrike">
                <a:solidFill>
                  <a:srgbClr val="ffffff"/>
                </a:solidFill>
                <a:latin typeface="Calibri"/>
                <a:ea typeface="DejaVu Sans"/>
              </a:rPr>
              <a:t>Étape 1</a:t>
            </a:r>
            <a:endParaRPr b="0" lang="fr-FR" sz="1800" spc="-1" strike="noStrike">
              <a:latin typeface="Arial"/>
            </a:endParaRPr>
          </a:p>
        </p:txBody>
      </p:sp>
      <p:sp>
        <p:nvSpPr>
          <p:cNvPr id="448" name="Заглавие 6"/>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Résolution de conflits : Exercice 1 (1)</a:t>
            </a:r>
            <a:endParaRPr b="0" lang="fr-FR" sz="3200" spc="-1" strike="noStrike">
              <a:latin typeface="Arial"/>
            </a:endParaRPr>
          </a:p>
        </p:txBody>
      </p:sp>
      <p:sp>
        <p:nvSpPr>
          <p:cNvPr id="449" name="Текстово поле 4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286" dur="indefinite" restart="never" nodeType="tmRoot">
          <p:childTnLst>
            <p:seq>
              <p:cTn id="287" dur="indefinite" nodeType="mainSeq">
                <p:childTnLst>
                  <p:par>
                    <p:cTn id="288" fill="hold">
                      <p:stCondLst>
                        <p:cond delay="indefinite"/>
                      </p:stCondLst>
                      <p:childTnLst>
                        <p:par>
                          <p:cTn id="289" fill="hold">
                            <p:stCondLst>
                              <p:cond delay="0"/>
                            </p:stCondLst>
                            <p:childTnLst>
                              <p:par>
                                <p:cTn id="290" nodeType="clickEffect" fill="hold" presetClass="entr" presetID="4" presetSubtype="32">
                                  <p:stCondLst>
                                    <p:cond delay="0"/>
                                  </p:stCondLst>
                                  <p:iterate type="el">
                                    <p:tmAbs val="0"/>
                                  </p:iterate>
                                  <p:childTnLst>
                                    <p:set>
                                      <p:cBhvr>
                                        <p:cTn id="291" fill="hold"/>
                                        <p:tgtEl>
                                          <p:spTgt spid="447"/>
                                        </p:tgtEl>
                                        <p:attrNameLst>
                                          <p:attrName>style.visibility</p:attrName>
                                        </p:attrNameLst>
                                      </p:cBhvr>
                                      <p:to>
                                        <p:strVal val="visible"/>
                                      </p:to>
                                    </p:set>
                                    <p:animEffect filter="box(out)" transition="in">
                                      <p:cBhvr additive="repl">
                                        <p:cTn id="292" dur="500"/>
                                        <p:tgtEl>
                                          <p:spTgt spid="447"/>
                                        </p:tgtEl>
                                      </p:cBhvr>
                                    </p:animEffect>
                                  </p:childTnLst>
                                </p:cTn>
                              </p:par>
                            </p:childTnLst>
                          </p:cTn>
                        </p:par>
                        <p:par>
                          <p:cTn id="293" fill="hold">
                            <p:stCondLst>
                              <p:cond delay="500"/>
                            </p:stCondLst>
                            <p:childTnLst>
                              <p:par>
                                <p:cTn id="294" nodeType="afterEffect" fill="hold" presetClass="entr" presetID="4" presetSubtype="32">
                                  <p:stCondLst>
                                    <p:cond delay="0"/>
                                  </p:stCondLst>
                                  <p:iterate type="el">
                                    <p:tmAbs val="0"/>
                                  </p:iterate>
                                  <p:childTnLst>
                                    <p:set>
                                      <p:cBhvr>
                                        <p:cTn id="295" fill="hold"/>
                                        <p:tgtEl>
                                          <p:spTgt spid="433"/>
                                        </p:tgtEl>
                                        <p:attrNameLst>
                                          <p:attrName>style.visibility</p:attrName>
                                        </p:attrNameLst>
                                      </p:cBhvr>
                                      <p:to>
                                        <p:strVal val="visible"/>
                                      </p:to>
                                    </p:set>
                                    <p:animEffect filter="box(out)" transition="in">
                                      <p:cBhvr additive="repl">
                                        <p:cTn id="296" dur="100"/>
                                        <p:tgtEl>
                                          <p:spTgt spid="433"/>
                                        </p:tgtEl>
                                      </p:cBhvr>
                                    </p:animEffect>
                                  </p:childTnLst>
                                </p:cTn>
                              </p:par>
                            </p:childTnLst>
                          </p:cTn>
                        </p:par>
                        <p:par>
                          <p:cTn id="297" fill="hold">
                            <p:stCondLst>
                              <p:cond delay="600"/>
                            </p:stCondLst>
                            <p:childTnLst>
                              <p:par>
                                <p:cTn id="298" nodeType="afterEffect" fill="hold" presetClass="entr" presetID="22" presetSubtype="2">
                                  <p:stCondLst>
                                    <p:cond delay="0"/>
                                  </p:stCondLst>
                                  <p:iterate type="el">
                                    <p:tmAbs val="0"/>
                                  </p:iterate>
                                  <p:childTnLst>
                                    <p:set>
                                      <p:cBhvr>
                                        <p:cTn id="299" fill="hold"/>
                                        <p:tgtEl>
                                          <p:spTgt spid="426"/>
                                        </p:tgtEl>
                                        <p:attrNameLst>
                                          <p:attrName>style.visibility</p:attrName>
                                        </p:attrNameLst>
                                      </p:cBhvr>
                                      <p:to>
                                        <p:strVal val="visible"/>
                                      </p:to>
                                    </p:set>
                                    <p:animEffect filter="wipe(right)" transition="in">
                                      <p:cBhvr additive="repl">
                                        <p:cTn id="300" dur="100"/>
                                        <p:tgtEl>
                                          <p:spTgt spid="426"/>
                                        </p:tgtEl>
                                      </p:cBhvr>
                                    </p:animEffect>
                                  </p:childTnLst>
                                </p:cTn>
                              </p:par>
                            </p:childTnLst>
                          </p:cTn>
                        </p:par>
                        <p:par>
                          <p:cTn id="301" fill="hold">
                            <p:stCondLst>
                              <p:cond delay="700"/>
                            </p:stCondLst>
                            <p:childTnLst>
                              <p:par>
                                <p:cTn id="302" nodeType="afterEffect" fill="hold" presetClass="entr" presetID="22" presetSubtype="8">
                                  <p:stCondLst>
                                    <p:cond delay="0"/>
                                  </p:stCondLst>
                                  <p:iterate type="el">
                                    <p:tmAbs val="0"/>
                                  </p:iterate>
                                  <p:childTnLst>
                                    <p:set>
                                      <p:cBhvr>
                                        <p:cTn id="303" fill="hold"/>
                                        <p:tgtEl>
                                          <p:spTgt spid="435"/>
                                        </p:tgtEl>
                                        <p:attrNameLst>
                                          <p:attrName>style.visibility</p:attrName>
                                        </p:attrNameLst>
                                      </p:cBhvr>
                                      <p:to>
                                        <p:strVal val="visible"/>
                                      </p:to>
                                    </p:set>
                                    <p:animEffect filter="wipe(left)" transition="in">
                                      <p:cBhvr additive="repl">
                                        <p:cTn id="304" dur="100"/>
                                        <p:tgtEl>
                                          <p:spTgt spid="435"/>
                                        </p:tgtEl>
                                      </p:cBhvr>
                                    </p:animEffect>
                                  </p:childTnLst>
                                </p:cTn>
                              </p:par>
                            </p:childTnLst>
                          </p:cTn>
                        </p:par>
                        <p:par>
                          <p:cTn id="305" fill="hold">
                            <p:stCondLst>
                              <p:cond delay="800"/>
                            </p:stCondLst>
                            <p:childTnLst>
                              <p:par>
                                <p:cTn id="306" nodeType="afterEffect" fill="hold" presetClass="entr" presetID="22" presetSubtype="8">
                                  <p:stCondLst>
                                    <p:cond delay="0"/>
                                  </p:stCondLst>
                                  <p:iterate type="el">
                                    <p:tmAbs val="0"/>
                                  </p:iterate>
                                  <p:childTnLst>
                                    <p:set>
                                      <p:cBhvr>
                                        <p:cTn id="307" fill="hold"/>
                                        <p:tgtEl>
                                          <p:spTgt spid="438"/>
                                        </p:tgtEl>
                                        <p:attrNameLst>
                                          <p:attrName>style.visibility</p:attrName>
                                        </p:attrNameLst>
                                      </p:cBhvr>
                                      <p:to>
                                        <p:strVal val="visible"/>
                                      </p:to>
                                    </p:set>
                                    <p:animEffect filter="wipe(left)" transition="in">
                                      <p:cBhvr additive="repl">
                                        <p:cTn id="308" dur="100"/>
                                        <p:tgtEl>
                                          <p:spTgt spid="438"/>
                                        </p:tgtEl>
                                      </p:cBhvr>
                                    </p:animEffect>
                                  </p:childTnLst>
                                </p:cTn>
                              </p:par>
                              <p:par>
                                <p:cTn id="309" nodeType="withEffect" fill="hold" presetClass="entr" presetID="4" presetSubtype="32">
                                  <p:stCondLst>
                                    <p:cond delay="0"/>
                                  </p:stCondLst>
                                  <p:iterate type="el">
                                    <p:tmAbs val="0"/>
                                  </p:iterate>
                                  <p:childTnLst>
                                    <p:set>
                                      <p:cBhvr>
                                        <p:cTn id="310" fill="hold"/>
                                        <p:tgtEl>
                                          <p:spTgt spid="442"/>
                                        </p:tgtEl>
                                        <p:attrNameLst>
                                          <p:attrName>style.visibility</p:attrName>
                                        </p:attrNameLst>
                                      </p:cBhvr>
                                      <p:to>
                                        <p:strVal val="visible"/>
                                      </p:to>
                                    </p:set>
                                    <p:animEffect filter="box(out)" transition="in">
                                      <p:cBhvr additive="repl">
                                        <p:cTn id="311" dur="100"/>
                                        <p:tgtEl>
                                          <p:spTgt spid="442"/>
                                        </p:tgtEl>
                                      </p:cBhvr>
                                    </p:animEffect>
                                  </p:childTnLst>
                                </p:cTn>
                              </p:par>
                            </p:childTnLst>
                          </p:cTn>
                        </p:par>
                      </p:childTnLst>
                    </p:cTn>
                  </p:par>
                  <p:par>
                    <p:cTn id="312" fill="hold">
                      <p:stCondLst>
                        <p:cond delay="indefinite"/>
                      </p:stCondLst>
                      <p:childTnLst>
                        <p:par>
                          <p:cTn id="313" fill="hold">
                            <p:stCondLst>
                              <p:cond delay="0"/>
                            </p:stCondLst>
                            <p:childTnLst>
                              <p:par>
                                <p:cTn id="314" nodeType="clickEffect" fill="hold" presetClass="entr" presetID="4" presetSubtype="32">
                                  <p:stCondLst>
                                    <p:cond delay="0"/>
                                  </p:stCondLst>
                                  <p:iterate type="el">
                                    <p:tmAbs val="0"/>
                                  </p:iterate>
                                  <p:childTnLst>
                                    <p:set>
                                      <p:cBhvr>
                                        <p:cTn id="315" fill="hold"/>
                                        <p:tgtEl>
                                          <p:spTgt spid="432"/>
                                        </p:tgtEl>
                                        <p:attrNameLst>
                                          <p:attrName>style.visibility</p:attrName>
                                        </p:attrNameLst>
                                      </p:cBhvr>
                                      <p:to>
                                        <p:strVal val="visible"/>
                                      </p:to>
                                    </p:set>
                                    <p:animEffect filter="box(out)" transition="in">
                                      <p:cBhvr additive="repl">
                                        <p:cTn id="316" dur="100"/>
                                        <p:tgtEl>
                                          <p:spTgt spid="432"/>
                                        </p:tgtEl>
                                      </p:cBhvr>
                                    </p:animEffect>
                                  </p:childTnLst>
                                </p:cTn>
                              </p:par>
                            </p:childTnLst>
                          </p:cTn>
                        </p:par>
                        <p:par>
                          <p:cTn id="317" fill="hold">
                            <p:stCondLst>
                              <p:cond delay="100"/>
                            </p:stCondLst>
                            <p:childTnLst>
                              <p:par>
                                <p:cTn id="318" nodeType="afterEffect" fill="hold" presetClass="entr" presetID="22" presetSubtype="2">
                                  <p:stCondLst>
                                    <p:cond delay="0"/>
                                  </p:stCondLst>
                                  <p:iterate type="el">
                                    <p:tmAbs val="0"/>
                                  </p:iterate>
                                  <p:childTnLst>
                                    <p:set>
                                      <p:cBhvr>
                                        <p:cTn id="319" fill="hold"/>
                                        <p:tgtEl>
                                          <p:spTgt spid="427"/>
                                        </p:tgtEl>
                                        <p:attrNameLst>
                                          <p:attrName>style.visibility</p:attrName>
                                        </p:attrNameLst>
                                      </p:cBhvr>
                                      <p:to>
                                        <p:strVal val="visible"/>
                                      </p:to>
                                    </p:set>
                                    <p:animEffect filter="wipe(right)" transition="in">
                                      <p:cBhvr additive="repl">
                                        <p:cTn id="320" dur="100"/>
                                        <p:tgtEl>
                                          <p:spTgt spid="427"/>
                                        </p:tgtEl>
                                      </p:cBhvr>
                                    </p:animEffect>
                                  </p:childTnLst>
                                </p:cTn>
                              </p:par>
                            </p:childTnLst>
                          </p:cTn>
                        </p:par>
                        <p:par>
                          <p:cTn id="321" fill="hold">
                            <p:stCondLst>
                              <p:cond delay="200"/>
                            </p:stCondLst>
                            <p:childTnLst>
                              <p:par>
                                <p:cTn id="322" nodeType="afterEffect" fill="hold" presetClass="entr" presetID="22" presetSubtype="8">
                                  <p:stCondLst>
                                    <p:cond delay="0"/>
                                  </p:stCondLst>
                                  <p:iterate type="el">
                                    <p:tmAbs val="0"/>
                                  </p:iterate>
                                  <p:childTnLst>
                                    <p:set>
                                      <p:cBhvr>
                                        <p:cTn id="323" fill="hold"/>
                                        <p:tgtEl>
                                          <p:spTgt spid="434"/>
                                        </p:tgtEl>
                                        <p:attrNameLst>
                                          <p:attrName>style.visibility</p:attrName>
                                        </p:attrNameLst>
                                      </p:cBhvr>
                                      <p:to>
                                        <p:strVal val="visible"/>
                                      </p:to>
                                    </p:set>
                                    <p:animEffect filter="wipe(left)" transition="in">
                                      <p:cBhvr additive="repl">
                                        <p:cTn id="324" dur="100"/>
                                        <p:tgtEl>
                                          <p:spTgt spid="434"/>
                                        </p:tgtEl>
                                      </p:cBhvr>
                                    </p:animEffect>
                                  </p:childTnLst>
                                </p:cTn>
                              </p:par>
                            </p:childTnLst>
                          </p:cTn>
                        </p:par>
                        <p:par>
                          <p:cTn id="325" fill="hold">
                            <p:stCondLst>
                              <p:cond delay="300"/>
                            </p:stCondLst>
                            <p:childTnLst>
                              <p:par>
                                <p:cTn id="326" nodeType="afterEffect" fill="hold" presetClass="entr" presetID="22" presetSubtype="8">
                                  <p:stCondLst>
                                    <p:cond delay="0"/>
                                  </p:stCondLst>
                                  <p:iterate type="el">
                                    <p:tmAbs val="0"/>
                                  </p:iterate>
                                  <p:childTnLst>
                                    <p:set>
                                      <p:cBhvr>
                                        <p:cTn id="327" fill="hold"/>
                                        <p:tgtEl>
                                          <p:spTgt spid="439"/>
                                        </p:tgtEl>
                                        <p:attrNameLst>
                                          <p:attrName>style.visibility</p:attrName>
                                        </p:attrNameLst>
                                      </p:cBhvr>
                                      <p:to>
                                        <p:strVal val="visible"/>
                                      </p:to>
                                    </p:set>
                                    <p:animEffect filter="wipe(left)" transition="in">
                                      <p:cBhvr additive="repl">
                                        <p:cTn id="328" dur="100"/>
                                        <p:tgtEl>
                                          <p:spTgt spid="439"/>
                                        </p:tgtEl>
                                      </p:cBhvr>
                                    </p:animEffect>
                                  </p:childTnLst>
                                </p:cTn>
                              </p:par>
                              <p:par>
                                <p:cTn id="329" nodeType="withEffect" fill="hold" presetClass="entr" presetID="4" presetSubtype="32">
                                  <p:stCondLst>
                                    <p:cond delay="0"/>
                                  </p:stCondLst>
                                  <p:iterate type="el">
                                    <p:tmAbs val="0"/>
                                  </p:iterate>
                                  <p:childTnLst>
                                    <p:set>
                                      <p:cBhvr>
                                        <p:cTn id="330" fill="hold"/>
                                        <p:tgtEl>
                                          <p:spTgt spid="443"/>
                                        </p:tgtEl>
                                        <p:attrNameLst>
                                          <p:attrName>style.visibility</p:attrName>
                                        </p:attrNameLst>
                                      </p:cBhvr>
                                      <p:to>
                                        <p:strVal val="visible"/>
                                      </p:to>
                                    </p:set>
                                    <p:animEffect filter="box(out)" transition="in">
                                      <p:cBhvr additive="repl">
                                        <p:cTn id="331" dur="100"/>
                                        <p:tgtEl>
                                          <p:spTgt spid="443"/>
                                        </p:tgtEl>
                                      </p:cBhvr>
                                    </p:animEffect>
                                  </p:childTnLst>
                                </p:cTn>
                              </p:par>
                            </p:childTnLst>
                          </p:cTn>
                        </p:par>
                      </p:childTnLst>
                    </p:cTn>
                  </p:par>
                  <p:par>
                    <p:cTn id="332" fill="hold">
                      <p:stCondLst>
                        <p:cond delay="indefinite"/>
                      </p:stCondLst>
                      <p:childTnLst>
                        <p:par>
                          <p:cTn id="333" fill="hold">
                            <p:stCondLst>
                              <p:cond delay="0"/>
                            </p:stCondLst>
                            <p:childTnLst>
                              <p:par>
                                <p:cTn id="334" nodeType="clickEffect" fill="hold" presetClass="entr" presetID="4" presetSubtype="32">
                                  <p:stCondLst>
                                    <p:cond delay="0"/>
                                  </p:stCondLst>
                                  <p:iterate type="el">
                                    <p:tmAbs val="0"/>
                                  </p:iterate>
                                  <p:childTnLst>
                                    <p:set>
                                      <p:cBhvr>
                                        <p:cTn id="335" fill="hold"/>
                                        <p:tgtEl>
                                          <p:spTgt spid="431"/>
                                        </p:tgtEl>
                                        <p:attrNameLst>
                                          <p:attrName>style.visibility</p:attrName>
                                        </p:attrNameLst>
                                      </p:cBhvr>
                                      <p:to>
                                        <p:strVal val="visible"/>
                                      </p:to>
                                    </p:set>
                                    <p:animEffect filter="box(out)" transition="in">
                                      <p:cBhvr additive="repl">
                                        <p:cTn id="336" dur="100"/>
                                        <p:tgtEl>
                                          <p:spTgt spid="431"/>
                                        </p:tgtEl>
                                      </p:cBhvr>
                                    </p:animEffect>
                                  </p:childTnLst>
                                </p:cTn>
                              </p:par>
                            </p:childTnLst>
                          </p:cTn>
                        </p:par>
                        <p:par>
                          <p:cTn id="337" fill="hold">
                            <p:stCondLst>
                              <p:cond delay="100"/>
                            </p:stCondLst>
                            <p:childTnLst>
                              <p:par>
                                <p:cTn id="338" nodeType="afterEffect" fill="hold" presetClass="entr" presetID="22" presetSubtype="2">
                                  <p:stCondLst>
                                    <p:cond delay="0"/>
                                  </p:stCondLst>
                                  <p:iterate type="el">
                                    <p:tmAbs val="0"/>
                                  </p:iterate>
                                  <p:childTnLst>
                                    <p:set>
                                      <p:cBhvr>
                                        <p:cTn id="339" fill="hold"/>
                                        <p:tgtEl>
                                          <p:spTgt spid="428"/>
                                        </p:tgtEl>
                                        <p:attrNameLst>
                                          <p:attrName>style.visibility</p:attrName>
                                        </p:attrNameLst>
                                      </p:cBhvr>
                                      <p:to>
                                        <p:strVal val="visible"/>
                                      </p:to>
                                    </p:set>
                                    <p:animEffect filter="wipe(right)" transition="in">
                                      <p:cBhvr additive="repl">
                                        <p:cTn id="340" dur="100"/>
                                        <p:tgtEl>
                                          <p:spTgt spid="428"/>
                                        </p:tgtEl>
                                      </p:cBhvr>
                                    </p:animEffect>
                                  </p:childTnLst>
                                </p:cTn>
                              </p:par>
                            </p:childTnLst>
                          </p:cTn>
                        </p:par>
                        <p:par>
                          <p:cTn id="341" fill="hold">
                            <p:stCondLst>
                              <p:cond delay="200"/>
                            </p:stCondLst>
                            <p:childTnLst>
                              <p:par>
                                <p:cTn id="342" nodeType="afterEffect" fill="hold" presetClass="entr" presetID="22" presetSubtype="8">
                                  <p:stCondLst>
                                    <p:cond delay="0"/>
                                  </p:stCondLst>
                                  <p:iterate type="el">
                                    <p:tmAbs val="0"/>
                                  </p:iterate>
                                  <p:childTnLst>
                                    <p:set>
                                      <p:cBhvr>
                                        <p:cTn id="343" fill="hold"/>
                                        <p:tgtEl>
                                          <p:spTgt spid="436"/>
                                        </p:tgtEl>
                                        <p:attrNameLst>
                                          <p:attrName>style.visibility</p:attrName>
                                        </p:attrNameLst>
                                      </p:cBhvr>
                                      <p:to>
                                        <p:strVal val="visible"/>
                                      </p:to>
                                    </p:set>
                                    <p:animEffect filter="wipe(left)" transition="in">
                                      <p:cBhvr additive="repl">
                                        <p:cTn id="344" dur="100"/>
                                        <p:tgtEl>
                                          <p:spTgt spid="436"/>
                                        </p:tgtEl>
                                      </p:cBhvr>
                                    </p:animEffect>
                                  </p:childTnLst>
                                </p:cTn>
                              </p:par>
                            </p:childTnLst>
                          </p:cTn>
                        </p:par>
                        <p:par>
                          <p:cTn id="345" fill="hold">
                            <p:stCondLst>
                              <p:cond delay="300"/>
                            </p:stCondLst>
                            <p:childTnLst>
                              <p:par>
                                <p:cTn id="346" nodeType="afterEffect" fill="hold" presetClass="entr" presetID="22" presetSubtype="8">
                                  <p:stCondLst>
                                    <p:cond delay="0"/>
                                  </p:stCondLst>
                                  <p:iterate type="el">
                                    <p:tmAbs val="0"/>
                                  </p:iterate>
                                  <p:childTnLst>
                                    <p:set>
                                      <p:cBhvr>
                                        <p:cTn id="347" fill="hold"/>
                                        <p:tgtEl>
                                          <p:spTgt spid="440"/>
                                        </p:tgtEl>
                                        <p:attrNameLst>
                                          <p:attrName>style.visibility</p:attrName>
                                        </p:attrNameLst>
                                      </p:cBhvr>
                                      <p:to>
                                        <p:strVal val="visible"/>
                                      </p:to>
                                    </p:set>
                                    <p:animEffect filter="wipe(left)" transition="in">
                                      <p:cBhvr additive="repl">
                                        <p:cTn id="348" dur="100"/>
                                        <p:tgtEl>
                                          <p:spTgt spid="440"/>
                                        </p:tgtEl>
                                      </p:cBhvr>
                                    </p:animEffect>
                                  </p:childTnLst>
                                </p:cTn>
                              </p:par>
                              <p:par>
                                <p:cTn id="349" nodeType="withEffect" fill="hold" presetClass="entr" presetID="4" presetSubtype="32">
                                  <p:stCondLst>
                                    <p:cond delay="0"/>
                                  </p:stCondLst>
                                  <p:iterate type="el">
                                    <p:tmAbs val="0"/>
                                  </p:iterate>
                                  <p:childTnLst>
                                    <p:set>
                                      <p:cBhvr>
                                        <p:cTn id="350" fill="hold"/>
                                        <p:tgtEl>
                                          <p:spTgt spid="444"/>
                                        </p:tgtEl>
                                        <p:attrNameLst>
                                          <p:attrName>style.visibility</p:attrName>
                                        </p:attrNameLst>
                                      </p:cBhvr>
                                      <p:to>
                                        <p:strVal val="visible"/>
                                      </p:to>
                                    </p:set>
                                    <p:animEffect filter="box(out)" transition="in">
                                      <p:cBhvr additive="repl">
                                        <p:cTn id="351" dur="100"/>
                                        <p:tgtEl>
                                          <p:spTgt spid="444"/>
                                        </p:tgtEl>
                                      </p:cBhvr>
                                    </p:animEffect>
                                  </p:childTnLst>
                                </p:cTn>
                              </p:par>
                            </p:childTnLst>
                          </p:cTn>
                        </p:par>
                      </p:childTnLst>
                    </p:cTn>
                  </p:par>
                  <p:par>
                    <p:cTn id="352" fill="hold">
                      <p:stCondLst>
                        <p:cond delay="indefinite"/>
                      </p:stCondLst>
                      <p:childTnLst>
                        <p:par>
                          <p:cTn id="353" fill="hold">
                            <p:stCondLst>
                              <p:cond delay="0"/>
                            </p:stCondLst>
                            <p:childTnLst>
                              <p:par>
                                <p:cTn id="354" nodeType="clickEffect" fill="hold" presetClass="entr" presetID="4" presetSubtype="32">
                                  <p:stCondLst>
                                    <p:cond delay="0"/>
                                  </p:stCondLst>
                                  <p:iterate type="el">
                                    <p:tmAbs val="0"/>
                                  </p:iterate>
                                  <p:childTnLst>
                                    <p:set>
                                      <p:cBhvr>
                                        <p:cTn id="355" fill="hold"/>
                                        <p:tgtEl>
                                          <p:spTgt spid="430"/>
                                        </p:tgtEl>
                                        <p:attrNameLst>
                                          <p:attrName>style.visibility</p:attrName>
                                        </p:attrNameLst>
                                      </p:cBhvr>
                                      <p:to>
                                        <p:strVal val="visible"/>
                                      </p:to>
                                    </p:set>
                                    <p:animEffect filter="box(out)" transition="in">
                                      <p:cBhvr additive="repl">
                                        <p:cTn id="356" dur="100"/>
                                        <p:tgtEl>
                                          <p:spTgt spid="430"/>
                                        </p:tgtEl>
                                      </p:cBhvr>
                                    </p:animEffect>
                                  </p:childTnLst>
                                </p:cTn>
                              </p:par>
                            </p:childTnLst>
                          </p:cTn>
                        </p:par>
                        <p:par>
                          <p:cTn id="357" fill="hold">
                            <p:stCondLst>
                              <p:cond delay="100"/>
                            </p:stCondLst>
                            <p:childTnLst>
                              <p:par>
                                <p:cTn id="358" nodeType="afterEffect" fill="hold" presetClass="entr" presetID="22" presetSubtype="2">
                                  <p:stCondLst>
                                    <p:cond delay="0"/>
                                  </p:stCondLst>
                                  <p:iterate type="el">
                                    <p:tmAbs val="0"/>
                                  </p:iterate>
                                  <p:childTnLst>
                                    <p:set>
                                      <p:cBhvr>
                                        <p:cTn id="359" fill="hold"/>
                                        <p:tgtEl>
                                          <p:spTgt spid="429"/>
                                        </p:tgtEl>
                                        <p:attrNameLst>
                                          <p:attrName>style.visibility</p:attrName>
                                        </p:attrNameLst>
                                      </p:cBhvr>
                                      <p:to>
                                        <p:strVal val="visible"/>
                                      </p:to>
                                    </p:set>
                                    <p:animEffect filter="wipe(right)" transition="in">
                                      <p:cBhvr additive="repl">
                                        <p:cTn id="360" dur="100"/>
                                        <p:tgtEl>
                                          <p:spTgt spid="429"/>
                                        </p:tgtEl>
                                      </p:cBhvr>
                                    </p:animEffect>
                                  </p:childTnLst>
                                </p:cTn>
                              </p:par>
                            </p:childTnLst>
                          </p:cTn>
                        </p:par>
                        <p:par>
                          <p:cTn id="361" fill="hold">
                            <p:stCondLst>
                              <p:cond delay="200"/>
                            </p:stCondLst>
                            <p:childTnLst>
                              <p:par>
                                <p:cTn id="362" nodeType="afterEffect" fill="hold" presetClass="entr" presetID="22" presetSubtype="8">
                                  <p:stCondLst>
                                    <p:cond delay="0"/>
                                  </p:stCondLst>
                                  <p:iterate type="el">
                                    <p:tmAbs val="0"/>
                                  </p:iterate>
                                  <p:childTnLst>
                                    <p:set>
                                      <p:cBhvr>
                                        <p:cTn id="363" fill="hold"/>
                                        <p:tgtEl>
                                          <p:spTgt spid="437"/>
                                        </p:tgtEl>
                                        <p:attrNameLst>
                                          <p:attrName>style.visibility</p:attrName>
                                        </p:attrNameLst>
                                      </p:cBhvr>
                                      <p:to>
                                        <p:strVal val="visible"/>
                                      </p:to>
                                    </p:set>
                                    <p:animEffect filter="wipe(left)" transition="in">
                                      <p:cBhvr additive="repl">
                                        <p:cTn id="364" dur="100"/>
                                        <p:tgtEl>
                                          <p:spTgt spid="437"/>
                                        </p:tgtEl>
                                      </p:cBhvr>
                                    </p:animEffect>
                                  </p:childTnLst>
                                </p:cTn>
                              </p:par>
                            </p:childTnLst>
                          </p:cTn>
                        </p:par>
                        <p:par>
                          <p:cTn id="365" fill="hold">
                            <p:stCondLst>
                              <p:cond delay="300"/>
                            </p:stCondLst>
                            <p:childTnLst>
                              <p:par>
                                <p:cTn id="366" nodeType="afterEffect" fill="hold" presetClass="entr" presetID="22" presetSubtype="8">
                                  <p:stCondLst>
                                    <p:cond delay="0"/>
                                  </p:stCondLst>
                                  <p:iterate type="el">
                                    <p:tmAbs val="0"/>
                                  </p:iterate>
                                  <p:childTnLst>
                                    <p:set>
                                      <p:cBhvr>
                                        <p:cTn id="367" fill="hold"/>
                                        <p:tgtEl>
                                          <p:spTgt spid="441"/>
                                        </p:tgtEl>
                                        <p:attrNameLst>
                                          <p:attrName>style.visibility</p:attrName>
                                        </p:attrNameLst>
                                      </p:cBhvr>
                                      <p:to>
                                        <p:strVal val="visible"/>
                                      </p:to>
                                    </p:set>
                                    <p:animEffect filter="wipe(left)" transition="in">
                                      <p:cBhvr additive="repl">
                                        <p:cTn id="368" dur="100"/>
                                        <p:tgtEl>
                                          <p:spTgt spid="441"/>
                                        </p:tgtEl>
                                      </p:cBhvr>
                                    </p:animEffect>
                                  </p:childTnLst>
                                </p:cTn>
                              </p:par>
                              <p:par>
                                <p:cTn id="369" nodeType="withEffect" fill="hold" presetClass="entr" presetID="4" presetSubtype="32">
                                  <p:stCondLst>
                                    <p:cond delay="0"/>
                                  </p:stCondLst>
                                  <p:iterate type="el">
                                    <p:tmAbs val="0"/>
                                  </p:iterate>
                                  <p:childTnLst>
                                    <p:set>
                                      <p:cBhvr>
                                        <p:cTn id="370" fill="hold"/>
                                        <p:tgtEl>
                                          <p:spTgt spid="445"/>
                                        </p:tgtEl>
                                        <p:attrNameLst>
                                          <p:attrName>style.visibility</p:attrName>
                                        </p:attrNameLst>
                                      </p:cBhvr>
                                      <p:to>
                                        <p:strVal val="visible"/>
                                      </p:to>
                                    </p:set>
                                    <p:animEffect filter="box(out)" transition="in">
                                      <p:cBhvr additive="repl">
                                        <p:cTn id="371" dur="100"/>
                                        <p:tgtEl>
                                          <p:spTgt spid="445"/>
                                        </p:tgtEl>
                                      </p:cBhvr>
                                    </p:animEffect>
                                  </p:childTnLst>
                                </p:cTn>
                              </p:par>
                            </p:childTnLst>
                          </p:cTn>
                        </p:par>
                        <p:par>
                          <p:cTn id="372" fill="hold">
                            <p:stCondLst>
                              <p:cond delay="400"/>
                            </p:stCondLst>
                            <p:childTnLst>
                              <p:par>
                                <p:cTn id="373" nodeType="afterEffect" fill="hold" presetClass="entr" presetID="4" presetSubtype="32">
                                  <p:stCondLst>
                                    <p:cond delay="0"/>
                                  </p:stCondLst>
                                  <p:iterate type="el">
                                    <p:tmAbs val="0"/>
                                  </p:iterate>
                                  <p:childTnLst>
                                    <p:set>
                                      <p:cBhvr>
                                        <p:cTn id="374" fill="hold"/>
                                        <p:tgtEl>
                                          <p:spTgt spid="446"/>
                                        </p:tgtEl>
                                        <p:attrNameLst>
                                          <p:attrName>style.visibility</p:attrName>
                                        </p:attrNameLst>
                                      </p:cBhvr>
                                      <p:to>
                                        <p:strVal val="visible"/>
                                      </p:to>
                                    </p:set>
                                    <p:animEffect filter="box(out)" transition="in">
                                      <p:cBhvr additive="repl">
                                        <p:cTn id="375" dur="1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9EB44BA6-0E37-4163-A1EF-0C03FDC1B610}"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451" name="Right Triangle 2"/>
          <p:cNvSpPr/>
          <p:nvPr/>
        </p:nvSpPr>
        <p:spPr>
          <a:xfrm rot="10800000">
            <a:off x="1081080" y="3331080"/>
            <a:ext cx="325440" cy="322200"/>
          </a:xfrm>
          <a:custGeom>
            <a:avLst/>
            <a:gdLst/>
            <a:ahLst/>
            <a:rect l="l" t="t" r="r" b="b"/>
            <a:pathLst>
              <a:path w="21600" h="21600">
                <a:moveTo>
                  <a:pt x="0" y="21600"/>
                </a:moveTo>
                <a:lnTo>
                  <a:pt x="21600" y="21600"/>
                </a:lnTo>
                <a:lnTo>
                  <a:pt x="0" y="0"/>
                </a:lnTo>
                <a:close/>
              </a:path>
            </a:pathLst>
          </a:custGeom>
          <a:gradFill rotWithShape="0">
            <a:gsLst>
              <a:gs pos="0">
                <a:srgbClr val="67ce02"/>
              </a:gs>
              <a:gs pos="100000">
                <a:srgbClr val="c3ea03"/>
              </a:gs>
            </a:gsLst>
            <a:lin ang="10800000"/>
          </a:gradFill>
          <a:ln w="12700">
            <a:noFill/>
          </a:ln>
        </p:spPr>
        <p:style>
          <a:lnRef idx="0"/>
          <a:fillRef idx="0"/>
          <a:effectRef idx="0"/>
          <a:fontRef idx="minor"/>
        </p:style>
      </p:sp>
      <p:sp>
        <p:nvSpPr>
          <p:cNvPr id="452" name="Right Triangle 14"/>
          <p:cNvSpPr/>
          <p:nvPr/>
        </p:nvSpPr>
        <p:spPr>
          <a:xfrm rot="10800000">
            <a:off x="2237760" y="4066920"/>
            <a:ext cx="325440" cy="322200"/>
          </a:xfrm>
          <a:custGeom>
            <a:avLst/>
            <a:gdLst/>
            <a:ahLst/>
            <a:rect l="l" t="t" r="r" b="b"/>
            <a:pathLst>
              <a:path w="21600" h="21600">
                <a:moveTo>
                  <a:pt x="0" y="21600"/>
                </a:moveTo>
                <a:lnTo>
                  <a:pt x="21600" y="21600"/>
                </a:lnTo>
                <a:lnTo>
                  <a:pt x="0" y="0"/>
                </a:lnTo>
                <a:close/>
              </a:path>
            </a:pathLst>
          </a:custGeom>
          <a:gradFill rotWithShape="0">
            <a:gsLst>
              <a:gs pos="0">
                <a:srgbClr val="ff0071"/>
              </a:gs>
              <a:gs pos="100000">
                <a:srgbClr val="ff00a2"/>
              </a:gs>
            </a:gsLst>
            <a:lin ang="10800000"/>
          </a:gradFill>
          <a:ln w="12700">
            <a:noFill/>
          </a:ln>
        </p:spPr>
        <p:style>
          <a:lnRef idx="0"/>
          <a:fillRef idx="0"/>
          <a:effectRef idx="0"/>
          <a:fontRef idx="minor"/>
        </p:style>
      </p:sp>
      <p:sp>
        <p:nvSpPr>
          <p:cNvPr id="453" name="Right Triangle 26"/>
          <p:cNvSpPr/>
          <p:nvPr/>
        </p:nvSpPr>
        <p:spPr>
          <a:xfrm rot="10800000">
            <a:off x="3423600" y="4808880"/>
            <a:ext cx="325440" cy="322200"/>
          </a:xfrm>
          <a:custGeom>
            <a:avLst/>
            <a:gdLst/>
            <a:ahLst/>
            <a:rect l="l" t="t" r="r" b="b"/>
            <a:pathLst>
              <a:path w="21600" h="21600">
                <a:moveTo>
                  <a:pt x="0" y="21600"/>
                </a:moveTo>
                <a:lnTo>
                  <a:pt x="21600" y="21600"/>
                </a:lnTo>
                <a:lnTo>
                  <a:pt x="0" y="0"/>
                </a:lnTo>
                <a:close/>
              </a:path>
            </a:pathLst>
          </a:custGeom>
          <a:gradFill rotWithShape="0">
            <a:gsLst>
              <a:gs pos="0">
                <a:srgbClr val="ff7d25"/>
              </a:gs>
              <a:gs pos="100000">
                <a:srgbClr val="ff3847"/>
              </a:gs>
            </a:gsLst>
            <a:lin ang="10800000"/>
          </a:gradFill>
          <a:ln w="12700">
            <a:noFill/>
          </a:ln>
        </p:spPr>
        <p:style>
          <a:lnRef idx="0"/>
          <a:fillRef idx="0"/>
          <a:effectRef idx="0"/>
          <a:fontRef idx="minor"/>
        </p:style>
      </p:sp>
      <p:sp>
        <p:nvSpPr>
          <p:cNvPr id="454" name="Right Triangle 38"/>
          <p:cNvSpPr/>
          <p:nvPr/>
        </p:nvSpPr>
        <p:spPr>
          <a:xfrm rot="10800000">
            <a:off x="4621680" y="5536440"/>
            <a:ext cx="325440" cy="322200"/>
          </a:xfrm>
          <a:custGeom>
            <a:avLst/>
            <a:gdLst/>
            <a:ahLst/>
            <a:rect l="l" t="t" r="r" b="b"/>
            <a:pathLst>
              <a:path w="21600" h="21600">
                <a:moveTo>
                  <a:pt x="0" y="21600"/>
                </a:moveTo>
                <a:lnTo>
                  <a:pt x="21600" y="21600"/>
                </a:lnTo>
                <a:lnTo>
                  <a:pt x="0" y="0"/>
                </a:lnTo>
                <a:close/>
              </a:path>
            </a:pathLst>
          </a:custGeom>
          <a:gradFill rotWithShape="0">
            <a:gsLst>
              <a:gs pos="0">
                <a:srgbClr val="b800c4"/>
              </a:gs>
              <a:gs pos="100000">
                <a:srgbClr val="8000c2"/>
              </a:gs>
            </a:gsLst>
            <a:lin ang="10800000"/>
          </a:gradFill>
          <a:ln w="12700">
            <a:noFill/>
          </a:ln>
        </p:spPr>
        <p:style>
          <a:lnRef idx="0"/>
          <a:fillRef idx="0"/>
          <a:effectRef idx="0"/>
          <a:fontRef idx="minor"/>
        </p:style>
      </p:sp>
      <p:pic>
        <p:nvPicPr>
          <p:cNvPr id="455" name="Picture 50" descr="Picture 50"/>
          <p:cNvPicPr/>
          <p:nvPr/>
        </p:nvPicPr>
        <p:blipFill>
          <a:blip r:embed="rId1">
            <a:alphaModFix amt="70000"/>
          </a:blip>
          <a:srcRect l="0" t="7889" r="0" b="0"/>
          <a:stretch/>
        </p:blipFill>
        <p:spPr>
          <a:xfrm>
            <a:off x="4794120" y="4554720"/>
            <a:ext cx="151920" cy="2028240"/>
          </a:xfrm>
          <a:prstGeom prst="rect">
            <a:avLst/>
          </a:prstGeom>
          <a:ln w="12700">
            <a:noFill/>
          </a:ln>
        </p:spPr>
      </p:pic>
      <p:pic>
        <p:nvPicPr>
          <p:cNvPr id="456" name="Picture 51" descr="Picture 51"/>
          <p:cNvPicPr/>
          <p:nvPr/>
        </p:nvPicPr>
        <p:blipFill>
          <a:blip r:embed="rId2">
            <a:alphaModFix amt="70000"/>
          </a:blip>
          <a:srcRect l="0" t="8841" r="0" b="0"/>
          <a:stretch/>
        </p:blipFill>
        <p:spPr>
          <a:xfrm>
            <a:off x="3597480" y="4143600"/>
            <a:ext cx="151920" cy="2007360"/>
          </a:xfrm>
          <a:prstGeom prst="rect">
            <a:avLst/>
          </a:prstGeom>
          <a:ln w="12700">
            <a:noFill/>
          </a:ln>
        </p:spPr>
      </p:pic>
      <p:pic>
        <p:nvPicPr>
          <p:cNvPr id="457" name="Picture 52" descr="Picture 52"/>
          <p:cNvPicPr/>
          <p:nvPr/>
        </p:nvPicPr>
        <p:blipFill>
          <a:blip r:embed="rId3">
            <a:alphaModFix amt="70000"/>
          </a:blip>
          <a:stretch/>
        </p:blipFill>
        <p:spPr>
          <a:xfrm>
            <a:off x="2412000" y="3328560"/>
            <a:ext cx="151920" cy="2202120"/>
          </a:xfrm>
          <a:prstGeom prst="rect">
            <a:avLst/>
          </a:prstGeom>
          <a:ln w="12700">
            <a:noFill/>
          </a:ln>
        </p:spPr>
      </p:pic>
      <p:pic>
        <p:nvPicPr>
          <p:cNvPr id="458" name="Picture 53" descr="Picture 53"/>
          <p:cNvPicPr/>
          <p:nvPr/>
        </p:nvPicPr>
        <p:blipFill>
          <a:blip r:embed="rId4">
            <a:alphaModFix amt="70000"/>
          </a:blip>
          <a:srcRect l="0" t="5201" r="0" b="0"/>
          <a:stretch/>
        </p:blipFill>
        <p:spPr>
          <a:xfrm>
            <a:off x="1253880" y="2590920"/>
            <a:ext cx="151920" cy="2087640"/>
          </a:xfrm>
          <a:prstGeom prst="rect">
            <a:avLst/>
          </a:prstGeom>
          <a:ln w="12700">
            <a:noFill/>
          </a:ln>
        </p:spPr>
      </p:pic>
      <p:sp>
        <p:nvSpPr>
          <p:cNvPr id="459" name="Rectangle 20"/>
          <p:cNvSpPr/>
          <p:nvPr/>
        </p:nvSpPr>
        <p:spPr>
          <a:xfrm>
            <a:off x="2236680" y="347796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cc3399"/>
          </a:solidFill>
          <a:ln w="12700">
            <a:noFill/>
          </a:ln>
        </p:spPr>
        <p:style>
          <a:lnRef idx="0"/>
          <a:fillRef idx="0"/>
          <a:effectRef idx="0"/>
          <a:fontRef idx="minor"/>
        </p:style>
      </p:sp>
      <p:sp>
        <p:nvSpPr>
          <p:cNvPr id="460" name="Rectangle 8"/>
          <p:cNvSpPr/>
          <p:nvPr/>
        </p:nvSpPr>
        <p:spPr>
          <a:xfrm>
            <a:off x="1080000" y="274212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92d050"/>
          </a:solidFill>
          <a:ln w="12700">
            <a:noFill/>
          </a:ln>
        </p:spPr>
        <p:style>
          <a:lnRef idx="0"/>
          <a:fillRef idx="0"/>
          <a:effectRef idx="0"/>
          <a:fontRef idx="minor"/>
        </p:style>
      </p:sp>
      <p:sp>
        <p:nvSpPr>
          <p:cNvPr id="461" name="Rectangle 32"/>
          <p:cNvSpPr/>
          <p:nvPr/>
        </p:nvSpPr>
        <p:spPr>
          <a:xfrm>
            <a:off x="3425040" y="422136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ff6600"/>
          </a:solidFill>
          <a:ln w="12700">
            <a:noFill/>
          </a:ln>
        </p:spPr>
        <p:style>
          <a:lnRef idx="0"/>
          <a:fillRef idx="0"/>
          <a:effectRef idx="0"/>
          <a:fontRef idx="minor"/>
        </p:style>
      </p:sp>
      <p:sp>
        <p:nvSpPr>
          <p:cNvPr id="462" name="Rectangle 44"/>
          <p:cNvSpPr/>
          <p:nvPr/>
        </p:nvSpPr>
        <p:spPr>
          <a:xfrm>
            <a:off x="4620600" y="494748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7030a0"/>
          </a:solidFill>
          <a:ln w="12700">
            <a:noFill/>
          </a:ln>
        </p:spPr>
        <p:style>
          <a:lnRef idx="0"/>
          <a:fillRef idx="0"/>
          <a:effectRef idx="0"/>
          <a:fontRef idx="minor"/>
        </p:style>
      </p:sp>
      <p:pic>
        <p:nvPicPr>
          <p:cNvPr id="463" name="TinyPPT_2019.png" descr="TinyPPT_2019.png"/>
          <p:cNvPicPr/>
          <p:nvPr/>
        </p:nvPicPr>
        <p:blipFill>
          <a:blip r:embed="rId5">
            <a:alphaModFix amt="64000"/>
          </a:blip>
          <a:srcRect l="29877" t="18039" r="7896" b="18039"/>
          <a:stretch/>
        </p:blipFill>
        <p:spPr>
          <a:xfrm>
            <a:off x="1118160" y="3329280"/>
            <a:ext cx="1724400" cy="490680"/>
          </a:xfrm>
          <a:prstGeom prst="rect">
            <a:avLst/>
          </a:prstGeom>
          <a:ln w="12700">
            <a:noFill/>
          </a:ln>
        </p:spPr>
      </p:pic>
      <p:pic>
        <p:nvPicPr>
          <p:cNvPr id="464" name="TinyPPT_2019.png" descr="TinyPPT_2019.png"/>
          <p:cNvPicPr/>
          <p:nvPr/>
        </p:nvPicPr>
        <p:blipFill>
          <a:blip r:embed="rId6">
            <a:alphaModFix amt="64000"/>
          </a:blip>
          <a:srcRect l="29877" t="18039" r="7896" b="18039"/>
          <a:stretch/>
        </p:blipFill>
        <p:spPr>
          <a:xfrm>
            <a:off x="2311200" y="4065480"/>
            <a:ext cx="1724400" cy="490680"/>
          </a:xfrm>
          <a:prstGeom prst="rect">
            <a:avLst/>
          </a:prstGeom>
          <a:ln w="12700">
            <a:noFill/>
          </a:ln>
        </p:spPr>
      </p:pic>
      <p:pic>
        <p:nvPicPr>
          <p:cNvPr id="465" name="TinyPPT_2019.png" descr="TinyPPT_2019.png"/>
          <p:cNvPicPr/>
          <p:nvPr/>
        </p:nvPicPr>
        <p:blipFill>
          <a:blip r:embed="rId7">
            <a:alphaModFix amt="64000"/>
          </a:blip>
          <a:srcRect l="29877" t="18039" r="7896" b="18039"/>
          <a:stretch/>
        </p:blipFill>
        <p:spPr>
          <a:xfrm>
            <a:off x="3470040" y="4808160"/>
            <a:ext cx="1724400" cy="490680"/>
          </a:xfrm>
          <a:prstGeom prst="rect">
            <a:avLst/>
          </a:prstGeom>
          <a:ln w="12700">
            <a:noFill/>
          </a:ln>
        </p:spPr>
      </p:pic>
      <p:pic>
        <p:nvPicPr>
          <p:cNvPr id="466" name="TinyPPT_2019.png" descr="TinyPPT_2019.png"/>
          <p:cNvPicPr/>
          <p:nvPr/>
        </p:nvPicPr>
        <p:blipFill>
          <a:blip r:embed="rId8">
            <a:alphaModFix amt="64000"/>
          </a:blip>
          <a:srcRect l="29877" t="18039" r="7896" b="18039"/>
          <a:stretch/>
        </p:blipFill>
        <p:spPr>
          <a:xfrm>
            <a:off x="4643640" y="5535360"/>
            <a:ext cx="1724400" cy="490680"/>
          </a:xfrm>
          <a:prstGeom prst="rect">
            <a:avLst/>
          </a:prstGeom>
          <a:ln w="12700">
            <a:noFill/>
          </a:ln>
        </p:spPr>
      </p:pic>
      <p:sp>
        <p:nvSpPr>
          <p:cNvPr id="467" name="TextBox 52"/>
          <p:cNvSpPr/>
          <p:nvPr/>
        </p:nvSpPr>
        <p:spPr>
          <a:xfrm>
            <a:off x="1253880" y="2840400"/>
            <a:ext cx="29872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Poursuivre la conversation</a:t>
            </a:r>
            <a:endParaRPr b="0" lang="fr-FR" sz="1800" spc="-1" strike="noStrike">
              <a:latin typeface="Arial"/>
            </a:endParaRPr>
          </a:p>
        </p:txBody>
      </p:sp>
      <p:sp>
        <p:nvSpPr>
          <p:cNvPr id="468" name="TextBox 52"/>
          <p:cNvSpPr/>
          <p:nvPr/>
        </p:nvSpPr>
        <p:spPr>
          <a:xfrm>
            <a:off x="2459160" y="3565440"/>
            <a:ext cx="32536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Engager le dialogue</a:t>
            </a:r>
            <a:endParaRPr b="0" lang="fr-FR" sz="1800" spc="-1" strike="noStrike">
              <a:latin typeface="Arial"/>
            </a:endParaRPr>
          </a:p>
        </p:txBody>
      </p:sp>
      <p:sp>
        <p:nvSpPr>
          <p:cNvPr id="469" name="TextBox 52"/>
          <p:cNvSpPr/>
          <p:nvPr/>
        </p:nvSpPr>
        <p:spPr>
          <a:xfrm>
            <a:off x="3637440" y="4210920"/>
            <a:ext cx="352404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Poser des questions et écouter activement</a:t>
            </a:r>
            <a:endParaRPr b="0" lang="fr-FR" sz="1800" spc="-1" strike="noStrike">
              <a:latin typeface="Arial"/>
            </a:endParaRPr>
          </a:p>
        </p:txBody>
      </p:sp>
      <p:sp>
        <p:nvSpPr>
          <p:cNvPr id="470" name="TextBox 52"/>
          <p:cNvSpPr/>
          <p:nvPr/>
        </p:nvSpPr>
        <p:spPr>
          <a:xfrm>
            <a:off x="4856040" y="5082480"/>
            <a:ext cx="329616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Accord</a:t>
            </a:r>
            <a:endParaRPr b="0" lang="fr-FR" sz="1800" spc="-1" strike="noStrike">
              <a:latin typeface="Arial"/>
            </a:endParaRPr>
          </a:p>
        </p:txBody>
      </p:sp>
      <p:sp>
        <p:nvSpPr>
          <p:cNvPr id="471" name="TextBox 52"/>
          <p:cNvSpPr/>
          <p:nvPr/>
        </p:nvSpPr>
        <p:spPr>
          <a:xfrm>
            <a:off x="5964480" y="5905440"/>
            <a:ext cx="844200" cy="30852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580" spc="-1" strike="noStrike">
                <a:solidFill>
                  <a:srgbClr val="ffffff"/>
                </a:solidFill>
                <a:latin typeface="Calibri"/>
                <a:ea typeface="DejaVu Sans"/>
              </a:rPr>
              <a:t>OPTION </a:t>
            </a:r>
            <a:endParaRPr b="0" lang="fr-FR" sz="1580" spc="-1" strike="noStrike">
              <a:latin typeface="Arial"/>
            </a:endParaRPr>
          </a:p>
        </p:txBody>
      </p:sp>
      <p:sp>
        <p:nvSpPr>
          <p:cNvPr id="472" name="Hexagon 77"/>
          <p:cNvSpPr/>
          <p:nvPr/>
        </p:nvSpPr>
        <p:spPr>
          <a:xfrm>
            <a:off x="6565680" y="2345400"/>
            <a:ext cx="2012040" cy="1356480"/>
          </a:xfrm>
          <a:custGeom>
            <a:avLst/>
            <a:gdLst/>
            <a:ahLst/>
            <a:rect l="l" t="t" r="r" b="b"/>
            <a:pathLst>
              <a:path w="21600" h="21600">
                <a:moveTo>
                  <a:pt x="0" y="10800"/>
                </a:moveTo>
                <a:lnTo>
                  <a:pt x="5054" y="0"/>
                </a:lnTo>
                <a:lnTo>
                  <a:pt x="16546" y="0"/>
                </a:lnTo>
                <a:lnTo>
                  <a:pt x="21600" y="10800"/>
                </a:lnTo>
                <a:lnTo>
                  <a:pt x="16546" y="21600"/>
                </a:lnTo>
                <a:lnTo>
                  <a:pt x="5054" y="21600"/>
                </a:lnTo>
                <a:close/>
              </a:path>
            </a:pathLst>
          </a:custGeom>
          <a:solidFill>
            <a:srgbClr val="00b0f0"/>
          </a:solidFill>
          <a:ln w="12700">
            <a:noFill/>
          </a:ln>
        </p:spPr>
        <p:style>
          <a:lnRef idx="0"/>
          <a:fillRef idx="0"/>
          <a:effectRef idx="0"/>
          <a:fontRef idx="minor"/>
        </p:style>
        <p:txBody>
          <a:bodyPr lIns="45720" rIns="45720" tIns="45000" bIns="45000" anchor="ctr">
            <a:noAutofit/>
          </a:bodyPr>
          <a:p>
            <a:pPr algn="ctr">
              <a:lnSpc>
                <a:spcPct val="100000"/>
              </a:lnSpc>
            </a:pPr>
            <a:r>
              <a:rPr b="1" lang="en-US" sz="1800" spc="-1" strike="noStrike">
                <a:solidFill>
                  <a:srgbClr val="ffffff"/>
                </a:solidFill>
                <a:latin typeface="Calibri"/>
                <a:ea typeface="DejaVu Sans"/>
              </a:rPr>
              <a:t>Étape 2</a:t>
            </a:r>
            <a:endParaRPr b="0" lang="fr-FR" sz="1800" spc="-1" strike="noStrike">
              <a:latin typeface="Arial"/>
            </a:endParaRPr>
          </a:p>
        </p:txBody>
      </p:sp>
      <p:sp>
        <p:nvSpPr>
          <p:cNvPr id="473" name="Заглавие 6"/>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Résolution de conflits : Exercice 1 (2)</a:t>
            </a:r>
            <a:endParaRPr b="0" lang="fr-FR" sz="3200" spc="-1" strike="noStrike">
              <a:latin typeface="Arial"/>
            </a:endParaRPr>
          </a:p>
        </p:txBody>
      </p:sp>
      <p:sp>
        <p:nvSpPr>
          <p:cNvPr id="474" name="Текстово поле 4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376" dur="indefinite" restart="never" nodeType="tmRoot">
          <p:childTnLst>
            <p:seq>
              <p:cTn id="377" dur="indefinite" nodeType="mainSeq">
                <p:childTnLst>
                  <p:par>
                    <p:cTn id="378" fill="hold">
                      <p:stCondLst>
                        <p:cond delay="indefinite"/>
                      </p:stCondLst>
                      <p:childTnLst>
                        <p:par>
                          <p:cTn id="379" fill="hold">
                            <p:stCondLst>
                              <p:cond delay="0"/>
                            </p:stCondLst>
                            <p:childTnLst>
                              <p:par>
                                <p:cTn id="380" nodeType="clickEffect" fill="hold" presetClass="entr" presetID="4" presetSubtype="32">
                                  <p:stCondLst>
                                    <p:cond delay="0"/>
                                  </p:stCondLst>
                                  <p:iterate type="el">
                                    <p:tmAbs val="0"/>
                                  </p:iterate>
                                  <p:childTnLst>
                                    <p:set>
                                      <p:cBhvr>
                                        <p:cTn id="381" fill="hold"/>
                                        <p:tgtEl>
                                          <p:spTgt spid="472"/>
                                        </p:tgtEl>
                                        <p:attrNameLst>
                                          <p:attrName>style.visibility</p:attrName>
                                        </p:attrNameLst>
                                      </p:cBhvr>
                                      <p:to>
                                        <p:strVal val="visible"/>
                                      </p:to>
                                    </p:set>
                                    <p:animEffect filter="box(out)" transition="in">
                                      <p:cBhvr additive="repl">
                                        <p:cTn id="382" dur="500"/>
                                        <p:tgtEl>
                                          <p:spTgt spid="472"/>
                                        </p:tgtEl>
                                      </p:cBhvr>
                                    </p:animEffect>
                                  </p:childTnLst>
                                </p:cTn>
                              </p:par>
                            </p:childTnLst>
                          </p:cTn>
                        </p:par>
                        <p:par>
                          <p:cTn id="383" fill="hold">
                            <p:stCondLst>
                              <p:cond delay="500"/>
                            </p:stCondLst>
                            <p:childTnLst>
                              <p:par>
                                <p:cTn id="384" nodeType="afterEffect" fill="hold" presetClass="entr" presetID="4" presetSubtype="32">
                                  <p:stCondLst>
                                    <p:cond delay="0"/>
                                  </p:stCondLst>
                                  <p:iterate type="el">
                                    <p:tmAbs val="0"/>
                                  </p:iterate>
                                  <p:childTnLst>
                                    <p:set>
                                      <p:cBhvr>
                                        <p:cTn id="385" fill="hold"/>
                                        <p:tgtEl>
                                          <p:spTgt spid="458"/>
                                        </p:tgtEl>
                                        <p:attrNameLst>
                                          <p:attrName>style.visibility</p:attrName>
                                        </p:attrNameLst>
                                      </p:cBhvr>
                                      <p:to>
                                        <p:strVal val="visible"/>
                                      </p:to>
                                    </p:set>
                                    <p:animEffect filter="box(out)" transition="in">
                                      <p:cBhvr additive="repl">
                                        <p:cTn id="386" dur="100"/>
                                        <p:tgtEl>
                                          <p:spTgt spid="458"/>
                                        </p:tgtEl>
                                      </p:cBhvr>
                                    </p:animEffect>
                                  </p:childTnLst>
                                </p:cTn>
                              </p:par>
                            </p:childTnLst>
                          </p:cTn>
                        </p:par>
                        <p:par>
                          <p:cTn id="387" fill="hold">
                            <p:stCondLst>
                              <p:cond delay="600"/>
                            </p:stCondLst>
                            <p:childTnLst>
                              <p:par>
                                <p:cTn id="388" nodeType="afterEffect" fill="hold" presetClass="entr" presetID="22" presetSubtype="2">
                                  <p:stCondLst>
                                    <p:cond delay="0"/>
                                  </p:stCondLst>
                                  <p:iterate type="el">
                                    <p:tmAbs val="0"/>
                                  </p:iterate>
                                  <p:childTnLst>
                                    <p:set>
                                      <p:cBhvr>
                                        <p:cTn id="389" fill="hold"/>
                                        <p:tgtEl>
                                          <p:spTgt spid="451"/>
                                        </p:tgtEl>
                                        <p:attrNameLst>
                                          <p:attrName>style.visibility</p:attrName>
                                        </p:attrNameLst>
                                      </p:cBhvr>
                                      <p:to>
                                        <p:strVal val="visible"/>
                                      </p:to>
                                    </p:set>
                                    <p:animEffect filter="wipe(right)" transition="in">
                                      <p:cBhvr additive="repl">
                                        <p:cTn id="390" dur="100"/>
                                        <p:tgtEl>
                                          <p:spTgt spid="451"/>
                                        </p:tgtEl>
                                      </p:cBhvr>
                                    </p:animEffect>
                                  </p:childTnLst>
                                </p:cTn>
                              </p:par>
                            </p:childTnLst>
                          </p:cTn>
                        </p:par>
                        <p:par>
                          <p:cTn id="391" fill="hold">
                            <p:stCondLst>
                              <p:cond delay="700"/>
                            </p:stCondLst>
                            <p:childTnLst>
                              <p:par>
                                <p:cTn id="392" nodeType="afterEffect" fill="hold" presetClass="entr" presetID="22" presetSubtype="8">
                                  <p:stCondLst>
                                    <p:cond delay="0"/>
                                  </p:stCondLst>
                                  <p:iterate type="el">
                                    <p:tmAbs val="0"/>
                                  </p:iterate>
                                  <p:childTnLst>
                                    <p:set>
                                      <p:cBhvr>
                                        <p:cTn id="393" fill="hold"/>
                                        <p:tgtEl>
                                          <p:spTgt spid="460"/>
                                        </p:tgtEl>
                                        <p:attrNameLst>
                                          <p:attrName>style.visibility</p:attrName>
                                        </p:attrNameLst>
                                      </p:cBhvr>
                                      <p:to>
                                        <p:strVal val="visible"/>
                                      </p:to>
                                    </p:set>
                                    <p:animEffect filter="wipe(left)" transition="in">
                                      <p:cBhvr additive="repl">
                                        <p:cTn id="394" dur="100"/>
                                        <p:tgtEl>
                                          <p:spTgt spid="460"/>
                                        </p:tgtEl>
                                      </p:cBhvr>
                                    </p:animEffect>
                                  </p:childTnLst>
                                </p:cTn>
                              </p:par>
                            </p:childTnLst>
                          </p:cTn>
                        </p:par>
                        <p:par>
                          <p:cTn id="395" fill="hold">
                            <p:stCondLst>
                              <p:cond delay="800"/>
                            </p:stCondLst>
                            <p:childTnLst>
                              <p:par>
                                <p:cTn id="396" nodeType="afterEffect" fill="hold" presetClass="entr" presetID="22" presetSubtype="8">
                                  <p:stCondLst>
                                    <p:cond delay="0"/>
                                  </p:stCondLst>
                                  <p:iterate type="el">
                                    <p:tmAbs val="0"/>
                                  </p:iterate>
                                  <p:childTnLst>
                                    <p:set>
                                      <p:cBhvr>
                                        <p:cTn id="397" fill="hold"/>
                                        <p:tgtEl>
                                          <p:spTgt spid="463"/>
                                        </p:tgtEl>
                                        <p:attrNameLst>
                                          <p:attrName>style.visibility</p:attrName>
                                        </p:attrNameLst>
                                      </p:cBhvr>
                                      <p:to>
                                        <p:strVal val="visible"/>
                                      </p:to>
                                    </p:set>
                                    <p:animEffect filter="wipe(left)" transition="in">
                                      <p:cBhvr additive="repl">
                                        <p:cTn id="398" dur="100"/>
                                        <p:tgtEl>
                                          <p:spTgt spid="463"/>
                                        </p:tgtEl>
                                      </p:cBhvr>
                                    </p:animEffect>
                                  </p:childTnLst>
                                </p:cTn>
                              </p:par>
                              <p:par>
                                <p:cTn id="399" nodeType="withEffect" fill="hold" presetClass="entr" presetID="4" presetSubtype="32">
                                  <p:stCondLst>
                                    <p:cond delay="0"/>
                                  </p:stCondLst>
                                  <p:iterate type="el">
                                    <p:tmAbs val="0"/>
                                  </p:iterate>
                                  <p:childTnLst>
                                    <p:set>
                                      <p:cBhvr>
                                        <p:cTn id="400" fill="hold"/>
                                        <p:tgtEl>
                                          <p:spTgt spid="467"/>
                                        </p:tgtEl>
                                        <p:attrNameLst>
                                          <p:attrName>style.visibility</p:attrName>
                                        </p:attrNameLst>
                                      </p:cBhvr>
                                      <p:to>
                                        <p:strVal val="visible"/>
                                      </p:to>
                                    </p:set>
                                    <p:animEffect filter="box(out)" transition="in">
                                      <p:cBhvr additive="repl">
                                        <p:cTn id="401" dur="100"/>
                                        <p:tgtEl>
                                          <p:spTgt spid="467"/>
                                        </p:tgtEl>
                                      </p:cBhvr>
                                    </p:animEffect>
                                  </p:childTnLst>
                                </p:cTn>
                              </p:par>
                            </p:childTnLst>
                          </p:cTn>
                        </p:par>
                      </p:childTnLst>
                    </p:cTn>
                  </p:par>
                  <p:par>
                    <p:cTn id="402" fill="hold">
                      <p:stCondLst>
                        <p:cond delay="indefinite"/>
                      </p:stCondLst>
                      <p:childTnLst>
                        <p:par>
                          <p:cTn id="403" fill="hold">
                            <p:stCondLst>
                              <p:cond delay="0"/>
                            </p:stCondLst>
                            <p:childTnLst>
                              <p:par>
                                <p:cTn id="404" nodeType="clickEffect" fill="hold" presetClass="entr" presetID="4" presetSubtype="32">
                                  <p:stCondLst>
                                    <p:cond delay="0"/>
                                  </p:stCondLst>
                                  <p:iterate type="el">
                                    <p:tmAbs val="0"/>
                                  </p:iterate>
                                  <p:childTnLst>
                                    <p:set>
                                      <p:cBhvr>
                                        <p:cTn id="405" fill="hold"/>
                                        <p:tgtEl>
                                          <p:spTgt spid="457"/>
                                        </p:tgtEl>
                                        <p:attrNameLst>
                                          <p:attrName>style.visibility</p:attrName>
                                        </p:attrNameLst>
                                      </p:cBhvr>
                                      <p:to>
                                        <p:strVal val="visible"/>
                                      </p:to>
                                    </p:set>
                                    <p:animEffect filter="box(out)" transition="in">
                                      <p:cBhvr additive="repl">
                                        <p:cTn id="406" dur="100"/>
                                        <p:tgtEl>
                                          <p:spTgt spid="457"/>
                                        </p:tgtEl>
                                      </p:cBhvr>
                                    </p:animEffect>
                                  </p:childTnLst>
                                </p:cTn>
                              </p:par>
                            </p:childTnLst>
                          </p:cTn>
                        </p:par>
                        <p:par>
                          <p:cTn id="407" fill="hold">
                            <p:stCondLst>
                              <p:cond delay="100"/>
                            </p:stCondLst>
                            <p:childTnLst>
                              <p:par>
                                <p:cTn id="408" nodeType="afterEffect" fill="hold" presetClass="entr" presetID="22" presetSubtype="2">
                                  <p:stCondLst>
                                    <p:cond delay="0"/>
                                  </p:stCondLst>
                                  <p:iterate type="el">
                                    <p:tmAbs val="0"/>
                                  </p:iterate>
                                  <p:childTnLst>
                                    <p:set>
                                      <p:cBhvr>
                                        <p:cTn id="409" fill="hold"/>
                                        <p:tgtEl>
                                          <p:spTgt spid="452"/>
                                        </p:tgtEl>
                                        <p:attrNameLst>
                                          <p:attrName>style.visibility</p:attrName>
                                        </p:attrNameLst>
                                      </p:cBhvr>
                                      <p:to>
                                        <p:strVal val="visible"/>
                                      </p:to>
                                    </p:set>
                                    <p:animEffect filter="wipe(right)" transition="in">
                                      <p:cBhvr additive="repl">
                                        <p:cTn id="410" dur="100"/>
                                        <p:tgtEl>
                                          <p:spTgt spid="452"/>
                                        </p:tgtEl>
                                      </p:cBhvr>
                                    </p:animEffect>
                                  </p:childTnLst>
                                </p:cTn>
                              </p:par>
                            </p:childTnLst>
                          </p:cTn>
                        </p:par>
                        <p:par>
                          <p:cTn id="411" fill="hold">
                            <p:stCondLst>
                              <p:cond delay="200"/>
                            </p:stCondLst>
                            <p:childTnLst>
                              <p:par>
                                <p:cTn id="412" nodeType="afterEffect" fill="hold" presetClass="entr" presetID="22" presetSubtype="8">
                                  <p:stCondLst>
                                    <p:cond delay="0"/>
                                  </p:stCondLst>
                                  <p:iterate type="el">
                                    <p:tmAbs val="0"/>
                                  </p:iterate>
                                  <p:childTnLst>
                                    <p:set>
                                      <p:cBhvr>
                                        <p:cTn id="413" fill="hold"/>
                                        <p:tgtEl>
                                          <p:spTgt spid="459"/>
                                        </p:tgtEl>
                                        <p:attrNameLst>
                                          <p:attrName>style.visibility</p:attrName>
                                        </p:attrNameLst>
                                      </p:cBhvr>
                                      <p:to>
                                        <p:strVal val="visible"/>
                                      </p:to>
                                    </p:set>
                                    <p:animEffect filter="wipe(left)" transition="in">
                                      <p:cBhvr additive="repl">
                                        <p:cTn id="414" dur="100"/>
                                        <p:tgtEl>
                                          <p:spTgt spid="459"/>
                                        </p:tgtEl>
                                      </p:cBhvr>
                                    </p:animEffect>
                                  </p:childTnLst>
                                </p:cTn>
                              </p:par>
                            </p:childTnLst>
                          </p:cTn>
                        </p:par>
                        <p:par>
                          <p:cTn id="415" fill="hold">
                            <p:stCondLst>
                              <p:cond delay="300"/>
                            </p:stCondLst>
                            <p:childTnLst>
                              <p:par>
                                <p:cTn id="416" nodeType="afterEffect" fill="hold" presetClass="entr" presetID="22" presetSubtype="8">
                                  <p:stCondLst>
                                    <p:cond delay="0"/>
                                  </p:stCondLst>
                                  <p:iterate type="el">
                                    <p:tmAbs val="0"/>
                                  </p:iterate>
                                  <p:childTnLst>
                                    <p:set>
                                      <p:cBhvr>
                                        <p:cTn id="417" fill="hold"/>
                                        <p:tgtEl>
                                          <p:spTgt spid="464"/>
                                        </p:tgtEl>
                                        <p:attrNameLst>
                                          <p:attrName>style.visibility</p:attrName>
                                        </p:attrNameLst>
                                      </p:cBhvr>
                                      <p:to>
                                        <p:strVal val="visible"/>
                                      </p:to>
                                    </p:set>
                                    <p:animEffect filter="wipe(left)" transition="in">
                                      <p:cBhvr additive="repl">
                                        <p:cTn id="418" dur="100"/>
                                        <p:tgtEl>
                                          <p:spTgt spid="464"/>
                                        </p:tgtEl>
                                      </p:cBhvr>
                                    </p:animEffect>
                                  </p:childTnLst>
                                </p:cTn>
                              </p:par>
                              <p:par>
                                <p:cTn id="419" nodeType="withEffect" fill="hold" presetClass="entr" presetID="4" presetSubtype="32">
                                  <p:stCondLst>
                                    <p:cond delay="0"/>
                                  </p:stCondLst>
                                  <p:iterate type="el">
                                    <p:tmAbs val="0"/>
                                  </p:iterate>
                                  <p:childTnLst>
                                    <p:set>
                                      <p:cBhvr>
                                        <p:cTn id="420" fill="hold"/>
                                        <p:tgtEl>
                                          <p:spTgt spid="468"/>
                                        </p:tgtEl>
                                        <p:attrNameLst>
                                          <p:attrName>style.visibility</p:attrName>
                                        </p:attrNameLst>
                                      </p:cBhvr>
                                      <p:to>
                                        <p:strVal val="visible"/>
                                      </p:to>
                                    </p:set>
                                    <p:animEffect filter="box(out)" transition="in">
                                      <p:cBhvr additive="repl">
                                        <p:cTn id="421" dur="100"/>
                                        <p:tgtEl>
                                          <p:spTgt spid="468"/>
                                        </p:tgtEl>
                                      </p:cBhvr>
                                    </p:animEffect>
                                  </p:childTnLst>
                                </p:cTn>
                              </p:par>
                            </p:childTnLst>
                          </p:cTn>
                        </p:par>
                      </p:childTnLst>
                    </p:cTn>
                  </p:par>
                  <p:par>
                    <p:cTn id="422" fill="hold">
                      <p:stCondLst>
                        <p:cond delay="indefinite"/>
                      </p:stCondLst>
                      <p:childTnLst>
                        <p:par>
                          <p:cTn id="423" fill="hold">
                            <p:stCondLst>
                              <p:cond delay="0"/>
                            </p:stCondLst>
                            <p:childTnLst>
                              <p:par>
                                <p:cTn id="424" nodeType="clickEffect" fill="hold" presetClass="entr" presetID="4" presetSubtype="32">
                                  <p:stCondLst>
                                    <p:cond delay="0"/>
                                  </p:stCondLst>
                                  <p:iterate type="el">
                                    <p:tmAbs val="0"/>
                                  </p:iterate>
                                  <p:childTnLst>
                                    <p:set>
                                      <p:cBhvr>
                                        <p:cTn id="425" fill="hold"/>
                                        <p:tgtEl>
                                          <p:spTgt spid="456"/>
                                        </p:tgtEl>
                                        <p:attrNameLst>
                                          <p:attrName>style.visibility</p:attrName>
                                        </p:attrNameLst>
                                      </p:cBhvr>
                                      <p:to>
                                        <p:strVal val="visible"/>
                                      </p:to>
                                    </p:set>
                                    <p:animEffect filter="box(out)" transition="in">
                                      <p:cBhvr additive="repl">
                                        <p:cTn id="426" dur="100"/>
                                        <p:tgtEl>
                                          <p:spTgt spid="456"/>
                                        </p:tgtEl>
                                      </p:cBhvr>
                                    </p:animEffect>
                                  </p:childTnLst>
                                </p:cTn>
                              </p:par>
                            </p:childTnLst>
                          </p:cTn>
                        </p:par>
                        <p:par>
                          <p:cTn id="427" fill="hold">
                            <p:stCondLst>
                              <p:cond delay="100"/>
                            </p:stCondLst>
                            <p:childTnLst>
                              <p:par>
                                <p:cTn id="428" nodeType="afterEffect" fill="hold" presetClass="entr" presetID="22" presetSubtype="2">
                                  <p:stCondLst>
                                    <p:cond delay="0"/>
                                  </p:stCondLst>
                                  <p:iterate type="el">
                                    <p:tmAbs val="0"/>
                                  </p:iterate>
                                  <p:childTnLst>
                                    <p:set>
                                      <p:cBhvr>
                                        <p:cTn id="429" fill="hold"/>
                                        <p:tgtEl>
                                          <p:spTgt spid="453"/>
                                        </p:tgtEl>
                                        <p:attrNameLst>
                                          <p:attrName>style.visibility</p:attrName>
                                        </p:attrNameLst>
                                      </p:cBhvr>
                                      <p:to>
                                        <p:strVal val="visible"/>
                                      </p:to>
                                    </p:set>
                                    <p:animEffect filter="wipe(right)" transition="in">
                                      <p:cBhvr additive="repl">
                                        <p:cTn id="430" dur="100"/>
                                        <p:tgtEl>
                                          <p:spTgt spid="453"/>
                                        </p:tgtEl>
                                      </p:cBhvr>
                                    </p:animEffect>
                                  </p:childTnLst>
                                </p:cTn>
                              </p:par>
                            </p:childTnLst>
                          </p:cTn>
                        </p:par>
                        <p:par>
                          <p:cTn id="431" fill="hold">
                            <p:stCondLst>
                              <p:cond delay="200"/>
                            </p:stCondLst>
                            <p:childTnLst>
                              <p:par>
                                <p:cTn id="432" nodeType="afterEffect" fill="hold" presetClass="entr" presetID="22" presetSubtype="8">
                                  <p:stCondLst>
                                    <p:cond delay="0"/>
                                  </p:stCondLst>
                                  <p:iterate type="el">
                                    <p:tmAbs val="0"/>
                                  </p:iterate>
                                  <p:childTnLst>
                                    <p:set>
                                      <p:cBhvr>
                                        <p:cTn id="433" fill="hold"/>
                                        <p:tgtEl>
                                          <p:spTgt spid="461"/>
                                        </p:tgtEl>
                                        <p:attrNameLst>
                                          <p:attrName>style.visibility</p:attrName>
                                        </p:attrNameLst>
                                      </p:cBhvr>
                                      <p:to>
                                        <p:strVal val="visible"/>
                                      </p:to>
                                    </p:set>
                                    <p:animEffect filter="wipe(left)" transition="in">
                                      <p:cBhvr additive="repl">
                                        <p:cTn id="434" dur="100"/>
                                        <p:tgtEl>
                                          <p:spTgt spid="461"/>
                                        </p:tgtEl>
                                      </p:cBhvr>
                                    </p:animEffect>
                                  </p:childTnLst>
                                </p:cTn>
                              </p:par>
                            </p:childTnLst>
                          </p:cTn>
                        </p:par>
                        <p:par>
                          <p:cTn id="435" fill="hold">
                            <p:stCondLst>
                              <p:cond delay="300"/>
                            </p:stCondLst>
                            <p:childTnLst>
                              <p:par>
                                <p:cTn id="436" nodeType="afterEffect" fill="hold" presetClass="entr" presetID="22" presetSubtype="8">
                                  <p:stCondLst>
                                    <p:cond delay="0"/>
                                  </p:stCondLst>
                                  <p:iterate type="el">
                                    <p:tmAbs val="0"/>
                                  </p:iterate>
                                  <p:childTnLst>
                                    <p:set>
                                      <p:cBhvr>
                                        <p:cTn id="437" fill="hold"/>
                                        <p:tgtEl>
                                          <p:spTgt spid="465"/>
                                        </p:tgtEl>
                                        <p:attrNameLst>
                                          <p:attrName>style.visibility</p:attrName>
                                        </p:attrNameLst>
                                      </p:cBhvr>
                                      <p:to>
                                        <p:strVal val="visible"/>
                                      </p:to>
                                    </p:set>
                                    <p:animEffect filter="wipe(left)" transition="in">
                                      <p:cBhvr additive="repl">
                                        <p:cTn id="438" dur="100"/>
                                        <p:tgtEl>
                                          <p:spTgt spid="465"/>
                                        </p:tgtEl>
                                      </p:cBhvr>
                                    </p:animEffect>
                                  </p:childTnLst>
                                </p:cTn>
                              </p:par>
                              <p:par>
                                <p:cTn id="439" nodeType="withEffect" fill="hold" presetClass="entr" presetID="4" presetSubtype="32">
                                  <p:stCondLst>
                                    <p:cond delay="0"/>
                                  </p:stCondLst>
                                  <p:iterate type="el">
                                    <p:tmAbs val="0"/>
                                  </p:iterate>
                                  <p:childTnLst>
                                    <p:set>
                                      <p:cBhvr>
                                        <p:cTn id="440" fill="hold"/>
                                        <p:tgtEl>
                                          <p:spTgt spid="469"/>
                                        </p:tgtEl>
                                        <p:attrNameLst>
                                          <p:attrName>style.visibility</p:attrName>
                                        </p:attrNameLst>
                                      </p:cBhvr>
                                      <p:to>
                                        <p:strVal val="visible"/>
                                      </p:to>
                                    </p:set>
                                    <p:animEffect filter="box(out)" transition="in">
                                      <p:cBhvr additive="repl">
                                        <p:cTn id="441" dur="100"/>
                                        <p:tgtEl>
                                          <p:spTgt spid="469"/>
                                        </p:tgtEl>
                                      </p:cBhvr>
                                    </p:animEffect>
                                  </p:childTnLst>
                                </p:cTn>
                              </p:par>
                            </p:childTnLst>
                          </p:cTn>
                        </p:par>
                      </p:childTnLst>
                    </p:cTn>
                  </p:par>
                  <p:par>
                    <p:cTn id="442" fill="hold">
                      <p:stCondLst>
                        <p:cond delay="indefinite"/>
                      </p:stCondLst>
                      <p:childTnLst>
                        <p:par>
                          <p:cTn id="443" fill="hold">
                            <p:stCondLst>
                              <p:cond delay="0"/>
                            </p:stCondLst>
                            <p:childTnLst>
                              <p:par>
                                <p:cTn id="444" nodeType="clickEffect" fill="hold" presetClass="entr" presetID="4" presetSubtype="32">
                                  <p:stCondLst>
                                    <p:cond delay="0"/>
                                  </p:stCondLst>
                                  <p:iterate type="el">
                                    <p:tmAbs val="0"/>
                                  </p:iterate>
                                  <p:childTnLst>
                                    <p:set>
                                      <p:cBhvr>
                                        <p:cTn id="445" fill="hold"/>
                                        <p:tgtEl>
                                          <p:spTgt spid="455"/>
                                        </p:tgtEl>
                                        <p:attrNameLst>
                                          <p:attrName>style.visibility</p:attrName>
                                        </p:attrNameLst>
                                      </p:cBhvr>
                                      <p:to>
                                        <p:strVal val="visible"/>
                                      </p:to>
                                    </p:set>
                                    <p:animEffect filter="box(out)" transition="in">
                                      <p:cBhvr additive="repl">
                                        <p:cTn id="446" dur="100"/>
                                        <p:tgtEl>
                                          <p:spTgt spid="455"/>
                                        </p:tgtEl>
                                      </p:cBhvr>
                                    </p:animEffect>
                                  </p:childTnLst>
                                </p:cTn>
                              </p:par>
                            </p:childTnLst>
                          </p:cTn>
                        </p:par>
                        <p:par>
                          <p:cTn id="447" fill="hold">
                            <p:stCondLst>
                              <p:cond delay="100"/>
                            </p:stCondLst>
                            <p:childTnLst>
                              <p:par>
                                <p:cTn id="448" nodeType="afterEffect" fill="hold" presetClass="entr" presetID="22" presetSubtype="2">
                                  <p:stCondLst>
                                    <p:cond delay="0"/>
                                  </p:stCondLst>
                                  <p:iterate type="el">
                                    <p:tmAbs val="0"/>
                                  </p:iterate>
                                  <p:childTnLst>
                                    <p:set>
                                      <p:cBhvr>
                                        <p:cTn id="449" fill="hold"/>
                                        <p:tgtEl>
                                          <p:spTgt spid="454"/>
                                        </p:tgtEl>
                                        <p:attrNameLst>
                                          <p:attrName>style.visibility</p:attrName>
                                        </p:attrNameLst>
                                      </p:cBhvr>
                                      <p:to>
                                        <p:strVal val="visible"/>
                                      </p:to>
                                    </p:set>
                                    <p:animEffect filter="wipe(right)" transition="in">
                                      <p:cBhvr additive="repl">
                                        <p:cTn id="450" dur="100"/>
                                        <p:tgtEl>
                                          <p:spTgt spid="454"/>
                                        </p:tgtEl>
                                      </p:cBhvr>
                                    </p:animEffect>
                                  </p:childTnLst>
                                </p:cTn>
                              </p:par>
                            </p:childTnLst>
                          </p:cTn>
                        </p:par>
                        <p:par>
                          <p:cTn id="451" fill="hold">
                            <p:stCondLst>
                              <p:cond delay="200"/>
                            </p:stCondLst>
                            <p:childTnLst>
                              <p:par>
                                <p:cTn id="452" nodeType="afterEffect" fill="hold" presetClass="entr" presetID="22" presetSubtype="8">
                                  <p:stCondLst>
                                    <p:cond delay="0"/>
                                  </p:stCondLst>
                                  <p:iterate type="el">
                                    <p:tmAbs val="0"/>
                                  </p:iterate>
                                  <p:childTnLst>
                                    <p:set>
                                      <p:cBhvr>
                                        <p:cTn id="453" fill="hold"/>
                                        <p:tgtEl>
                                          <p:spTgt spid="462"/>
                                        </p:tgtEl>
                                        <p:attrNameLst>
                                          <p:attrName>style.visibility</p:attrName>
                                        </p:attrNameLst>
                                      </p:cBhvr>
                                      <p:to>
                                        <p:strVal val="visible"/>
                                      </p:to>
                                    </p:set>
                                    <p:animEffect filter="wipe(left)" transition="in">
                                      <p:cBhvr additive="repl">
                                        <p:cTn id="454" dur="100"/>
                                        <p:tgtEl>
                                          <p:spTgt spid="462"/>
                                        </p:tgtEl>
                                      </p:cBhvr>
                                    </p:animEffect>
                                  </p:childTnLst>
                                </p:cTn>
                              </p:par>
                            </p:childTnLst>
                          </p:cTn>
                        </p:par>
                        <p:par>
                          <p:cTn id="455" fill="hold">
                            <p:stCondLst>
                              <p:cond delay="300"/>
                            </p:stCondLst>
                            <p:childTnLst>
                              <p:par>
                                <p:cTn id="456" nodeType="afterEffect" fill="hold" presetClass="entr" presetID="22" presetSubtype="8">
                                  <p:stCondLst>
                                    <p:cond delay="0"/>
                                  </p:stCondLst>
                                  <p:iterate type="el">
                                    <p:tmAbs val="0"/>
                                  </p:iterate>
                                  <p:childTnLst>
                                    <p:set>
                                      <p:cBhvr>
                                        <p:cTn id="457" fill="hold"/>
                                        <p:tgtEl>
                                          <p:spTgt spid="466"/>
                                        </p:tgtEl>
                                        <p:attrNameLst>
                                          <p:attrName>style.visibility</p:attrName>
                                        </p:attrNameLst>
                                      </p:cBhvr>
                                      <p:to>
                                        <p:strVal val="visible"/>
                                      </p:to>
                                    </p:set>
                                    <p:animEffect filter="wipe(left)" transition="in">
                                      <p:cBhvr additive="repl">
                                        <p:cTn id="458" dur="100"/>
                                        <p:tgtEl>
                                          <p:spTgt spid="466"/>
                                        </p:tgtEl>
                                      </p:cBhvr>
                                    </p:animEffect>
                                  </p:childTnLst>
                                </p:cTn>
                              </p:par>
                              <p:par>
                                <p:cTn id="459" nodeType="withEffect" fill="hold" presetClass="entr" presetID="4" presetSubtype="32">
                                  <p:stCondLst>
                                    <p:cond delay="0"/>
                                  </p:stCondLst>
                                  <p:iterate type="el">
                                    <p:tmAbs val="0"/>
                                  </p:iterate>
                                  <p:childTnLst>
                                    <p:set>
                                      <p:cBhvr>
                                        <p:cTn id="460" fill="hold"/>
                                        <p:tgtEl>
                                          <p:spTgt spid="470"/>
                                        </p:tgtEl>
                                        <p:attrNameLst>
                                          <p:attrName>style.visibility</p:attrName>
                                        </p:attrNameLst>
                                      </p:cBhvr>
                                      <p:to>
                                        <p:strVal val="visible"/>
                                      </p:to>
                                    </p:set>
                                    <p:animEffect filter="box(out)" transition="in">
                                      <p:cBhvr additive="repl">
                                        <p:cTn id="461" dur="100"/>
                                        <p:tgtEl>
                                          <p:spTgt spid="470"/>
                                        </p:tgtEl>
                                      </p:cBhvr>
                                    </p:animEffect>
                                  </p:childTnLst>
                                </p:cTn>
                              </p:par>
                            </p:childTnLst>
                          </p:cTn>
                        </p:par>
                        <p:par>
                          <p:cTn id="462" fill="hold">
                            <p:stCondLst>
                              <p:cond delay="400"/>
                            </p:stCondLst>
                            <p:childTnLst>
                              <p:par>
                                <p:cTn id="463" nodeType="afterEffect" fill="hold" presetClass="entr" presetID="4" presetSubtype="32">
                                  <p:stCondLst>
                                    <p:cond delay="0"/>
                                  </p:stCondLst>
                                  <p:iterate type="el">
                                    <p:tmAbs val="0"/>
                                  </p:iterate>
                                  <p:childTnLst>
                                    <p:set>
                                      <p:cBhvr>
                                        <p:cTn id="464" fill="hold"/>
                                        <p:tgtEl>
                                          <p:spTgt spid="471"/>
                                        </p:tgtEl>
                                        <p:attrNameLst>
                                          <p:attrName>style.visibility</p:attrName>
                                        </p:attrNameLst>
                                      </p:cBhvr>
                                      <p:to>
                                        <p:strVal val="visible"/>
                                      </p:to>
                                    </p:set>
                                    <p:animEffect filter="box(out)" transition="in">
                                      <p:cBhvr additive="repl">
                                        <p:cTn id="465" dur="1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5"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3BAD8B6D-C55E-477E-AED0-6D4E3E7E27B2}"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476" name="Right Triangle 2"/>
          <p:cNvSpPr/>
          <p:nvPr/>
        </p:nvSpPr>
        <p:spPr>
          <a:xfrm rot="10800000">
            <a:off x="1081080" y="3331080"/>
            <a:ext cx="325440" cy="322200"/>
          </a:xfrm>
          <a:custGeom>
            <a:avLst/>
            <a:gdLst/>
            <a:ahLst/>
            <a:rect l="l" t="t" r="r" b="b"/>
            <a:pathLst>
              <a:path w="21600" h="21600">
                <a:moveTo>
                  <a:pt x="0" y="21600"/>
                </a:moveTo>
                <a:lnTo>
                  <a:pt x="21600" y="21600"/>
                </a:lnTo>
                <a:lnTo>
                  <a:pt x="0" y="0"/>
                </a:lnTo>
                <a:close/>
              </a:path>
            </a:pathLst>
          </a:custGeom>
          <a:gradFill rotWithShape="0">
            <a:gsLst>
              <a:gs pos="0">
                <a:srgbClr val="67ce02"/>
              </a:gs>
              <a:gs pos="100000">
                <a:srgbClr val="c3ea03"/>
              </a:gs>
            </a:gsLst>
            <a:lin ang="10800000"/>
          </a:gradFill>
          <a:ln w="12700">
            <a:noFill/>
          </a:ln>
        </p:spPr>
        <p:style>
          <a:lnRef idx="0"/>
          <a:fillRef idx="0"/>
          <a:effectRef idx="0"/>
          <a:fontRef idx="minor"/>
        </p:style>
      </p:sp>
      <p:sp>
        <p:nvSpPr>
          <p:cNvPr id="477" name="Right Triangle 14"/>
          <p:cNvSpPr/>
          <p:nvPr/>
        </p:nvSpPr>
        <p:spPr>
          <a:xfrm rot="10800000">
            <a:off x="2237760" y="4066920"/>
            <a:ext cx="325440" cy="322200"/>
          </a:xfrm>
          <a:custGeom>
            <a:avLst/>
            <a:gdLst/>
            <a:ahLst/>
            <a:rect l="l" t="t" r="r" b="b"/>
            <a:pathLst>
              <a:path w="21600" h="21600">
                <a:moveTo>
                  <a:pt x="0" y="21600"/>
                </a:moveTo>
                <a:lnTo>
                  <a:pt x="21600" y="21600"/>
                </a:lnTo>
                <a:lnTo>
                  <a:pt x="0" y="0"/>
                </a:lnTo>
                <a:close/>
              </a:path>
            </a:pathLst>
          </a:custGeom>
          <a:gradFill rotWithShape="0">
            <a:gsLst>
              <a:gs pos="0">
                <a:srgbClr val="ff0071"/>
              </a:gs>
              <a:gs pos="100000">
                <a:srgbClr val="ff00a2"/>
              </a:gs>
            </a:gsLst>
            <a:lin ang="10800000"/>
          </a:gradFill>
          <a:ln w="12700">
            <a:noFill/>
          </a:ln>
        </p:spPr>
        <p:style>
          <a:lnRef idx="0"/>
          <a:fillRef idx="0"/>
          <a:effectRef idx="0"/>
          <a:fontRef idx="minor"/>
        </p:style>
      </p:sp>
      <p:sp>
        <p:nvSpPr>
          <p:cNvPr id="478" name="Right Triangle 26"/>
          <p:cNvSpPr/>
          <p:nvPr/>
        </p:nvSpPr>
        <p:spPr>
          <a:xfrm rot="10800000">
            <a:off x="3423600" y="4808880"/>
            <a:ext cx="325440" cy="322200"/>
          </a:xfrm>
          <a:custGeom>
            <a:avLst/>
            <a:gdLst/>
            <a:ahLst/>
            <a:rect l="l" t="t" r="r" b="b"/>
            <a:pathLst>
              <a:path w="21600" h="21600">
                <a:moveTo>
                  <a:pt x="0" y="21600"/>
                </a:moveTo>
                <a:lnTo>
                  <a:pt x="21600" y="21600"/>
                </a:lnTo>
                <a:lnTo>
                  <a:pt x="0" y="0"/>
                </a:lnTo>
                <a:close/>
              </a:path>
            </a:pathLst>
          </a:custGeom>
          <a:gradFill rotWithShape="0">
            <a:gsLst>
              <a:gs pos="0">
                <a:srgbClr val="ff7d25"/>
              </a:gs>
              <a:gs pos="100000">
                <a:srgbClr val="ff3847"/>
              </a:gs>
            </a:gsLst>
            <a:lin ang="10800000"/>
          </a:gradFill>
          <a:ln w="12700">
            <a:noFill/>
          </a:ln>
        </p:spPr>
        <p:style>
          <a:lnRef idx="0"/>
          <a:fillRef idx="0"/>
          <a:effectRef idx="0"/>
          <a:fontRef idx="minor"/>
        </p:style>
      </p:sp>
      <p:sp>
        <p:nvSpPr>
          <p:cNvPr id="479" name="Right Triangle 38"/>
          <p:cNvSpPr/>
          <p:nvPr/>
        </p:nvSpPr>
        <p:spPr>
          <a:xfrm rot="10800000">
            <a:off x="4621680" y="5536440"/>
            <a:ext cx="325440" cy="322200"/>
          </a:xfrm>
          <a:custGeom>
            <a:avLst/>
            <a:gdLst/>
            <a:ahLst/>
            <a:rect l="l" t="t" r="r" b="b"/>
            <a:pathLst>
              <a:path w="21600" h="21600">
                <a:moveTo>
                  <a:pt x="0" y="21600"/>
                </a:moveTo>
                <a:lnTo>
                  <a:pt x="21600" y="21600"/>
                </a:lnTo>
                <a:lnTo>
                  <a:pt x="0" y="0"/>
                </a:lnTo>
                <a:close/>
              </a:path>
            </a:pathLst>
          </a:custGeom>
          <a:gradFill rotWithShape="0">
            <a:gsLst>
              <a:gs pos="0">
                <a:srgbClr val="b800c4"/>
              </a:gs>
              <a:gs pos="100000">
                <a:srgbClr val="8000c2"/>
              </a:gs>
            </a:gsLst>
            <a:lin ang="10800000"/>
          </a:gradFill>
          <a:ln w="12700">
            <a:noFill/>
          </a:ln>
        </p:spPr>
        <p:style>
          <a:lnRef idx="0"/>
          <a:fillRef idx="0"/>
          <a:effectRef idx="0"/>
          <a:fontRef idx="minor"/>
        </p:style>
      </p:sp>
      <p:pic>
        <p:nvPicPr>
          <p:cNvPr id="480" name="Picture 50" descr="Picture 50"/>
          <p:cNvPicPr/>
          <p:nvPr/>
        </p:nvPicPr>
        <p:blipFill>
          <a:blip r:embed="rId1">
            <a:alphaModFix amt="70000"/>
          </a:blip>
          <a:srcRect l="0" t="7889" r="0" b="0"/>
          <a:stretch/>
        </p:blipFill>
        <p:spPr>
          <a:xfrm>
            <a:off x="4794120" y="4554720"/>
            <a:ext cx="151920" cy="2028240"/>
          </a:xfrm>
          <a:prstGeom prst="rect">
            <a:avLst/>
          </a:prstGeom>
          <a:ln w="12700">
            <a:noFill/>
          </a:ln>
        </p:spPr>
      </p:pic>
      <p:pic>
        <p:nvPicPr>
          <p:cNvPr id="481" name="Picture 51" descr="Picture 51"/>
          <p:cNvPicPr/>
          <p:nvPr/>
        </p:nvPicPr>
        <p:blipFill>
          <a:blip r:embed="rId2">
            <a:alphaModFix amt="70000"/>
          </a:blip>
          <a:srcRect l="0" t="8841" r="0" b="0"/>
          <a:stretch/>
        </p:blipFill>
        <p:spPr>
          <a:xfrm>
            <a:off x="3597480" y="4143600"/>
            <a:ext cx="151920" cy="2007360"/>
          </a:xfrm>
          <a:prstGeom prst="rect">
            <a:avLst/>
          </a:prstGeom>
          <a:ln w="12700">
            <a:noFill/>
          </a:ln>
        </p:spPr>
      </p:pic>
      <p:pic>
        <p:nvPicPr>
          <p:cNvPr id="482" name="Picture 52" descr="Picture 52"/>
          <p:cNvPicPr/>
          <p:nvPr/>
        </p:nvPicPr>
        <p:blipFill>
          <a:blip r:embed="rId3">
            <a:alphaModFix amt="70000"/>
          </a:blip>
          <a:stretch/>
        </p:blipFill>
        <p:spPr>
          <a:xfrm>
            <a:off x="2412000" y="3328560"/>
            <a:ext cx="151920" cy="2202120"/>
          </a:xfrm>
          <a:prstGeom prst="rect">
            <a:avLst/>
          </a:prstGeom>
          <a:ln w="12700">
            <a:noFill/>
          </a:ln>
        </p:spPr>
      </p:pic>
      <p:pic>
        <p:nvPicPr>
          <p:cNvPr id="483" name="Picture 53" descr="Picture 53"/>
          <p:cNvPicPr/>
          <p:nvPr/>
        </p:nvPicPr>
        <p:blipFill>
          <a:blip r:embed="rId4">
            <a:alphaModFix amt="70000"/>
          </a:blip>
          <a:srcRect l="0" t="5201" r="0" b="0"/>
          <a:stretch/>
        </p:blipFill>
        <p:spPr>
          <a:xfrm>
            <a:off x="1253880" y="2590920"/>
            <a:ext cx="151920" cy="2087640"/>
          </a:xfrm>
          <a:prstGeom prst="rect">
            <a:avLst/>
          </a:prstGeom>
          <a:ln w="12700">
            <a:noFill/>
          </a:ln>
        </p:spPr>
      </p:pic>
      <p:sp>
        <p:nvSpPr>
          <p:cNvPr id="484" name="Rectangle 20"/>
          <p:cNvSpPr/>
          <p:nvPr/>
        </p:nvSpPr>
        <p:spPr>
          <a:xfrm>
            <a:off x="2236680" y="347796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cc3399"/>
          </a:solidFill>
          <a:ln w="12700">
            <a:noFill/>
          </a:ln>
        </p:spPr>
        <p:style>
          <a:lnRef idx="0"/>
          <a:fillRef idx="0"/>
          <a:effectRef idx="0"/>
          <a:fontRef idx="minor"/>
        </p:style>
      </p:sp>
      <p:sp>
        <p:nvSpPr>
          <p:cNvPr id="485" name="Rectangle 8"/>
          <p:cNvSpPr/>
          <p:nvPr/>
        </p:nvSpPr>
        <p:spPr>
          <a:xfrm>
            <a:off x="1080000" y="274212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92d050"/>
          </a:solidFill>
          <a:ln w="12700">
            <a:noFill/>
          </a:ln>
        </p:spPr>
        <p:style>
          <a:lnRef idx="0"/>
          <a:fillRef idx="0"/>
          <a:effectRef idx="0"/>
          <a:fontRef idx="minor"/>
        </p:style>
      </p:sp>
      <p:sp>
        <p:nvSpPr>
          <p:cNvPr id="486" name="Rectangle 32"/>
          <p:cNvSpPr/>
          <p:nvPr/>
        </p:nvSpPr>
        <p:spPr>
          <a:xfrm>
            <a:off x="3425040" y="422136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ff6600"/>
          </a:solidFill>
          <a:ln w="12700">
            <a:noFill/>
          </a:ln>
        </p:spPr>
        <p:style>
          <a:lnRef idx="0"/>
          <a:fillRef idx="0"/>
          <a:effectRef idx="0"/>
          <a:fontRef idx="minor"/>
        </p:style>
      </p:sp>
      <p:sp>
        <p:nvSpPr>
          <p:cNvPr id="487" name="Rectangle 44"/>
          <p:cNvSpPr/>
          <p:nvPr/>
        </p:nvSpPr>
        <p:spPr>
          <a:xfrm>
            <a:off x="4620600" y="4947480"/>
            <a:ext cx="3889080" cy="5868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7030a0"/>
          </a:solidFill>
          <a:ln w="12700">
            <a:noFill/>
          </a:ln>
        </p:spPr>
        <p:style>
          <a:lnRef idx="0"/>
          <a:fillRef idx="0"/>
          <a:effectRef idx="0"/>
          <a:fontRef idx="minor"/>
        </p:style>
      </p:sp>
      <p:pic>
        <p:nvPicPr>
          <p:cNvPr id="488" name="TinyPPT_2019.png" descr="TinyPPT_2019.png"/>
          <p:cNvPicPr/>
          <p:nvPr/>
        </p:nvPicPr>
        <p:blipFill>
          <a:blip r:embed="rId5">
            <a:alphaModFix amt="64000"/>
          </a:blip>
          <a:srcRect l="29877" t="18039" r="7896" b="18039"/>
          <a:stretch/>
        </p:blipFill>
        <p:spPr>
          <a:xfrm>
            <a:off x="1118160" y="3329280"/>
            <a:ext cx="1724400" cy="490680"/>
          </a:xfrm>
          <a:prstGeom prst="rect">
            <a:avLst/>
          </a:prstGeom>
          <a:ln w="12700">
            <a:noFill/>
          </a:ln>
        </p:spPr>
      </p:pic>
      <p:pic>
        <p:nvPicPr>
          <p:cNvPr id="489" name="TinyPPT_2019.png" descr="TinyPPT_2019.png"/>
          <p:cNvPicPr/>
          <p:nvPr/>
        </p:nvPicPr>
        <p:blipFill>
          <a:blip r:embed="rId6">
            <a:alphaModFix amt="64000"/>
          </a:blip>
          <a:srcRect l="29877" t="18039" r="7896" b="18039"/>
          <a:stretch/>
        </p:blipFill>
        <p:spPr>
          <a:xfrm>
            <a:off x="2311200" y="4065480"/>
            <a:ext cx="1724400" cy="490680"/>
          </a:xfrm>
          <a:prstGeom prst="rect">
            <a:avLst/>
          </a:prstGeom>
          <a:ln w="12700">
            <a:noFill/>
          </a:ln>
        </p:spPr>
      </p:pic>
      <p:pic>
        <p:nvPicPr>
          <p:cNvPr id="490" name="TinyPPT_2019.png" descr="TinyPPT_2019.png"/>
          <p:cNvPicPr/>
          <p:nvPr/>
        </p:nvPicPr>
        <p:blipFill>
          <a:blip r:embed="rId7">
            <a:alphaModFix amt="64000"/>
          </a:blip>
          <a:srcRect l="29877" t="18039" r="7896" b="18039"/>
          <a:stretch/>
        </p:blipFill>
        <p:spPr>
          <a:xfrm>
            <a:off x="3470040" y="4808160"/>
            <a:ext cx="1724400" cy="490680"/>
          </a:xfrm>
          <a:prstGeom prst="rect">
            <a:avLst/>
          </a:prstGeom>
          <a:ln w="12700">
            <a:noFill/>
          </a:ln>
        </p:spPr>
      </p:pic>
      <p:pic>
        <p:nvPicPr>
          <p:cNvPr id="491" name="TinyPPT_2019.png" descr="TinyPPT_2019.png"/>
          <p:cNvPicPr/>
          <p:nvPr/>
        </p:nvPicPr>
        <p:blipFill>
          <a:blip r:embed="rId8">
            <a:alphaModFix amt="64000"/>
          </a:blip>
          <a:srcRect l="29877" t="18039" r="7896" b="18039"/>
          <a:stretch/>
        </p:blipFill>
        <p:spPr>
          <a:xfrm>
            <a:off x="4643640" y="5535360"/>
            <a:ext cx="1724400" cy="490680"/>
          </a:xfrm>
          <a:prstGeom prst="rect">
            <a:avLst/>
          </a:prstGeom>
          <a:ln w="12700">
            <a:noFill/>
          </a:ln>
        </p:spPr>
      </p:pic>
      <p:sp>
        <p:nvSpPr>
          <p:cNvPr id="492" name="TextBox 52"/>
          <p:cNvSpPr/>
          <p:nvPr/>
        </p:nvSpPr>
        <p:spPr>
          <a:xfrm>
            <a:off x="1253880" y="2840400"/>
            <a:ext cx="29872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En </a:t>
            </a:r>
            <a:r>
              <a:rPr b="1" lang="fr-CA" sz="1800" spc="-1" strike="noStrike">
                <a:solidFill>
                  <a:srgbClr val="ffffff"/>
                </a:solidFill>
                <a:latin typeface="Calibri"/>
                <a:ea typeface="DejaVu Sans"/>
              </a:rPr>
              <a:t>binômes</a:t>
            </a:r>
            <a:endParaRPr b="0" lang="fr-FR" sz="1800" spc="-1" strike="noStrike">
              <a:latin typeface="Arial"/>
            </a:endParaRPr>
          </a:p>
        </p:txBody>
      </p:sp>
      <p:sp>
        <p:nvSpPr>
          <p:cNvPr id="493" name="TextBox 52"/>
          <p:cNvSpPr/>
          <p:nvPr/>
        </p:nvSpPr>
        <p:spPr>
          <a:xfrm>
            <a:off x="2456640" y="3471120"/>
            <a:ext cx="325368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Répondre aux questions de discussion</a:t>
            </a:r>
            <a:endParaRPr b="0" lang="fr-FR" sz="1800" spc="-1" strike="noStrike">
              <a:latin typeface="Arial"/>
            </a:endParaRPr>
          </a:p>
        </p:txBody>
      </p:sp>
      <p:sp>
        <p:nvSpPr>
          <p:cNvPr id="494" name="TextBox 52"/>
          <p:cNvSpPr/>
          <p:nvPr/>
        </p:nvSpPr>
        <p:spPr>
          <a:xfrm>
            <a:off x="3637440" y="4340880"/>
            <a:ext cx="352404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Changer</a:t>
            </a:r>
            <a:endParaRPr b="0" lang="fr-FR" sz="1800" spc="-1" strike="noStrike">
              <a:latin typeface="Arial"/>
            </a:endParaRPr>
          </a:p>
        </p:txBody>
      </p:sp>
      <p:sp>
        <p:nvSpPr>
          <p:cNvPr id="495" name="TextBox 52"/>
          <p:cNvSpPr/>
          <p:nvPr/>
        </p:nvSpPr>
        <p:spPr>
          <a:xfrm>
            <a:off x="4856040" y="5082480"/>
            <a:ext cx="329616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Qu'est-ce qui vous a frappé ?</a:t>
            </a:r>
            <a:endParaRPr b="0" lang="fr-FR" sz="1800" spc="-1" strike="noStrike">
              <a:latin typeface="Arial"/>
            </a:endParaRPr>
          </a:p>
        </p:txBody>
      </p:sp>
      <p:sp>
        <p:nvSpPr>
          <p:cNvPr id="496" name="TextBox 52"/>
          <p:cNvSpPr/>
          <p:nvPr/>
        </p:nvSpPr>
        <p:spPr>
          <a:xfrm>
            <a:off x="5964480" y="5905440"/>
            <a:ext cx="844200" cy="30852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580" spc="-1" strike="noStrike">
                <a:solidFill>
                  <a:srgbClr val="ffffff"/>
                </a:solidFill>
                <a:latin typeface="Calibri"/>
                <a:ea typeface="DejaVu Sans"/>
              </a:rPr>
              <a:t>OPTION </a:t>
            </a:r>
            <a:endParaRPr b="0" lang="fr-FR" sz="1580" spc="-1" strike="noStrike">
              <a:latin typeface="Arial"/>
            </a:endParaRPr>
          </a:p>
        </p:txBody>
      </p:sp>
      <p:sp>
        <p:nvSpPr>
          <p:cNvPr id="497" name="Hexagon 77"/>
          <p:cNvSpPr/>
          <p:nvPr/>
        </p:nvSpPr>
        <p:spPr>
          <a:xfrm>
            <a:off x="6565680" y="2345400"/>
            <a:ext cx="2012040" cy="1356480"/>
          </a:xfrm>
          <a:custGeom>
            <a:avLst/>
            <a:gdLst/>
            <a:ahLst/>
            <a:rect l="l" t="t" r="r" b="b"/>
            <a:pathLst>
              <a:path w="21600" h="21600">
                <a:moveTo>
                  <a:pt x="0" y="10800"/>
                </a:moveTo>
                <a:lnTo>
                  <a:pt x="5054" y="0"/>
                </a:lnTo>
                <a:lnTo>
                  <a:pt x="16546" y="0"/>
                </a:lnTo>
                <a:lnTo>
                  <a:pt x="21600" y="10800"/>
                </a:lnTo>
                <a:lnTo>
                  <a:pt x="16546" y="21600"/>
                </a:lnTo>
                <a:lnTo>
                  <a:pt x="5054" y="21600"/>
                </a:lnTo>
                <a:close/>
              </a:path>
            </a:pathLst>
          </a:custGeom>
          <a:solidFill>
            <a:srgbClr val="00b0f0"/>
          </a:solidFill>
          <a:ln w="12700">
            <a:noFill/>
          </a:ln>
        </p:spPr>
        <p:style>
          <a:lnRef idx="0"/>
          <a:fillRef idx="0"/>
          <a:effectRef idx="0"/>
          <a:fontRef idx="minor"/>
        </p:style>
        <p:txBody>
          <a:bodyPr lIns="45720" rIns="45720" tIns="45000" bIns="45000" anchor="ctr">
            <a:noAutofit/>
          </a:bodyPr>
          <a:p>
            <a:pPr algn="ctr">
              <a:lnSpc>
                <a:spcPct val="100000"/>
              </a:lnSpc>
            </a:pPr>
            <a:r>
              <a:rPr b="1" lang="en-US" sz="1800" spc="-1" strike="noStrike">
                <a:solidFill>
                  <a:srgbClr val="ffffff"/>
                </a:solidFill>
                <a:latin typeface="Calibri"/>
                <a:ea typeface="DejaVu Sans"/>
              </a:rPr>
              <a:t>Étape 3</a:t>
            </a:r>
            <a:endParaRPr b="0" lang="fr-FR" sz="1800" spc="-1" strike="noStrike">
              <a:latin typeface="Arial"/>
            </a:endParaRPr>
          </a:p>
        </p:txBody>
      </p:sp>
      <p:sp>
        <p:nvSpPr>
          <p:cNvPr id="498" name="Заглавие 6"/>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Résolution de conflits : Exercice 1 (3)</a:t>
            </a:r>
            <a:endParaRPr b="0" lang="fr-FR" sz="3200" spc="-1" strike="noStrike">
              <a:latin typeface="Arial"/>
            </a:endParaRPr>
          </a:p>
        </p:txBody>
      </p:sp>
      <p:sp>
        <p:nvSpPr>
          <p:cNvPr id="499" name="Текстово поле 4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466" dur="indefinite" restart="never" nodeType="tmRoot">
          <p:childTnLst>
            <p:seq>
              <p:cTn id="467" dur="indefinite" nodeType="mainSeq">
                <p:childTnLst>
                  <p:par>
                    <p:cTn id="468" fill="hold">
                      <p:stCondLst>
                        <p:cond delay="indefinite"/>
                      </p:stCondLst>
                      <p:childTnLst>
                        <p:par>
                          <p:cTn id="469" fill="hold">
                            <p:stCondLst>
                              <p:cond delay="0"/>
                            </p:stCondLst>
                            <p:childTnLst>
                              <p:par>
                                <p:cTn id="470" nodeType="clickEffect" fill="hold" presetClass="entr" presetID="4" presetSubtype="32">
                                  <p:stCondLst>
                                    <p:cond delay="0"/>
                                  </p:stCondLst>
                                  <p:iterate type="el">
                                    <p:tmAbs val="0"/>
                                  </p:iterate>
                                  <p:childTnLst>
                                    <p:set>
                                      <p:cBhvr>
                                        <p:cTn id="471" fill="hold"/>
                                        <p:tgtEl>
                                          <p:spTgt spid="497"/>
                                        </p:tgtEl>
                                        <p:attrNameLst>
                                          <p:attrName>style.visibility</p:attrName>
                                        </p:attrNameLst>
                                      </p:cBhvr>
                                      <p:to>
                                        <p:strVal val="visible"/>
                                      </p:to>
                                    </p:set>
                                    <p:animEffect filter="box(out)" transition="in">
                                      <p:cBhvr additive="repl">
                                        <p:cTn id="472" dur="500"/>
                                        <p:tgtEl>
                                          <p:spTgt spid="497"/>
                                        </p:tgtEl>
                                      </p:cBhvr>
                                    </p:animEffect>
                                  </p:childTnLst>
                                </p:cTn>
                              </p:par>
                            </p:childTnLst>
                          </p:cTn>
                        </p:par>
                        <p:par>
                          <p:cTn id="473" fill="hold">
                            <p:stCondLst>
                              <p:cond delay="500"/>
                            </p:stCondLst>
                            <p:childTnLst>
                              <p:par>
                                <p:cTn id="474" nodeType="afterEffect" fill="hold" presetClass="entr" presetID="4" presetSubtype="32">
                                  <p:stCondLst>
                                    <p:cond delay="0"/>
                                  </p:stCondLst>
                                  <p:iterate type="el">
                                    <p:tmAbs val="0"/>
                                  </p:iterate>
                                  <p:childTnLst>
                                    <p:set>
                                      <p:cBhvr>
                                        <p:cTn id="475" fill="hold"/>
                                        <p:tgtEl>
                                          <p:spTgt spid="483"/>
                                        </p:tgtEl>
                                        <p:attrNameLst>
                                          <p:attrName>style.visibility</p:attrName>
                                        </p:attrNameLst>
                                      </p:cBhvr>
                                      <p:to>
                                        <p:strVal val="visible"/>
                                      </p:to>
                                    </p:set>
                                    <p:animEffect filter="box(out)" transition="in">
                                      <p:cBhvr additive="repl">
                                        <p:cTn id="476" dur="100"/>
                                        <p:tgtEl>
                                          <p:spTgt spid="483"/>
                                        </p:tgtEl>
                                      </p:cBhvr>
                                    </p:animEffect>
                                  </p:childTnLst>
                                </p:cTn>
                              </p:par>
                            </p:childTnLst>
                          </p:cTn>
                        </p:par>
                        <p:par>
                          <p:cTn id="477" fill="hold">
                            <p:stCondLst>
                              <p:cond delay="600"/>
                            </p:stCondLst>
                            <p:childTnLst>
                              <p:par>
                                <p:cTn id="478" nodeType="afterEffect" fill="hold" presetClass="entr" presetID="22" presetSubtype="2">
                                  <p:stCondLst>
                                    <p:cond delay="0"/>
                                  </p:stCondLst>
                                  <p:iterate type="el">
                                    <p:tmAbs val="0"/>
                                  </p:iterate>
                                  <p:childTnLst>
                                    <p:set>
                                      <p:cBhvr>
                                        <p:cTn id="479" fill="hold"/>
                                        <p:tgtEl>
                                          <p:spTgt spid="476"/>
                                        </p:tgtEl>
                                        <p:attrNameLst>
                                          <p:attrName>style.visibility</p:attrName>
                                        </p:attrNameLst>
                                      </p:cBhvr>
                                      <p:to>
                                        <p:strVal val="visible"/>
                                      </p:to>
                                    </p:set>
                                    <p:animEffect filter="wipe(right)" transition="in">
                                      <p:cBhvr additive="repl">
                                        <p:cTn id="480" dur="100"/>
                                        <p:tgtEl>
                                          <p:spTgt spid="476"/>
                                        </p:tgtEl>
                                      </p:cBhvr>
                                    </p:animEffect>
                                  </p:childTnLst>
                                </p:cTn>
                              </p:par>
                            </p:childTnLst>
                          </p:cTn>
                        </p:par>
                        <p:par>
                          <p:cTn id="481" fill="hold">
                            <p:stCondLst>
                              <p:cond delay="700"/>
                            </p:stCondLst>
                            <p:childTnLst>
                              <p:par>
                                <p:cTn id="482" nodeType="afterEffect" fill="hold" presetClass="entr" presetID="22" presetSubtype="8">
                                  <p:stCondLst>
                                    <p:cond delay="0"/>
                                  </p:stCondLst>
                                  <p:iterate type="el">
                                    <p:tmAbs val="0"/>
                                  </p:iterate>
                                  <p:childTnLst>
                                    <p:set>
                                      <p:cBhvr>
                                        <p:cTn id="483" fill="hold"/>
                                        <p:tgtEl>
                                          <p:spTgt spid="485"/>
                                        </p:tgtEl>
                                        <p:attrNameLst>
                                          <p:attrName>style.visibility</p:attrName>
                                        </p:attrNameLst>
                                      </p:cBhvr>
                                      <p:to>
                                        <p:strVal val="visible"/>
                                      </p:to>
                                    </p:set>
                                    <p:animEffect filter="wipe(left)" transition="in">
                                      <p:cBhvr additive="repl">
                                        <p:cTn id="484" dur="100"/>
                                        <p:tgtEl>
                                          <p:spTgt spid="485"/>
                                        </p:tgtEl>
                                      </p:cBhvr>
                                    </p:animEffect>
                                  </p:childTnLst>
                                </p:cTn>
                              </p:par>
                            </p:childTnLst>
                          </p:cTn>
                        </p:par>
                        <p:par>
                          <p:cTn id="485" fill="hold">
                            <p:stCondLst>
                              <p:cond delay="800"/>
                            </p:stCondLst>
                            <p:childTnLst>
                              <p:par>
                                <p:cTn id="486" nodeType="afterEffect" fill="hold" presetClass="entr" presetID="22" presetSubtype="8">
                                  <p:stCondLst>
                                    <p:cond delay="0"/>
                                  </p:stCondLst>
                                  <p:iterate type="el">
                                    <p:tmAbs val="0"/>
                                  </p:iterate>
                                  <p:childTnLst>
                                    <p:set>
                                      <p:cBhvr>
                                        <p:cTn id="487" fill="hold"/>
                                        <p:tgtEl>
                                          <p:spTgt spid="488"/>
                                        </p:tgtEl>
                                        <p:attrNameLst>
                                          <p:attrName>style.visibility</p:attrName>
                                        </p:attrNameLst>
                                      </p:cBhvr>
                                      <p:to>
                                        <p:strVal val="visible"/>
                                      </p:to>
                                    </p:set>
                                    <p:animEffect filter="wipe(left)" transition="in">
                                      <p:cBhvr additive="repl">
                                        <p:cTn id="488" dur="100"/>
                                        <p:tgtEl>
                                          <p:spTgt spid="488"/>
                                        </p:tgtEl>
                                      </p:cBhvr>
                                    </p:animEffect>
                                  </p:childTnLst>
                                </p:cTn>
                              </p:par>
                              <p:par>
                                <p:cTn id="489" nodeType="withEffect" fill="hold" presetClass="entr" presetID="4" presetSubtype="32">
                                  <p:stCondLst>
                                    <p:cond delay="0"/>
                                  </p:stCondLst>
                                  <p:iterate type="el">
                                    <p:tmAbs val="0"/>
                                  </p:iterate>
                                  <p:childTnLst>
                                    <p:set>
                                      <p:cBhvr>
                                        <p:cTn id="490" fill="hold"/>
                                        <p:tgtEl>
                                          <p:spTgt spid="492"/>
                                        </p:tgtEl>
                                        <p:attrNameLst>
                                          <p:attrName>style.visibility</p:attrName>
                                        </p:attrNameLst>
                                      </p:cBhvr>
                                      <p:to>
                                        <p:strVal val="visible"/>
                                      </p:to>
                                    </p:set>
                                    <p:animEffect filter="box(out)" transition="in">
                                      <p:cBhvr additive="repl">
                                        <p:cTn id="491" dur="100"/>
                                        <p:tgtEl>
                                          <p:spTgt spid="492"/>
                                        </p:tgtEl>
                                      </p:cBhvr>
                                    </p:animEffect>
                                  </p:childTnLst>
                                </p:cTn>
                              </p:par>
                            </p:childTnLst>
                          </p:cTn>
                        </p:par>
                      </p:childTnLst>
                    </p:cTn>
                  </p:par>
                  <p:par>
                    <p:cTn id="492" fill="hold">
                      <p:stCondLst>
                        <p:cond delay="indefinite"/>
                      </p:stCondLst>
                      <p:childTnLst>
                        <p:par>
                          <p:cTn id="493" fill="hold">
                            <p:stCondLst>
                              <p:cond delay="0"/>
                            </p:stCondLst>
                            <p:childTnLst>
                              <p:par>
                                <p:cTn id="494" nodeType="clickEffect" fill="hold" presetClass="entr" presetID="4" presetSubtype="32">
                                  <p:stCondLst>
                                    <p:cond delay="0"/>
                                  </p:stCondLst>
                                  <p:iterate type="el">
                                    <p:tmAbs val="0"/>
                                  </p:iterate>
                                  <p:childTnLst>
                                    <p:set>
                                      <p:cBhvr>
                                        <p:cTn id="495" fill="hold"/>
                                        <p:tgtEl>
                                          <p:spTgt spid="482"/>
                                        </p:tgtEl>
                                        <p:attrNameLst>
                                          <p:attrName>style.visibility</p:attrName>
                                        </p:attrNameLst>
                                      </p:cBhvr>
                                      <p:to>
                                        <p:strVal val="visible"/>
                                      </p:to>
                                    </p:set>
                                    <p:animEffect filter="box(out)" transition="in">
                                      <p:cBhvr additive="repl">
                                        <p:cTn id="496" dur="100"/>
                                        <p:tgtEl>
                                          <p:spTgt spid="482"/>
                                        </p:tgtEl>
                                      </p:cBhvr>
                                    </p:animEffect>
                                  </p:childTnLst>
                                </p:cTn>
                              </p:par>
                            </p:childTnLst>
                          </p:cTn>
                        </p:par>
                        <p:par>
                          <p:cTn id="497" fill="hold">
                            <p:stCondLst>
                              <p:cond delay="100"/>
                            </p:stCondLst>
                            <p:childTnLst>
                              <p:par>
                                <p:cTn id="498" nodeType="afterEffect" fill="hold" presetClass="entr" presetID="22" presetSubtype="2">
                                  <p:stCondLst>
                                    <p:cond delay="0"/>
                                  </p:stCondLst>
                                  <p:iterate type="el">
                                    <p:tmAbs val="0"/>
                                  </p:iterate>
                                  <p:childTnLst>
                                    <p:set>
                                      <p:cBhvr>
                                        <p:cTn id="499" fill="hold"/>
                                        <p:tgtEl>
                                          <p:spTgt spid="477"/>
                                        </p:tgtEl>
                                        <p:attrNameLst>
                                          <p:attrName>style.visibility</p:attrName>
                                        </p:attrNameLst>
                                      </p:cBhvr>
                                      <p:to>
                                        <p:strVal val="visible"/>
                                      </p:to>
                                    </p:set>
                                    <p:animEffect filter="wipe(right)" transition="in">
                                      <p:cBhvr additive="repl">
                                        <p:cTn id="500" dur="100"/>
                                        <p:tgtEl>
                                          <p:spTgt spid="477"/>
                                        </p:tgtEl>
                                      </p:cBhvr>
                                    </p:animEffect>
                                  </p:childTnLst>
                                </p:cTn>
                              </p:par>
                            </p:childTnLst>
                          </p:cTn>
                        </p:par>
                        <p:par>
                          <p:cTn id="501" fill="hold">
                            <p:stCondLst>
                              <p:cond delay="200"/>
                            </p:stCondLst>
                            <p:childTnLst>
                              <p:par>
                                <p:cTn id="502" nodeType="afterEffect" fill="hold" presetClass="entr" presetID="22" presetSubtype="8">
                                  <p:stCondLst>
                                    <p:cond delay="0"/>
                                  </p:stCondLst>
                                  <p:iterate type="el">
                                    <p:tmAbs val="0"/>
                                  </p:iterate>
                                  <p:childTnLst>
                                    <p:set>
                                      <p:cBhvr>
                                        <p:cTn id="503" fill="hold"/>
                                        <p:tgtEl>
                                          <p:spTgt spid="484"/>
                                        </p:tgtEl>
                                        <p:attrNameLst>
                                          <p:attrName>style.visibility</p:attrName>
                                        </p:attrNameLst>
                                      </p:cBhvr>
                                      <p:to>
                                        <p:strVal val="visible"/>
                                      </p:to>
                                    </p:set>
                                    <p:animEffect filter="wipe(left)" transition="in">
                                      <p:cBhvr additive="repl">
                                        <p:cTn id="504" dur="100"/>
                                        <p:tgtEl>
                                          <p:spTgt spid="484"/>
                                        </p:tgtEl>
                                      </p:cBhvr>
                                    </p:animEffect>
                                  </p:childTnLst>
                                </p:cTn>
                              </p:par>
                            </p:childTnLst>
                          </p:cTn>
                        </p:par>
                        <p:par>
                          <p:cTn id="505" fill="hold">
                            <p:stCondLst>
                              <p:cond delay="300"/>
                            </p:stCondLst>
                            <p:childTnLst>
                              <p:par>
                                <p:cTn id="506" nodeType="afterEffect" fill="hold" presetClass="entr" presetID="22" presetSubtype="8">
                                  <p:stCondLst>
                                    <p:cond delay="0"/>
                                  </p:stCondLst>
                                  <p:iterate type="el">
                                    <p:tmAbs val="0"/>
                                  </p:iterate>
                                  <p:childTnLst>
                                    <p:set>
                                      <p:cBhvr>
                                        <p:cTn id="507" fill="hold"/>
                                        <p:tgtEl>
                                          <p:spTgt spid="489"/>
                                        </p:tgtEl>
                                        <p:attrNameLst>
                                          <p:attrName>style.visibility</p:attrName>
                                        </p:attrNameLst>
                                      </p:cBhvr>
                                      <p:to>
                                        <p:strVal val="visible"/>
                                      </p:to>
                                    </p:set>
                                    <p:animEffect filter="wipe(left)" transition="in">
                                      <p:cBhvr additive="repl">
                                        <p:cTn id="508" dur="100"/>
                                        <p:tgtEl>
                                          <p:spTgt spid="489"/>
                                        </p:tgtEl>
                                      </p:cBhvr>
                                    </p:animEffect>
                                  </p:childTnLst>
                                </p:cTn>
                              </p:par>
                              <p:par>
                                <p:cTn id="509" nodeType="withEffect" fill="hold" presetClass="entr" presetID="4" presetSubtype="32">
                                  <p:stCondLst>
                                    <p:cond delay="0"/>
                                  </p:stCondLst>
                                  <p:iterate type="el">
                                    <p:tmAbs val="0"/>
                                  </p:iterate>
                                  <p:childTnLst>
                                    <p:set>
                                      <p:cBhvr>
                                        <p:cTn id="510" fill="hold"/>
                                        <p:tgtEl>
                                          <p:spTgt spid="493"/>
                                        </p:tgtEl>
                                        <p:attrNameLst>
                                          <p:attrName>style.visibility</p:attrName>
                                        </p:attrNameLst>
                                      </p:cBhvr>
                                      <p:to>
                                        <p:strVal val="visible"/>
                                      </p:to>
                                    </p:set>
                                    <p:animEffect filter="box(out)" transition="in">
                                      <p:cBhvr additive="repl">
                                        <p:cTn id="511" dur="100"/>
                                        <p:tgtEl>
                                          <p:spTgt spid="493"/>
                                        </p:tgtEl>
                                      </p:cBhvr>
                                    </p:animEffect>
                                  </p:childTnLst>
                                </p:cTn>
                              </p:par>
                            </p:childTnLst>
                          </p:cTn>
                        </p:par>
                      </p:childTnLst>
                    </p:cTn>
                  </p:par>
                  <p:par>
                    <p:cTn id="512" fill="hold">
                      <p:stCondLst>
                        <p:cond delay="indefinite"/>
                      </p:stCondLst>
                      <p:childTnLst>
                        <p:par>
                          <p:cTn id="513" fill="hold">
                            <p:stCondLst>
                              <p:cond delay="0"/>
                            </p:stCondLst>
                            <p:childTnLst>
                              <p:par>
                                <p:cTn id="514" nodeType="clickEffect" fill="hold" presetClass="entr" presetID="4" presetSubtype="32">
                                  <p:stCondLst>
                                    <p:cond delay="0"/>
                                  </p:stCondLst>
                                  <p:iterate type="el">
                                    <p:tmAbs val="0"/>
                                  </p:iterate>
                                  <p:childTnLst>
                                    <p:set>
                                      <p:cBhvr>
                                        <p:cTn id="515" fill="hold"/>
                                        <p:tgtEl>
                                          <p:spTgt spid="481"/>
                                        </p:tgtEl>
                                        <p:attrNameLst>
                                          <p:attrName>style.visibility</p:attrName>
                                        </p:attrNameLst>
                                      </p:cBhvr>
                                      <p:to>
                                        <p:strVal val="visible"/>
                                      </p:to>
                                    </p:set>
                                    <p:animEffect filter="box(out)" transition="in">
                                      <p:cBhvr additive="repl">
                                        <p:cTn id="516" dur="100"/>
                                        <p:tgtEl>
                                          <p:spTgt spid="481"/>
                                        </p:tgtEl>
                                      </p:cBhvr>
                                    </p:animEffect>
                                  </p:childTnLst>
                                </p:cTn>
                              </p:par>
                            </p:childTnLst>
                          </p:cTn>
                        </p:par>
                        <p:par>
                          <p:cTn id="517" fill="hold">
                            <p:stCondLst>
                              <p:cond delay="100"/>
                            </p:stCondLst>
                            <p:childTnLst>
                              <p:par>
                                <p:cTn id="518" nodeType="afterEffect" fill="hold" presetClass="entr" presetID="22" presetSubtype="2">
                                  <p:stCondLst>
                                    <p:cond delay="0"/>
                                  </p:stCondLst>
                                  <p:iterate type="el">
                                    <p:tmAbs val="0"/>
                                  </p:iterate>
                                  <p:childTnLst>
                                    <p:set>
                                      <p:cBhvr>
                                        <p:cTn id="519" fill="hold"/>
                                        <p:tgtEl>
                                          <p:spTgt spid="478"/>
                                        </p:tgtEl>
                                        <p:attrNameLst>
                                          <p:attrName>style.visibility</p:attrName>
                                        </p:attrNameLst>
                                      </p:cBhvr>
                                      <p:to>
                                        <p:strVal val="visible"/>
                                      </p:to>
                                    </p:set>
                                    <p:animEffect filter="wipe(right)" transition="in">
                                      <p:cBhvr additive="repl">
                                        <p:cTn id="520" dur="100"/>
                                        <p:tgtEl>
                                          <p:spTgt spid="478"/>
                                        </p:tgtEl>
                                      </p:cBhvr>
                                    </p:animEffect>
                                  </p:childTnLst>
                                </p:cTn>
                              </p:par>
                            </p:childTnLst>
                          </p:cTn>
                        </p:par>
                        <p:par>
                          <p:cTn id="521" fill="hold">
                            <p:stCondLst>
                              <p:cond delay="200"/>
                            </p:stCondLst>
                            <p:childTnLst>
                              <p:par>
                                <p:cTn id="522" nodeType="afterEffect" fill="hold" presetClass="entr" presetID="22" presetSubtype="8">
                                  <p:stCondLst>
                                    <p:cond delay="0"/>
                                  </p:stCondLst>
                                  <p:iterate type="el">
                                    <p:tmAbs val="0"/>
                                  </p:iterate>
                                  <p:childTnLst>
                                    <p:set>
                                      <p:cBhvr>
                                        <p:cTn id="523" fill="hold"/>
                                        <p:tgtEl>
                                          <p:spTgt spid="486"/>
                                        </p:tgtEl>
                                        <p:attrNameLst>
                                          <p:attrName>style.visibility</p:attrName>
                                        </p:attrNameLst>
                                      </p:cBhvr>
                                      <p:to>
                                        <p:strVal val="visible"/>
                                      </p:to>
                                    </p:set>
                                    <p:animEffect filter="wipe(left)" transition="in">
                                      <p:cBhvr additive="repl">
                                        <p:cTn id="524" dur="100"/>
                                        <p:tgtEl>
                                          <p:spTgt spid="486"/>
                                        </p:tgtEl>
                                      </p:cBhvr>
                                    </p:animEffect>
                                  </p:childTnLst>
                                </p:cTn>
                              </p:par>
                            </p:childTnLst>
                          </p:cTn>
                        </p:par>
                        <p:par>
                          <p:cTn id="525" fill="hold">
                            <p:stCondLst>
                              <p:cond delay="300"/>
                            </p:stCondLst>
                            <p:childTnLst>
                              <p:par>
                                <p:cTn id="526" nodeType="afterEffect" fill="hold" presetClass="entr" presetID="22" presetSubtype="8">
                                  <p:stCondLst>
                                    <p:cond delay="0"/>
                                  </p:stCondLst>
                                  <p:iterate type="el">
                                    <p:tmAbs val="0"/>
                                  </p:iterate>
                                  <p:childTnLst>
                                    <p:set>
                                      <p:cBhvr>
                                        <p:cTn id="527" fill="hold"/>
                                        <p:tgtEl>
                                          <p:spTgt spid="490"/>
                                        </p:tgtEl>
                                        <p:attrNameLst>
                                          <p:attrName>style.visibility</p:attrName>
                                        </p:attrNameLst>
                                      </p:cBhvr>
                                      <p:to>
                                        <p:strVal val="visible"/>
                                      </p:to>
                                    </p:set>
                                    <p:animEffect filter="wipe(left)" transition="in">
                                      <p:cBhvr additive="repl">
                                        <p:cTn id="528" dur="100"/>
                                        <p:tgtEl>
                                          <p:spTgt spid="490"/>
                                        </p:tgtEl>
                                      </p:cBhvr>
                                    </p:animEffect>
                                  </p:childTnLst>
                                </p:cTn>
                              </p:par>
                              <p:par>
                                <p:cTn id="529" nodeType="withEffect" fill="hold" presetClass="entr" presetID="4" presetSubtype="32">
                                  <p:stCondLst>
                                    <p:cond delay="0"/>
                                  </p:stCondLst>
                                  <p:iterate type="el">
                                    <p:tmAbs val="0"/>
                                  </p:iterate>
                                  <p:childTnLst>
                                    <p:set>
                                      <p:cBhvr>
                                        <p:cTn id="530" fill="hold"/>
                                        <p:tgtEl>
                                          <p:spTgt spid="494"/>
                                        </p:tgtEl>
                                        <p:attrNameLst>
                                          <p:attrName>style.visibility</p:attrName>
                                        </p:attrNameLst>
                                      </p:cBhvr>
                                      <p:to>
                                        <p:strVal val="visible"/>
                                      </p:to>
                                    </p:set>
                                    <p:animEffect filter="box(out)" transition="in">
                                      <p:cBhvr additive="repl">
                                        <p:cTn id="531" dur="100"/>
                                        <p:tgtEl>
                                          <p:spTgt spid="494"/>
                                        </p:tgtEl>
                                      </p:cBhvr>
                                    </p:animEffect>
                                  </p:childTnLst>
                                </p:cTn>
                              </p:par>
                            </p:childTnLst>
                          </p:cTn>
                        </p:par>
                      </p:childTnLst>
                    </p:cTn>
                  </p:par>
                  <p:par>
                    <p:cTn id="532" fill="hold">
                      <p:stCondLst>
                        <p:cond delay="indefinite"/>
                      </p:stCondLst>
                      <p:childTnLst>
                        <p:par>
                          <p:cTn id="533" fill="hold">
                            <p:stCondLst>
                              <p:cond delay="0"/>
                            </p:stCondLst>
                            <p:childTnLst>
                              <p:par>
                                <p:cTn id="534" nodeType="clickEffect" fill="hold" presetClass="entr" presetID="4" presetSubtype="32">
                                  <p:stCondLst>
                                    <p:cond delay="0"/>
                                  </p:stCondLst>
                                  <p:iterate type="el">
                                    <p:tmAbs val="0"/>
                                  </p:iterate>
                                  <p:childTnLst>
                                    <p:set>
                                      <p:cBhvr>
                                        <p:cTn id="535" fill="hold"/>
                                        <p:tgtEl>
                                          <p:spTgt spid="480"/>
                                        </p:tgtEl>
                                        <p:attrNameLst>
                                          <p:attrName>style.visibility</p:attrName>
                                        </p:attrNameLst>
                                      </p:cBhvr>
                                      <p:to>
                                        <p:strVal val="visible"/>
                                      </p:to>
                                    </p:set>
                                    <p:animEffect filter="box(out)" transition="in">
                                      <p:cBhvr additive="repl">
                                        <p:cTn id="536" dur="100"/>
                                        <p:tgtEl>
                                          <p:spTgt spid="480"/>
                                        </p:tgtEl>
                                      </p:cBhvr>
                                    </p:animEffect>
                                  </p:childTnLst>
                                </p:cTn>
                              </p:par>
                            </p:childTnLst>
                          </p:cTn>
                        </p:par>
                        <p:par>
                          <p:cTn id="537" fill="hold">
                            <p:stCondLst>
                              <p:cond delay="100"/>
                            </p:stCondLst>
                            <p:childTnLst>
                              <p:par>
                                <p:cTn id="538" nodeType="afterEffect" fill="hold" presetClass="entr" presetID="22" presetSubtype="2">
                                  <p:stCondLst>
                                    <p:cond delay="0"/>
                                  </p:stCondLst>
                                  <p:iterate type="el">
                                    <p:tmAbs val="0"/>
                                  </p:iterate>
                                  <p:childTnLst>
                                    <p:set>
                                      <p:cBhvr>
                                        <p:cTn id="539" fill="hold"/>
                                        <p:tgtEl>
                                          <p:spTgt spid="479"/>
                                        </p:tgtEl>
                                        <p:attrNameLst>
                                          <p:attrName>style.visibility</p:attrName>
                                        </p:attrNameLst>
                                      </p:cBhvr>
                                      <p:to>
                                        <p:strVal val="visible"/>
                                      </p:to>
                                    </p:set>
                                    <p:animEffect filter="wipe(right)" transition="in">
                                      <p:cBhvr additive="repl">
                                        <p:cTn id="540" dur="100"/>
                                        <p:tgtEl>
                                          <p:spTgt spid="479"/>
                                        </p:tgtEl>
                                      </p:cBhvr>
                                    </p:animEffect>
                                  </p:childTnLst>
                                </p:cTn>
                              </p:par>
                            </p:childTnLst>
                          </p:cTn>
                        </p:par>
                        <p:par>
                          <p:cTn id="541" fill="hold">
                            <p:stCondLst>
                              <p:cond delay="200"/>
                            </p:stCondLst>
                            <p:childTnLst>
                              <p:par>
                                <p:cTn id="542" nodeType="afterEffect" fill="hold" presetClass="entr" presetID="22" presetSubtype="8">
                                  <p:stCondLst>
                                    <p:cond delay="0"/>
                                  </p:stCondLst>
                                  <p:iterate type="el">
                                    <p:tmAbs val="0"/>
                                  </p:iterate>
                                  <p:childTnLst>
                                    <p:set>
                                      <p:cBhvr>
                                        <p:cTn id="543" fill="hold"/>
                                        <p:tgtEl>
                                          <p:spTgt spid="487"/>
                                        </p:tgtEl>
                                        <p:attrNameLst>
                                          <p:attrName>style.visibility</p:attrName>
                                        </p:attrNameLst>
                                      </p:cBhvr>
                                      <p:to>
                                        <p:strVal val="visible"/>
                                      </p:to>
                                    </p:set>
                                    <p:animEffect filter="wipe(left)" transition="in">
                                      <p:cBhvr additive="repl">
                                        <p:cTn id="544" dur="100"/>
                                        <p:tgtEl>
                                          <p:spTgt spid="487"/>
                                        </p:tgtEl>
                                      </p:cBhvr>
                                    </p:animEffect>
                                  </p:childTnLst>
                                </p:cTn>
                              </p:par>
                            </p:childTnLst>
                          </p:cTn>
                        </p:par>
                        <p:par>
                          <p:cTn id="545" fill="hold">
                            <p:stCondLst>
                              <p:cond delay="300"/>
                            </p:stCondLst>
                            <p:childTnLst>
                              <p:par>
                                <p:cTn id="546" nodeType="afterEffect" fill="hold" presetClass="entr" presetID="22" presetSubtype="8">
                                  <p:stCondLst>
                                    <p:cond delay="0"/>
                                  </p:stCondLst>
                                  <p:iterate type="el">
                                    <p:tmAbs val="0"/>
                                  </p:iterate>
                                  <p:childTnLst>
                                    <p:set>
                                      <p:cBhvr>
                                        <p:cTn id="547" fill="hold"/>
                                        <p:tgtEl>
                                          <p:spTgt spid="491"/>
                                        </p:tgtEl>
                                        <p:attrNameLst>
                                          <p:attrName>style.visibility</p:attrName>
                                        </p:attrNameLst>
                                      </p:cBhvr>
                                      <p:to>
                                        <p:strVal val="visible"/>
                                      </p:to>
                                    </p:set>
                                    <p:animEffect filter="wipe(left)" transition="in">
                                      <p:cBhvr additive="repl">
                                        <p:cTn id="548" dur="100"/>
                                        <p:tgtEl>
                                          <p:spTgt spid="491"/>
                                        </p:tgtEl>
                                      </p:cBhvr>
                                    </p:animEffect>
                                  </p:childTnLst>
                                </p:cTn>
                              </p:par>
                              <p:par>
                                <p:cTn id="549" nodeType="withEffect" fill="hold" presetClass="entr" presetID="4" presetSubtype="32">
                                  <p:stCondLst>
                                    <p:cond delay="0"/>
                                  </p:stCondLst>
                                  <p:iterate type="el">
                                    <p:tmAbs val="0"/>
                                  </p:iterate>
                                  <p:childTnLst>
                                    <p:set>
                                      <p:cBhvr>
                                        <p:cTn id="550" fill="hold"/>
                                        <p:tgtEl>
                                          <p:spTgt spid="495"/>
                                        </p:tgtEl>
                                        <p:attrNameLst>
                                          <p:attrName>style.visibility</p:attrName>
                                        </p:attrNameLst>
                                      </p:cBhvr>
                                      <p:to>
                                        <p:strVal val="visible"/>
                                      </p:to>
                                    </p:set>
                                    <p:animEffect filter="box(out)" transition="in">
                                      <p:cBhvr additive="repl">
                                        <p:cTn id="551" dur="100"/>
                                        <p:tgtEl>
                                          <p:spTgt spid="495"/>
                                        </p:tgtEl>
                                      </p:cBhvr>
                                    </p:animEffect>
                                  </p:childTnLst>
                                </p:cTn>
                              </p:par>
                            </p:childTnLst>
                          </p:cTn>
                        </p:par>
                        <p:par>
                          <p:cTn id="552" fill="hold">
                            <p:stCondLst>
                              <p:cond delay="400"/>
                            </p:stCondLst>
                            <p:childTnLst>
                              <p:par>
                                <p:cTn id="553" nodeType="afterEffect" fill="hold" presetClass="entr" presetID="4" presetSubtype="32">
                                  <p:stCondLst>
                                    <p:cond delay="0"/>
                                  </p:stCondLst>
                                  <p:iterate type="el">
                                    <p:tmAbs val="0"/>
                                  </p:iterate>
                                  <p:childTnLst>
                                    <p:set>
                                      <p:cBhvr>
                                        <p:cTn id="554" fill="hold"/>
                                        <p:tgtEl>
                                          <p:spTgt spid="496"/>
                                        </p:tgtEl>
                                        <p:attrNameLst>
                                          <p:attrName>style.visibility</p:attrName>
                                        </p:attrNameLst>
                                      </p:cBhvr>
                                      <p:to>
                                        <p:strVal val="visible"/>
                                      </p:to>
                                    </p:set>
                                    <p:animEffect filter="box(out)" transition="in">
                                      <p:cBhvr additive="repl">
                                        <p:cTn id="555" dur="1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r>
              <a:rPr b="0" lang="en-US" sz="3200" spc="-1" strike="noStrike">
                <a:solidFill>
                  <a:srgbClr val="0770b1"/>
                </a:solidFill>
                <a:latin typeface="Calibri"/>
                <a:ea typeface="DejaVu Sans"/>
              </a:rPr>
              <a:t>Résolution de conflits : Exercice 2</a:t>
            </a:r>
            <a:endParaRPr b="0" lang="fr-FR" sz="3200" spc="-1" strike="noStrike">
              <a:latin typeface="Arial"/>
            </a:endParaRPr>
          </a:p>
        </p:txBody>
      </p:sp>
      <p:sp>
        <p:nvSpPr>
          <p:cNvPr id="501"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C55E7467-DB36-4894-B6D5-774E031C8590}" type="slidenum">
              <a:rPr b="0" lang="en-US" sz="1200" spc="-1" strike="noStrike">
                <a:solidFill>
                  <a:srgbClr val="0770b1"/>
                </a:solidFill>
                <a:latin typeface="Calibri"/>
                <a:ea typeface="DejaVu Sans"/>
              </a:rPr>
              <a:t>13</a:t>
            </a:fld>
            <a:endParaRPr b="0" lang="fr-FR" sz="1200" spc="-1" strike="noStrike">
              <a:latin typeface="Arial"/>
            </a:endParaRPr>
          </a:p>
        </p:txBody>
      </p:sp>
      <p:sp>
        <p:nvSpPr>
          <p:cNvPr id="502" name="Google Shape;18;p1"/>
          <p:cNvSpPr/>
          <p:nvPr/>
        </p:nvSpPr>
        <p:spPr>
          <a:xfrm>
            <a:off x="1776240" y="5024880"/>
            <a:ext cx="900720" cy="27360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350" spc="-1" strike="noStrike">
                <a:solidFill>
                  <a:srgbClr val="535353"/>
                </a:solidFill>
                <a:latin typeface="Avenir Roman"/>
                <a:ea typeface="Avenir Roman"/>
              </a:rPr>
              <a:t>    </a:t>
            </a:r>
            <a:endParaRPr b="0" lang="fr-FR" sz="1350" spc="-1" strike="noStrike">
              <a:latin typeface="Arial"/>
            </a:endParaRPr>
          </a:p>
        </p:txBody>
      </p:sp>
      <p:sp>
        <p:nvSpPr>
          <p:cNvPr id="503" name="Google Shape;25;p1"/>
          <p:cNvSpPr/>
          <p:nvPr/>
        </p:nvSpPr>
        <p:spPr>
          <a:xfrm rot="3660600">
            <a:off x="6266880" y="4478040"/>
            <a:ext cx="165960" cy="636120"/>
          </a:xfrm>
          <a:custGeom>
            <a:avLst/>
            <a:gdLst/>
            <a:ahLst/>
            <a:rect l="l" t="t" r="r" b="b"/>
            <a:pathLst>
              <a:path w="21600" h="21600">
                <a:moveTo>
                  <a:pt x="0" y="0"/>
                </a:moveTo>
                <a:cubicBezTo>
                  <a:pt x="2399" y="1686"/>
                  <a:pt x="4620" y="3404"/>
                  <a:pt x="6659" y="5150"/>
                </a:cubicBezTo>
                <a:cubicBezTo>
                  <a:pt x="12876" y="10475"/>
                  <a:pt x="17365" y="16030"/>
                  <a:pt x="21600" y="21600"/>
                </a:cubicBezTo>
              </a:path>
            </a:pathLst>
          </a:custGeom>
          <a:noFill/>
          <a:ln w="38100">
            <a:solidFill>
              <a:srgbClr val="7030a0"/>
            </a:solidFill>
            <a:miter/>
          </a:ln>
        </p:spPr>
        <p:style>
          <a:lnRef idx="0"/>
          <a:fillRef idx="0"/>
          <a:effectRef idx="0"/>
          <a:fontRef idx="minor"/>
        </p:style>
      </p:sp>
      <p:sp>
        <p:nvSpPr>
          <p:cNvPr id="504" name="Google Shape;26;p1"/>
          <p:cNvSpPr/>
          <p:nvPr/>
        </p:nvSpPr>
        <p:spPr>
          <a:xfrm rot="6244800">
            <a:off x="5651280" y="4931280"/>
            <a:ext cx="392040" cy="446760"/>
          </a:xfrm>
          <a:custGeom>
            <a:avLst/>
            <a:gdLst/>
            <a:ahLst/>
            <a:rect l="l" t="t" r="r" b="b"/>
            <a:pathLst>
              <a:path w="21600" h="21600">
                <a:moveTo>
                  <a:pt x="0" y="0"/>
                </a:moveTo>
                <a:cubicBezTo>
                  <a:pt x="8182" y="6395"/>
                  <a:pt x="15437" y="13650"/>
                  <a:pt x="21600" y="21600"/>
                </a:cubicBezTo>
              </a:path>
            </a:pathLst>
          </a:custGeom>
          <a:noFill/>
          <a:ln w="38100">
            <a:solidFill>
              <a:srgbClr val="7030a0"/>
            </a:solidFill>
            <a:miter/>
          </a:ln>
        </p:spPr>
        <p:style>
          <a:lnRef idx="0"/>
          <a:fillRef idx="0"/>
          <a:effectRef idx="0"/>
          <a:fontRef idx="minor"/>
        </p:style>
      </p:sp>
      <p:sp>
        <p:nvSpPr>
          <p:cNvPr id="505" name="Google Shape;28;p1"/>
          <p:cNvSpPr/>
          <p:nvPr/>
        </p:nvSpPr>
        <p:spPr>
          <a:xfrm>
            <a:off x="6400800" y="3567240"/>
            <a:ext cx="1911960" cy="1155960"/>
          </a:xfrm>
          <a:prstGeom prst="ellipse">
            <a:avLst/>
          </a:prstGeom>
          <a:solidFill>
            <a:schemeClr val="accent4">
              <a:lumMod val="75000"/>
            </a:schemeClr>
          </a:solidFill>
          <a:ln w="12700">
            <a:noFill/>
          </a:ln>
        </p:spPr>
        <p:style>
          <a:lnRef idx="0"/>
          <a:fillRef idx="0"/>
          <a:effectRef idx="0"/>
          <a:fontRef idx="minor"/>
        </p:style>
      </p:sp>
      <p:sp>
        <p:nvSpPr>
          <p:cNvPr id="506" name="Google Shape;29;p1"/>
          <p:cNvSpPr/>
          <p:nvPr/>
        </p:nvSpPr>
        <p:spPr>
          <a:xfrm>
            <a:off x="6467760" y="3657240"/>
            <a:ext cx="1748160" cy="946440"/>
          </a:xfrm>
          <a:prstGeom prst="ellipse">
            <a:avLst/>
          </a:prstGeom>
          <a:gradFill rotWithShape="0">
            <a:gsLst>
              <a:gs pos="0">
                <a:srgbClr val="e6eaeb"/>
              </a:gs>
              <a:gs pos="100000">
                <a:srgbClr val="ffffff"/>
              </a:gs>
            </a:gsLst>
            <a:lin ang="2088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instructions</a:t>
            </a:r>
            <a:endParaRPr b="0" lang="fr-FR" sz="1800" spc="-1" strike="noStrike">
              <a:latin typeface="Arial"/>
            </a:endParaRPr>
          </a:p>
        </p:txBody>
      </p:sp>
      <p:sp>
        <p:nvSpPr>
          <p:cNvPr id="507" name="Google Shape;32;p1"/>
          <p:cNvSpPr/>
          <p:nvPr/>
        </p:nvSpPr>
        <p:spPr>
          <a:xfrm flipH="1" rot="18009600">
            <a:off x="4326480" y="4981320"/>
            <a:ext cx="462960" cy="771840"/>
          </a:xfrm>
          <a:custGeom>
            <a:avLst/>
            <a:gdLst/>
            <a:ahLst/>
            <a:rect l="l" t="t" r="r" b="b"/>
            <a:pathLst>
              <a:path w="21600" h="21600">
                <a:moveTo>
                  <a:pt x="21600" y="0"/>
                </a:moveTo>
                <a:cubicBezTo>
                  <a:pt x="17845" y="5186"/>
                  <a:pt x="13381" y="10093"/>
                  <a:pt x="8272" y="14650"/>
                </a:cubicBezTo>
                <a:cubicBezTo>
                  <a:pt x="5611" y="17024"/>
                  <a:pt x="2780" y="19297"/>
                  <a:pt x="0" y="21600"/>
                </a:cubicBezTo>
              </a:path>
            </a:pathLst>
          </a:custGeom>
          <a:noFill/>
          <a:ln w="38100">
            <a:solidFill>
              <a:srgbClr val="ff0000"/>
            </a:solidFill>
            <a:miter/>
          </a:ln>
        </p:spPr>
        <p:style>
          <a:lnRef idx="0"/>
          <a:fillRef idx="0"/>
          <a:effectRef idx="0"/>
          <a:fontRef idx="minor"/>
        </p:style>
      </p:sp>
      <p:sp>
        <p:nvSpPr>
          <p:cNvPr id="508" name="Google Shape;33;p1"/>
          <p:cNvSpPr/>
          <p:nvPr/>
        </p:nvSpPr>
        <p:spPr>
          <a:xfrm flipH="1" rot="16866600">
            <a:off x="2415960" y="4381920"/>
            <a:ext cx="366120" cy="773280"/>
          </a:xfrm>
          <a:custGeom>
            <a:avLst/>
            <a:gdLst/>
            <a:ahLst/>
            <a:rect l="l" t="t" r="r" b="b"/>
            <a:pathLst>
              <a:path w="21600" h="21600">
                <a:moveTo>
                  <a:pt x="0" y="0"/>
                </a:moveTo>
                <a:cubicBezTo>
                  <a:pt x="8182" y="6395"/>
                  <a:pt x="15437" y="13650"/>
                  <a:pt x="21600" y="21600"/>
                </a:cubicBezTo>
              </a:path>
            </a:pathLst>
          </a:custGeom>
          <a:noFill/>
          <a:ln w="38100">
            <a:solidFill>
              <a:srgbClr val="ff8a00"/>
            </a:solidFill>
            <a:miter/>
          </a:ln>
        </p:spPr>
        <p:style>
          <a:lnRef idx="0"/>
          <a:fillRef idx="0"/>
          <a:effectRef idx="0"/>
          <a:fontRef idx="minor"/>
        </p:style>
      </p:sp>
      <p:sp>
        <p:nvSpPr>
          <p:cNvPr id="509" name="Google Shape;34;p1"/>
          <p:cNvSpPr/>
          <p:nvPr/>
        </p:nvSpPr>
        <p:spPr>
          <a:xfrm flipH="1">
            <a:off x="828360" y="3522960"/>
            <a:ext cx="1993680" cy="1155960"/>
          </a:xfrm>
          <a:prstGeom prst="ellipse">
            <a:avLst/>
          </a:prstGeom>
          <a:solidFill>
            <a:srgbClr val="ff6600"/>
          </a:solidFill>
          <a:ln w="12700">
            <a:noFill/>
          </a:ln>
        </p:spPr>
        <p:style>
          <a:lnRef idx="0"/>
          <a:fillRef idx="0"/>
          <a:effectRef idx="0"/>
          <a:fontRef idx="minor"/>
        </p:style>
      </p:sp>
      <p:sp>
        <p:nvSpPr>
          <p:cNvPr id="510" name="Google Shape;35;p1"/>
          <p:cNvSpPr/>
          <p:nvPr/>
        </p:nvSpPr>
        <p:spPr>
          <a:xfrm flipH="1">
            <a:off x="937440" y="361944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objectif</a:t>
            </a:r>
            <a:endParaRPr b="0" lang="fr-FR" sz="1800" spc="-1" strike="noStrike">
              <a:latin typeface="Arial"/>
            </a:endParaRPr>
          </a:p>
        </p:txBody>
      </p:sp>
      <p:sp>
        <p:nvSpPr>
          <p:cNvPr id="511" name="Google Shape;37;p1"/>
          <p:cNvSpPr/>
          <p:nvPr/>
        </p:nvSpPr>
        <p:spPr>
          <a:xfrm flipH="1">
            <a:off x="2363760" y="4647960"/>
            <a:ext cx="1993680" cy="1155960"/>
          </a:xfrm>
          <a:prstGeom prst="ellipse">
            <a:avLst/>
          </a:prstGeom>
          <a:solidFill>
            <a:srgbClr val="cc0099"/>
          </a:solidFill>
          <a:ln w="12700">
            <a:noFill/>
          </a:ln>
        </p:spPr>
        <p:style>
          <a:lnRef idx="0"/>
          <a:fillRef idx="0"/>
          <a:effectRef idx="0"/>
          <a:fontRef idx="minor"/>
        </p:style>
      </p:sp>
      <p:sp>
        <p:nvSpPr>
          <p:cNvPr id="512" name="Google Shape;38;p1"/>
          <p:cNvSpPr/>
          <p:nvPr/>
        </p:nvSpPr>
        <p:spPr>
          <a:xfrm flipH="1">
            <a:off x="2486520" y="474012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public cible</a:t>
            </a:r>
            <a:endParaRPr b="0" lang="fr-FR" sz="1800" spc="-1" strike="noStrike">
              <a:latin typeface="Arial"/>
            </a:endParaRPr>
          </a:p>
        </p:txBody>
      </p:sp>
      <p:sp>
        <p:nvSpPr>
          <p:cNvPr id="513" name="Google Shape;40;p1"/>
          <p:cNvSpPr/>
          <p:nvPr/>
        </p:nvSpPr>
        <p:spPr>
          <a:xfrm flipH="1">
            <a:off x="4584240" y="4699440"/>
            <a:ext cx="1993680" cy="1155960"/>
          </a:xfrm>
          <a:prstGeom prst="ellipse">
            <a:avLst/>
          </a:prstGeom>
          <a:solidFill>
            <a:srgbClr val="92d050"/>
          </a:solidFill>
          <a:ln w="12700">
            <a:noFill/>
          </a:ln>
        </p:spPr>
        <p:style>
          <a:lnRef idx="0"/>
          <a:fillRef idx="0"/>
          <a:effectRef idx="0"/>
          <a:fontRef idx="minor"/>
        </p:style>
      </p:sp>
      <p:sp>
        <p:nvSpPr>
          <p:cNvPr id="514" name="Google Shape;41;p1"/>
          <p:cNvSpPr/>
          <p:nvPr/>
        </p:nvSpPr>
        <p:spPr>
          <a:xfrm flipH="1">
            <a:off x="4714200" y="481284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durée</a:t>
            </a:r>
            <a:endParaRPr b="0" lang="fr-FR" sz="1800" spc="-1" strike="noStrike">
              <a:latin typeface="Arial"/>
            </a:endParaRPr>
          </a:p>
        </p:txBody>
      </p:sp>
      <p:sp>
        <p:nvSpPr>
          <p:cNvPr id="515" name="Tekstvak 86"/>
          <p:cNvSpPr/>
          <p:nvPr/>
        </p:nvSpPr>
        <p:spPr>
          <a:xfrm>
            <a:off x="2364480" y="2864520"/>
            <a:ext cx="4453920" cy="510120"/>
          </a:xfrm>
          <a:prstGeom prst="rect">
            <a:avLst/>
          </a:prstGeom>
          <a:noFill/>
          <a:ln w="0">
            <a:noFill/>
          </a:ln>
        </p:spPr>
        <p:style>
          <a:lnRef idx="0"/>
          <a:fillRef idx="0"/>
          <a:effectRef idx="0"/>
          <a:fontRef idx="minor"/>
        </p:style>
        <p:txBody>
          <a:bodyPr lIns="90000" rIns="90000" tIns="45000" bIns="45000">
            <a:spAutoFit/>
          </a:bodyPr>
          <a:p>
            <a:pPr algn="ctr">
              <a:lnSpc>
                <a:spcPct val="115000"/>
              </a:lnSpc>
              <a:spcAft>
                <a:spcPts val="601"/>
              </a:spcAft>
              <a:tabLst>
                <a:tab algn="l" pos="0"/>
              </a:tabLst>
            </a:pPr>
            <a:r>
              <a:rPr b="0" lang="en-US" sz="2400" spc="-1" strike="noStrike">
                <a:solidFill>
                  <a:srgbClr val="0770b1"/>
                </a:solidFill>
                <a:latin typeface="Calibri"/>
                <a:ea typeface="DejaVu Sans"/>
              </a:rPr>
              <a:t>Tout est permis!</a:t>
            </a:r>
            <a:endParaRPr b="0" lang="fr-FR" sz="2400" spc="-1" strike="noStrike">
              <a:latin typeface="Arial"/>
            </a:endParaRPr>
          </a:p>
        </p:txBody>
      </p:sp>
      <p:sp>
        <p:nvSpPr>
          <p:cNvPr id="516" name="Текстово поле 23"/>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7" name="Контейнер за номер на слайда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6766F689-A3FF-4D51-81AF-53B623802153}" type="slidenum">
              <a:rPr b="0" lang="en-US" sz="1200" spc="-1" strike="noStrike">
                <a:solidFill>
                  <a:srgbClr val="0770b1"/>
                </a:solidFill>
                <a:latin typeface="Calibri"/>
                <a:ea typeface="DejaVu Sans"/>
              </a:rPr>
              <a:t>&lt;numéro&gt;</a:t>
            </a:fld>
            <a:endParaRPr b="0" lang="fr-FR" sz="1200" spc="-1" strike="noStrike">
              <a:latin typeface="Arial"/>
            </a:endParaRPr>
          </a:p>
        </p:txBody>
      </p:sp>
      <p:pic>
        <p:nvPicPr>
          <p:cNvPr id="518" name="Картина 35" descr="Картина, която съдържа текст, визитка, екранна снимка  Описанието е генерирано автоматично"/>
          <p:cNvPicPr/>
          <p:nvPr/>
        </p:nvPicPr>
        <p:blipFill>
          <a:blip r:embed="rId1"/>
          <a:stretch/>
        </p:blipFill>
        <p:spPr>
          <a:xfrm>
            <a:off x="4100040" y="4964040"/>
            <a:ext cx="3896640" cy="1834920"/>
          </a:xfrm>
          <a:prstGeom prst="rect">
            <a:avLst/>
          </a:prstGeom>
          <a:ln w="0">
            <a:noFill/>
          </a:ln>
        </p:spPr>
      </p:pic>
      <p:pic>
        <p:nvPicPr>
          <p:cNvPr id="519" name="Картина 43" descr=""/>
          <p:cNvPicPr/>
          <p:nvPr/>
        </p:nvPicPr>
        <p:blipFill>
          <a:blip r:embed="rId2"/>
          <a:stretch/>
        </p:blipFill>
        <p:spPr>
          <a:xfrm>
            <a:off x="3642480" y="1325880"/>
            <a:ext cx="456480" cy="5394600"/>
          </a:xfrm>
          <a:prstGeom prst="rect">
            <a:avLst/>
          </a:prstGeom>
          <a:ln w="0">
            <a:noFill/>
          </a:ln>
        </p:spPr>
      </p:pic>
      <p:sp>
        <p:nvSpPr>
          <p:cNvPr id="520" name="Текстово поле 2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pic>
        <p:nvPicPr>
          <p:cNvPr id="521" name="Content Placeholder 4" descr="Graphical user interface, text&#10;&#10;Description automatically generated"/>
          <p:cNvPicPr/>
          <p:nvPr/>
        </p:nvPicPr>
        <p:blipFill>
          <a:blip r:embed="rId3"/>
          <a:srcRect l="26133" t="6480" r="36754" b="83547"/>
          <a:stretch/>
        </p:blipFill>
        <p:spPr>
          <a:xfrm>
            <a:off x="2435400" y="369000"/>
            <a:ext cx="4272120" cy="644040"/>
          </a:xfrm>
          <a:prstGeom prst="rect">
            <a:avLst/>
          </a:prstGeom>
          <a:ln w="0">
            <a:noFill/>
          </a:ln>
        </p:spPr>
      </p:pic>
      <p:pic>
        <p:nvPicPr>
          <p:cNvPr id="522" name="Content Placeholder 4" descr="Graphical user interface, text&#10;&#10;Description automatically generated"/>
          <p:cNvPicPr/>
          <p:nvPr/>
        </p:nvPicPr>
        <p:blipFill>
          <a:blip r:embed="rId4"/>
          <a:srcRect l="15733" t="20784" r="57747" b="3510"/>
          <a:stretch/>
        </p:blipFill>
        <p:spPr>
          <a:xfrm>
            <a:off x="741240" y="1447920"/>
            <a:ext cx="3055680" cy="4907520"/>
          </a:xfrm>
          <a:prstGeom prst="rect">
            <a:avLst/>
          </a:prstGeom>
          <a:ln w="0">
            <a:noFill/>
          </a:ln>
        </p:spPr>
      </p:pic>
      <p:pic>
        <p:nvPicPr>
          <p:cNvPr id="523" name="Content Placeholder 4" descr="Graphical user interface, text&#10;&#10;Description automatically generated"/>
          <p:cNvPicPr/>
          <p:nvPr/>
        </p:nvPicPr>
        <p:blipFill>
          <a:blip r:embed="rId5"/>
          <a:srcRect l="47264" t="21867" r="26834" b="46752"/>
          <a:stretch/>
        </p:blipFill>
        <p:spPr>
          <a:xfrm>
            <a:off x="3966480" y="1470960"/>
            <a:ext cx="3252600" cy="2286720"/>
          </a:xfrm>
          <a:prstGeom prst="rect">
            <a:avLst/>
          </a:prstGeom>
          <a:ln w="0">
            <a:noFill/>
          </a:ln>
        </p:spPr>
      </p:pic>
      <p:pic>
        <p:nvPicPr>
          <p:cNvPr id="524" name="Картина 33" descr=""/>
          <p:cNvPicPr/>
          <p:nvPr/>
        </p:nvPicPr>
        <p:blipFill>
          <a:blip r:embed="rId6"/>
          <a:stretch/>
        </p:blipFill>
        <p:spPr>
          <a:xfrm>
            <a:off x="4070880" y="3794400"/>
            <a:ext cx="2806200" cy="1184040"/>
          </a:xfrm>
          <a:prstGeom prst="rect">
            <a:avLst/>
          </a:prstGeom>
          <a:ln w="0">
            <a:noFill/>
          </a:ln>
        </p:spPr>
      </p:pic>
      <p:pic>
        <p:nvPicPr>
          <p:cNvPr id="525" name="Content Placeholder 4" descr="Graphical user interface, text&#10;&#10;Description automatically generated"/>
          <p:cNvPicPr/>
          <p:nvPr/>
        </p:nvPicPr>
        <p:blipFill>
          <a:blip r:embed="rId7"/>
          <a:srcRect l="47624" t="75148" r="21925" b="1411"/>
          <a:stretch/>
        </p:blipFill>
        <p:spPr>
          <a:xfrm>
            <a:off x="4254480" y="5102280"/>
            <a:ext cx="3700440" cy="1618200"/>
          </a:xfrm>
          <a:prstGeom prst="rect">
            <a:avLst/>
          </a:prstGeom>
          <a:ln w="0">
            <a:noFill/>
          </a:ln>
        </p:spPr>
      </p:pic>
      <p:pic>
        <p:nvPicPr>
          <p:cNvPr id="526" name="Content Placeholder 4" descr="Graphical user interface, text&#10;&#10;Description automatically generated"/>
          <p:cNvPicPr/>
          <p:nvPr/>
        </p:nvPicPr>
        <p:blipFill>
          <a:blip r:embed="rId8"/>
          <a:srcRect l="73526" t="15141" r="11618" b="17208"/>
          <a:stretch/>
        </p:blipFill>
        <p:spPr>
          <a:xfrm>
            <a:off x="7405560" y="1749600"/>
            <a:ext cx="1492200" cy="3826800"/>
          </a:xfrm>
          <a:prstGeom prst="rect">
            <a:avLst/>
          </a:prstGeom>
          <a:ln w="0">
            <a:noFill/>
          </a:ln>
        </p:spPr>
      </p:pic>
    </p:spTree>
  </p:cSld>
  <mc:AlternateContent>
    <mc:Choice Requires="p14">
      <p:transition spd="slow" p14:dur="2000"/>
    </mc:Choice>
    <mc:Fallback>
      <p:transition spd="slow"/>
    </mc:Fallback>
  </mc:AlternateContent>
  <p:timing>
    <p:tnLst>
      <p:par>
        <p:cTn id="556" dur="indefinite" restart="never" nodeType="tmRoot">
          <p:childTnLst>
            <p:seq>
              <p:cTn id="557" dur="indefinite" nodeType="mainSeq">
                <p:childTnLst>
                  <p:par>
                    <p:cTn id="558" fill="hold">
                      <p:stCondLst>
                        <p:cond delay="indefinite"/>
                      </p:stCondLst>
                      <p:childTnLst>
                        <p:par>
                          <p:cTn id="559" fill="hold">
                            <p:stCondLst>
                              <p:cond delay="0"/>
                            </p:stCondLst>
                            <p:childTnLst>
                              <p:par>
                                <p:cTn id="560" nodeType="clickEffect" fill="hold" presetClass="entr" presetID="1">
                                  <p:stCondLst>
                                    <p:cond delay="0"/>
                                  </p:stCondLst>
                                  <p:childTnLst>
                                    <p:set>
                                      <p:cBhvr>
                                        <p:cTn id="561"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7"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8984282C-BC19-4016-8839-9FBEF781273A}"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528" name="Oval 1"/>
          <p:cNvSpPr/>
          <p:nvPr/>
        </p:nvSpPr>
        <p:spPr>
          <a:xfrm>
            <a:off x="3367800" y="3903480"/>
            <a:ext cx="2407320" cy="2407320"/>
          </a:xfrm>
          <a:prstGeom prst="ellipse">
            <a:avLst/>
          </a:prstGeom>
          <a:gradFill rotWithShape="0">
            <a:gsLst>
              <a:gs pos="0">
                <a:srgbClr val="ffffff"/>
              </a:gs>
              <a:gs pos="100000">
                <a:srgbClr val="e6eaeb"/>
              </a:gs>
            </a:gsLst>
            <a:lin ang="2088000"/>
          </a:gradFill>
          <a:ln w="6350">
            <a:solidFill>
              <a:srgbClr val="ffffff"/>
            </a:solidFill>
            <a:miter/>
          </a:ln>
          <a:effectLst>
            <a:outerShdw blurRad="25560" dir="2311432" dist="47395" rotWithShape="0">
              <a:srgbClr val="000000">
                <a:alpha val="26000"/>
              </a:srgbClr>
            </a:outerShdw>
          </a:effectLst>
        </p:spPr>
        <p:style>
          <a:lnRef idx="0"/>
          <a:fillRef idx="0"/>
          <a:effectRef idx="0"/>
          <a:fontRef idx="minor"/>
        </p:style>
        <p:txBody>
          <a:bodyPr lIns="34200" rIns="34200" tIns="45000" bIns="45000" anchor="ctr">
            <a:noAutofit/>
          </a:bodyPr>
          <a:p>
            <a:pPr algn="ctr">
              <a:lnSpc>
                <a:spcPct val="100000"/>
              </a:lnSpc>
            </a:pPr>
            <a:r>
              <a:rPr b="1" lang="en-US" sz="2000" spc="-1" strike="noStrike">
                <a:solidFill>
                  <a:srgbClr val="404040"/>
                </a:solidFill>
                <a:latin typeface="Calibri"/>
                <a:ea typeface="DejaVu Sans"/>
              </a:rPr>
              <a:t>Facteurs de poussée vers la radicalisation</a:t>
            </a:r>
            <a:endParaRPr b="0" lang="fr-FR" sz="2000" spc="-1" strike="noStrike">
              <a:latin typeface="Arial"/>
            </a:endParaRPr>
          </a:p>
        </p:txBody>
      </p:sp>
      <p:sp>
        <p:nvSpPr>
          <p:cNvPr id="529" name="Rectangle: Rounded Corners 4"/>
          <p:cNvSpPr/>
          <p:nvPr/>
        </p:nvSpPr>
        <p:spPr>
          <a:xfrm>
            <a:off x="1485000" y="5650560"/>
            <a:ext cx="1593360" cy="703440"/>
          </a:xfrm>
          <a:prstGeom prst="roundRect">
            <a:avLst>
              <a:gd name="adj" fmla="val 50000"/>
            </a:avLst>
          </a:prstGeom>
          <a:solidFill>
            <a:srgbClr val="ff6600"/>
          </a:solidFill>
          <a:ln w="12700">
            <a:noFill/>
          </a:ln>
        </p:spPr>
        <p:style>
          <a:lnRef idx="0"/>
          <a:fillRef idx="0"/>
          <a:effectRef idx="0"/>
          <a:fontRef idx="minor"/>
        </p:style>
      </p:sp>
      <p:sp>
        <p:nvSpPr>
          <p:cNvPr id="530" name="Oval 3"/>
          <p:cNvSpPr/>
          <p:nvPr/>
        </p:nvSpPr>
        <p:spPr>
          <a:xfrm>
            <a:off x="3118680" y="564948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531" name="Oval 3"/>
          <p:cNvSpPr/>
          <p:nvPr/>
        </p:nvSpPr>
        <p:spPr>
          <a:xfrm>
            <a:off x="3142440" y="5673240"/>
            <a:ext cx="190080" cy="190080"/>
          </a:xfrm>
          <a:prstGeom prst="ellipse">
            <a:avLst/>
          </a:prstGeom>
          <a:gradFill rotWithShape="0">
            <a:gsLst>
              <a:gs pos="0">
                <a:srgbClr val="ff7d25"/>
              </a:gs>
              <a:gs pos="100000">
                <a:srgbClr val="ff3847"/>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532" name="Oval 3"/>
          <p:cNvSpPr/>
          <p:nvPr/>
        </p:nvSpPr>
        <p:spPr>
          <a:xfrm>
            <a:off x="3183840" y="422496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533" name="Oval 3"/>
          <p:cNvSpPr/>
          <p:nvPr/>
        </p:nvSpPr>
        <p:spPr>
          <a:xfrm>
            <a:off x="3207600" y="4248720"/>
            <a:ext cx="190080" cy="190080"/>
          </a:xfrm>
          <a:prstGeom prst="ellipse">
            <a:avLst/>
          </a:prstGeom>
          <a:gradFill rotWithShape="0">
            <a:gsLst>
              <a:gs pos="0">
                <a:srgbClr val="e1359b"/>
              </a:gs>
              <a:gs pos="100000">
                <a:srgbClr val="ff2a70"/>
              </a:gs>
            </a:gsLst>
            <a:lin ang="2088000"/>
          </a:gradFill>
          <a:ln w="12700">
            <a:noFill/>
          </a:ln>
        </p:spPr>
        <p:style>
          <a:lnRef idx="0"/>
          <a:fillRef idx="0"/>
          <a:effectRef idx="0"/>
          <a:fontRef idx="minor"/>
        </p:style>
      </p:sp>
      <p:sp>
        <p:nvSpPr>
          <p:cNvPr id="534" name="Rectangle: Rounded Corners 4"/>
          <p:cNvSpPr/>
          <p:nvPr/>
        </p:nvSpPr>
        <p:spPr>
          <a:xfrm>
            <a:off x="1462680" y="3782520"/>
            <a:ext cx="1593360" cy="703440"/>
          </a:xfrm>
          <a:prstGeom prst="roundRect">
            <a:avLst>
              <a:gd name="adj" fmla="val 50000"/>
            </a:avLst>
          </a:prstGeom>
          <a:solidFill>
            <a:srgbClr val="cc3399"/>
          </a:solidFill>
          <a:ln w="12700">
            <a:noFill/>
          </a:ln>
        </p:spPr>
        <p:style>
          <a:lnRef idx="0"/>
          <a:fillRef idx="0"/>
          <a:effectRef idx="0"/>
          <a:fontRef idx="minor"/>
        </p:style>
      </p:sp>
      <p:sp>
        <p:nvSpPr>
          <p:cNvPr id="535" name="Rectangle: Rounded Corners 4"/>
          <p:cNvSpPr/>
          <p:nvPr/>
        </p:nvSpPr>
        <p:spPr>
          <a:xfrm>
            <a:off x="3753360" y="2582640"/>
            <a:ext cx="1593360" cy="703440"/>
          </a:xfrm>
          <a:prstGeom prst="roundRect">
            <a:avLst>
              <a:gd name="adj" fmla="val 50000"/>
            </a:avLst>
          </a:prstGeom>
          <a:solidFill>
            <a:schemeClr val="accent6">
              <a:lumMod val="75000"/>
            </a:schemeClr>
          </a:solidFill>
          <a:ln w="12700">
            <a:noFill/>
          </a:ln>
        </p:spPr>
        <p:style>
          <a:lnRef idx="0"/>
          <a:fillRef idx="0"/>
          <a:effectRef idx="0"/>
          <a:fontRef idx="minor"/>
        </p:style>
      </p:sp>
      <p:sp>
        <p:nvSpPr>
          <p:cNvPr id="536" name="Rectangle: Rounded Corners 4"/>
          <p:cNvSpPr/>
          <p:nvPr/>
        </p:nvSpPr>
        <p:spPr>
          <a:xfrm>
            <a:off x="6125400" y="3782520"/>
            <a:ext cx="1593360" cy="703440"/>
          </a:xfrm>
          <a:prstGeom prst="roundRect">
            <a:avLst>
              <a:gd name="adj" fmla="val 50000"/>
            </a:avLst>
          </a:prstGeom>
          <a:solidFill>
            <a:srgbClr val="0ba7df"/>
          </a:solidFill>
          <a:ln w="12700">
            <a:noFill/>
          </a:ln>
        </p:spPr>
        <p:style>
          <a:lnRef idx="0"/>
          <a:fillRef idx="0"/>
          <a:effectRef idx="0"/>
          <a:fontRef idx="minor"/>
        </p:style>
      </p:sp>
      <p:sp>
        <p:nvSpPr>
          <p:cNvPr id="537" name="Rectangle: Rounded Corners 4"/>
          <p:cNvSpPr/>
          <p:nvPr/>
        </p:nvSpPr>
        <p:spPr>
          <a:xfrm>
            <a:off x="6085440" y="5650560"/>
            <a:ext cx="1633680" cy="703440"/>
          </a:xfrm>
          <a:prstGeom prst="roundRect">
            <a:avLst>
              <a:gd name="adj" fmla="val 50000"/>
            </a:avLst>
          </a:prstGeom>
          <a:solidFill>
            <a:srgbClr val="92d050"/>
          </a:solidFill>
          <a:ln w="12700">
            <a:noFill/>
          </a:ln>
        </p:spPr>
        <p:style>
          <a:lnRef idx="0"/>
          <a:fillRef idx="0"/>
          <a:effectRef idx="0"/>
          <a:fontRef idx="minor"/>
        </p:style>
      </p:sp>
      <p:sp>
        <p:nvSpPr>
          <p:cNvPr id="538" name="Oval 3"/>
          <p:cNvSpPr/>
          <p:nvPr/>
        </p:nvSpPr>
        <p:spPr>
          <a:xfrm>
            <a:off x="4452480" y="350568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539" name="Oval 3"/>
          <p:cNvSpPr/>
          <p:nvPr/>
        </p:nvSpPr>
        <p:spPr>
          <a:xfrm>
            <a:off x="4476600" y="3529440"/>
            <a:ext cx="190080" cy="190080"/>
          </a:xfrm>
          <a:prstGeom prst="ellipse">
            <a:avLst/>
          </a:prstGeom>
          <a:gradFill rotWithShape="0">
            <a:gsLst>
              <a:gs pos="0">
                <a:srgbClr val="863dc8"/>
              </a:gs>
              <a:gs pos="100000">
                <a:srgbClr val="6428aa"/>
              </a:gs>
            </a:gsLst>
            <a:lin ang="2088000"/>
          </a:gradFill>
          <a:ln w="12700">
            <a:noFill/>
          </a:ln>
        </p:spPr>
        <p:style>
          <a:lnRef idx="0"/>
          <a:fillRef idx="0"/>
          <a:effectRef idx="0"/>
          <a:fontRef idx="minor"/>
        </p:style>
      </p:sp>
      <p:sp>
        <p:nvSpPr>
          <p:cNvPr id="540" name="Oval 3"/>
          <p:cNvSpPr/>
          <p:nvPr/>
        </p:nvSpPr>
        <p:spPr>
          <a:xfrm>
            <a:off x="5721480" y="422496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541" name="Oval 3"/>
          <p:cNvSpPr/>
          <p:nvPr/>
        </p:nvSpPr>
        <p:spPr>
          <a:xfrm>
            <a:off x="5745240" y="4248720"/>
            <a:ext cx="190080" cy="190080"/>
          </a:xfrm>
          <a:prstGeom prst="ellipse">
            <a:avLst/>
          </a:prstGeom>
          <a:gradFill rotWithShape="0">
            <a:gsLst>
              <a:gs pos="0">
                <a:srgbClr val="28cffe"/>
              </a:gs>
              <a:gs pos="100000">
                <a:srgbClr val="4facfe"/>
              </a:gs>
            </a:gsLst>
            <a:lin ang="2088000"/>
          </a:gradFill>
          <a:ln w="12700">
            <a:noFill/>
          </a:ln>
        </p:spPr>
        <p:style>
          <a:lnRef idx="0"/>
          <a:fillRef idx="0"/>
          <a:effectRef idx="0"/>
          <a:fontRef idx="minor"/>
        </p:style>
      </p:sp>
      <p:sp>
        <p:nvSpPr>
          <p:cNvPr id="542" name="Oval 3"/>
          <p:cNvSpPr/>
          <p:nvPr/>
        </p:nvSpPr>
        <p:spPr>
          <a:xfrm>
            <a:off x="5778360" y="567324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543" name="Oval 3"/>
          <p:cNvSpPr/>
          <p:nvPr/>
        </p:nvSpPr>
        <p:spPr>
          <a:xfrm>
            <a:off x="5802480" y="5697000"/>
            <a:ext cx="190080" cy="190080"/>
          </a:xfrm>
          <a:prstGeom prst="ellipse">
            <a:avLst/>
          </a:prstGeom>
          <a:gradFill rotWithShape="0">
            <a:gsLst>
              <a:gs pos="0">
                <a:srgbClr val="ffea03"/>
              </a:gs>
              <a:gs pos="100000">
                <a:srgbClr val="85ce02"/>
              </a:gs>
            </a:gsLst>
            <a:lin ang="2088000"/>
          </a:gradFill>
          <a:ln w="12700">
            <a:noFill/>
          </a:ln>
        </p:spPr>
        <p:style>
          <a:lnRef idx="0"/>
          <a:fillRef idx="0"/>
          <a:effectRef idx="0"/>
          <a:fontRef idx="minor"/>
        </p:style>
      </p:sp>
      <p:sp>
        <p:nvSpPr>
          <p:cNvPr id="544" name="TextBox 52"/>
          <p:cNvSpPr/>
          <p:nvPr/>
        </p:nvSpPr>
        <p:spPr>
          <a:xfrm>
            <a:off x="1837440" y="5846760"/>
            <a:ext cx="84420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 </a:t>
            </a:r>
            <a:r>
              <a:rPr b="1" lang="en-US" sz="1800" spc="-1" strike="noStrike">
                <a:solidFill>
                  <a:srgbClr val="ffffff"/>
                </a:solidFill>
                <a:latin typeface="Calibri"/>
                <a:ea typeface="DejaVu Sans"/>
              </a:rPr>
              <a:t>Colère</a:t>
            </a:r>
            <a:r>
              <a:rPr b="1" lang="en-US" sz="1580" spc="-1" strike="noStrike">
                <a:solidFill>
                  <a:srgbClr val="ffffff"/>
                </a:solidFill>
                <a:latin typeface="Calibri"/>
                <a:ea typeface="DejaVu Sans"/>
              </a:rPr>
              <a:t>     </a:t>
            </a:r>
            <a:endParaRPr b="0" lang="fr-FR" sz="1580" spc="-1" strike="noStrike">
              <a:latin typeface="Arial"/>
            </a:endParaRPr>
          </a:p>
        </p:txBody>
      </p:sp>
      <p:sp>
        <p:nvSpPr>
          <p:cNvPr id="545" name="TextBox 52"/>
          <p:cNvSpPr/>
          <p:nvPr/>
        </p:nvSpPr>
        <p:spPr>
          <a:xfrm>
            <a:off x="1530000" y="3840120"/>
            <a:ext cx="147816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Exclusion sociale</a:t>
            </a:r>
            <a:endParaRPr b="0" lang="fr-FR" sz="1800" spc="-1" strike="noStrike">
              <a:latin typeface="Arial"/>
            </a:endParaRPr>
          </a:p>
        </p:txBody>
      </p:sp>
      <p:sp>
        <p:nvSpPr>
          <p:cNvPr id="546" name="TextBox 52"/>
          <p:cNvSpPr/>
          <p:nvPr/>
        </p:nvSpPr>
        <p:spPr>
          <a:xfrm>
            <a:off x="3954600" y="2753640"/>
            <a:ext cx="1233360" cy="58284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Frustration</a:t>
            </a:r>
            <a:r>
              <a:rPr b="1" lang="en-US" sz="1580" spc="-1" strike="noStrike">
                <a:solidFill>
                  <a:srgbClr val="ffffff"/>
                </a:solidFill>
                <a:latin typeface="Calibri"/>
                <a:ea typeface="DejaVu Sans"/>
              </a:rPr>
              <a:t>     </a:t>
            </a:r>
            <a:endParaRPr b="0" lang="fr-FR" sz="1580" spc="-1" strike="noStrike">
              <a:latin typeface="Arial"/>
            </a:endParaRPr>
          </a:p>
        </p:txBody>
      </p:sp>
      <p:sp>
        <p:nvSpPr>
          <p:cNvPr id="547" name="TextBox 52"/>
          <p:cNvSpPr/>
          <p:nvPr/>
        </p:nvSpPr>
        <p:spPr>
          <a:xfrm>
            <a:off x="6293520" y="3978720"/>
            <a:ext cx="1360440" cy="58284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Victimisation</a:t>
            </a:r>
            <a:r>
              <a:rPr b="1" lang="en-US" sz="1580" spc="-1" strike="noStrike">
                <a:solidFill>
                  <a:srgbClr val="ffffff"/>
                </a:solidFill>
                <a:latin typeface="Calibri"/>
                <a:ea typeface="DejaVu Sans"/>
              </a:rPr>
              <a:t>     </a:t>
            </a:r>
            <a:endParaRPr b="0" lang="fr-FR" sz="1580" spc="-1" strike="noStrike">
              <a:latin typeface="Arial"/>
            </a:endParaRPr>
          </a:p>
        </p:txBody>
      </p:sp>
      <p:sp>
        <p:nvSpPr>
          <p:cNvPr id="548" name="TextBox 52"/>
          <p:cNvSpPr/>
          <p:nvPr/>
        </p:nvSpPr>
        <p:spPr>
          <a:xfrm>
            <a:off x="6242040" y="5673240"/>
            <a:ext cx="136044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Perception de l'injustice</a:t>
            </a:r>
            <a:endParaRPr b="0" lang="fr-FR" sz="1800" spc="-1" strike="noStrike">
              <a:latin typeface="Arial"/>
            </a:endParaRPr>
          </a:p>
        </p:txBody>
      </p:sp>
      <p:sp>
        <p:nvSpPr>
          <p:cNvPr id="549" name="Заглавие 25"/>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Réponse proportionnée de l'État</a:t>
            </a:r>
            <a:endParaRPr b="0" lang="fr-FR" sz="3200" spc="-1" strike="noStrike">
              <a:latin typeface="Arial"/>
            </a:endParaRPr>
          </a:p>
        </p:txBody>
      </p:sp>
      <p:sp>
        <p:nvSpPr>
          <p:cNvPr id="550" name="Текстово поле 27"/>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562" dur="indefinite" restart="never" nodeType="tmRoot">
          <p:childTnLst>
            <p:seq>
              <p:cTn id="563" dur="indefinite" nodeType="mainSeq">
                <p:childTnLst>
                  <p:par>
                    <p:cTn id="564" fill="hold">
                      <p:stCondLst>
                        <p:cond delay="indefinite"/>
                      </p:stCondLst>
                      <p:childTnLst>
                        <p:par>
                          <p:cTn id="565" fill="hold">
                            <p:stCondLst>
                              <p:cond delay="0"/>
                            </p:stCondLst>
                            <p:childTnLst>
                              <p:par>
                                <p:cTn id="566" nodeType="clickEffect" fill="hold" presetClass="entr" presetID="4" presetSubtype="32">
                                  <p:stCondLst>
                                    <p:cond delay="0"/>
                                  </p:stCondLst>
                                  <p:iterate type="el">
                                    <p:tmAbs val="0"/>
                                  </p:iterate>
                                  <p:childTnLst>
                                    <p:set>
                                      <p:cBhvr>
                                        <p:cTn id="567" fill="hold"/>
                                        <p:tgtEl>
                                          <p:spTgt spid="528"/>
                                        </p:tgtEl>
                                        <p:attrNameLst>
                                          <p:attrName>style.visibility</p:attrName>
                                        </p:attrNameLst>
                                      </p:cBhvr>
                                      <p:to>
                                        <p:strVal val="visible"/>
                                      </p:to>
                                    </p:set>
                                    <p:animEffect filter="box(out)" transition="in">
                                      <p:cBhvr additive="repl">
                                        <p:cTn id="568" dur="700"/>
                                        <p:tgtEl>
                                          <p:spTgt spid="528"/>
                                        </p:tgtEl>
                                      </p:cBhvr>
                                    </p:animEffect>
                                  </p:childTnLst>
                                </p:cTn>
                              </p:par>
                            </p:childTnLst>
                          </p:cTn>
                        </p:par>
                      </p:childTnLst>
                    </p:cTn>
                  </p:par>
                  <p:par>
                    <p:cTn id="569" fill="hold">
                      <p:stCondLst>
                        <p:cond delay="indefinite"/>
                      </p:stCondLst>
                      <p:childTnLst>
                        <p:par>
                          <p:cTn id="570" fill="hold">
                            <p:stCondLst>
                              <p:cond delay="0"/>
                            </p:stCondLst>
                            <p:childTnLst>
                              <p:par>
                                <p:cTn id="571" nodeType="clickEffect" fill="hold" presetClass="entr" presetID="4" presetSubtype="32">
                                  <p:stCondLst>
                                    <p:cond delay="0"/>
                                  </p:stCondLst>
                                  <p:iterate type="el">
                                    <p:tmAbs val="0"/>
                                  </p:iterate>
                                  <p:childTnLst>
                                    <p:set>
                                      <p:cBhvr>
                                        <p:cTn id="572" fill="hold"/>
                                        <p:tgtEl>
                                          <p:spTgt spid="530"/>
                                        </p:tgtEl>
                                        <p:attrNameLst>
                                          <p:attrName>style.visibility</p:attrName>
                                        </p:attrNameLst>
                                      </p:cBhvr>
                                      <p:to>
                                        <p:strVal val="visible"/>
                                      </p:to>
                                    </p:set>
                                    <p:animEffect filter="box(out)" transition="in">
                                      <p:cBhvr additive="repl">
                                        <p:cTn id="573" dur="200"/>
                                        <p:tgtEl>
                                          <p:spTgt spid="530"/>
                                        </p:tgtEl>
                                      </p:cBhvr>
                                    </p:animEffect>
                                  </p:childTnLst>
                                </p:cTn>
                              </p:par>
                              <p:par>
                                <p:cTn id="574" nodeType="withEffect" fill="hold" presetClass="entr" presetID="4" presetSubtype="32">
                                  <p:stCondLst>
                                    <p:cond delay="0"/>
                                  </p:stCondLst>
                                  <p:iterate type="el">
                                    <p:tmAbs val="0"/>
                                  </p:iterate>
                                  <p:childTnLst>
                                    <p:set>
                                      <p:cBhvr>
                                        <p:cTn id="575" fill="hold"/>
                                        <p:tgtEl>
                                          <p:spTgt spid="531"/>
                                        </p:tgtEl>
                                        <p:attrNameLst>
                                          <p:attrName>style.visibility</p:attrName>
                                        </p:attrNameLst>
                                      </p:cBhvr>
                                      <p:to>
                                        <p:strVal val="visible"/>
                                      </p:to>
                                    </p:set>
                                    <p:animEffect filter="box(out)" transition="in">
                                      <p:cBhvr additive="repl">
                                        <p:cTn id="576" dur="200"/>
                                        <p:tgtEl>
                                          <p:spTgt spid="531"/>
                                        </p:tgtEl>
                                      </p:cBhvr>
                                    </p:animEffect>
                                  </p:childTnLst>
                                </p:cTn>
                              </p:par>
                            </p:childTnLst>
                          </p:cTn>
                        </p:par>
                        <p:par>
                          <p:cTn id="577" fill="hold">
                            <p:stCondLst>
                              <p:cond delay="200"/>
                            </p:stCondLst>
                            <p:childTnLst>
                              <p:par>
                                <p:cTn id="578" nodeType="afterEffect" fill="hold" presetClass="entr" presetID="4" presetSubtype="32">
                                  <p:stCondLst>
                                    <p:cond delay="0"/>
                                  </p:stCondLst>
                                  <p:iterate type="el">
                                    <p:tmAbs val="0"/>
                                  </p:iterate>
                                  <p:childTnLst>
                                    <p:set>
                                      <p:cBhvr>
                                        <p:cTn id="579" fill="hold"/>
                                        <p:tgtEl>
                                          <p:spTgt spid="529"/>
                                        </p:tgtEl>
                                        <p:attrNameLst>
                                          <p:attrName>style.visibility</p:attrName>
                                        </p:attrNameLst>
                                      </p:cBhvr>
                                      <p:to>
                                        <p:strVal val="visible"/>
                                      </p:to>
                                    </p:set>
                                    <p:animEffect filter="box(out)" transition="in">
                                      <p:cBhvr additive="repl">
                                        <p:cTn id="580" dur="200"/>
                                        <p:tgtEl>
                                          <p:spTgt spid="529"/>
                                        </p:tgtEl>
                                      </p:cBhvr>
                                    </p:animEffect>
                                  </p:childTnLst>
                                </p:cTn>
                              </p:par>
                            </p:childTnLst>
                          </p:cTn>
                        </p:par>
                        <p:par>
                          <p:cTn id="581" fill="hold">
                            <p:stCondLst>
                              <p:cond delay="400"/>
                            </p:stCondLst>
                            <p:childTnLst>
                              <p:par>
                                <p:cTn id="582" nodeType="afterEffect" fill="hold" presetClass="entr" presetID="22" presetSubtype="1">
                                  <p:stCondLst>
                                    <p:cond delay="0"/>
                                  </p:stCondLst>
                                  <p:iterate type="el">
                                    <p:tmAbs val="0"/>
                                  </p:iterate>
                                  <p:childTnLst>
                                    <p:set>
                                      <p:cBhvr>
                                        <p:cTn id="583" fill="hold"/>
                                        <p:tgtEl>
                                          <p:spTgt spid="544"/>
                                        </p:tgtEl>
                                        <p:attrNameLst>
                                          <p:attrName>style.visibility</p:attrName>
                                        </p:attrNameLst>
                                      </p:cBhvr>
                                      <p:to>
                                        <p:strVal val="visible"/>
                                      </p:to>
                                    </p:set>
                                    <p:animEffect filter="wipe(up)" transition="in">
                                      <p:cBhvr additive="repl">
                                        <p:cTn id="584" dur="200"/>
                                        <p:tgtEl>
                                          <p:spTgt spid="544"/>
                                        </p:tgtEl>
                                      </p:cBhvr>
                                    </p:animEffect>
                                  </p:childTnLst>
                                </p:cTn>
                              </p:par>
                            </p:childTnLst>
                          </p:cTn>
                        </p:par>
                      </p:childTnLst>
                    </p:cTn>
                  </p:par>
                  <p:par>
                    <p:cTn id="585" fill="hold">
                      <p:stCondLst>
                        <p:cond delay="indefinite"/>
                      </p:stCondLst>
                      <p:childTnLst>
                        <p:par>
                          <p:cTn id="586" fill="hold">
                            <p:stCondLst>
                              <p:cond delay="0"/>
                            </p:stCondLst>
                            <p:childTnLst>
                              <p:par>
                                <p:cTn id="587" nodeType="clickEffect" fill="hold" presetClass="entr" presetID="4" presetSubtype="32">
                                  <p:stCondLst>
                                    <p:cond delay="0"/>
                                  </p:stCondLst>
                                  <p:iterate type="el">
                                    <p:tmAbs val="0"/>
                                  </p:iterate>
                                  <p:childTnLst>
                                    <p:set>
                                      <p:cBhvr>
                                        <p:cTn id="588" fill="hold"/>
                                        <p:tgtEl>
                                          <p:spTgt spid="532"/>
                                        </p:tgtEl>
                                        <p:attrNameLst>
                                          <p:attrName>style.visibility</p:attrName>
                                        </p:attrNameLst>
                                      </p:cBhvr>
                                      <p:to>
                                        <p:strVal val="visible"/>
                                      </p:to>
                                    </p:set>
                                    <p:animEffect filter="box(out)" transition="in">
                                      <p:cBhvr additive="repl">
                                        <p:cTn id="589" dur="200"/>
                                        <p:tgtEl>
                                          <p:spTgt spid="532"/>
                                        </p:tgtEl>
                                      </p:cBhvr>
                                    </p:animEffect>
                                  </p:childTnLst>
                                </p:cTn>
                              </p:par>
                              <p:par>
                                <p:cTn id="590" nodeType="withEffect" fill="hold" presetClass="entr" presetID="4" presetSubtype="32">
                                  <p:stCondLst>
                                    <p:cond delay="0"/>
                                  </p:stCondLst>
                                  <p:iterate type="el">
                                    <p:tmAbs val="0"/>
                                  </p:iterate>
                                  <p:childTnLst>
                                    <p:set>
                                      <p:cBhvr>
                                        <p:cTn id="591" fill="hold"/>
                                        <p:tgtEl>
                                          <p:spTgt spid="533"/>
                                        </p:tgtEl>
                                        <p:attrNameLst>
                                          <p:attrName>style.visibility</p:attrName>
                                        </p:attrNameLst>
                                      </p:cBhvr>
                                      <p:to>
                                        <p:strVal val="visible"/>
                                      </p:to>
                                    </p:set>
                                    <p:animEffect filter="box(out)" transition="in">
                                      <p:cBhvr additive="repl">
                                        <p:cTn id="592" dur="200"/>
                                        <p:tgtEl>
                                          <p:spTgt spid="533"/>
                                        </p:tgtEl>
                                      </p:cBhvr>
                                    </p:animEffect>
                                  </p:childTnLst>
                                </p:cTn>
                              </p:par>
                            </p:childTnLst>
                          </p:cTn>
                        </p:par>
                        <p:par>
                          <p:cTn id="593" fill="hold">
                            <p:stCondLst>
                              <p:cond delay="200"/>
                            </p:stCondLst>
                            <p:childTnLst>
                              <p:par>
                                <p:cTn id="594" nodeType="afterEffect" fill="hold" presetClass="entr" presetID="4" presetSubtype="32">
                                  <p:stCondLst>
                                    <p:cond delay="0"/>
                                  </p:stCondLst>
                                  <p:iterate type="el">
                                    <p:tmAbs val="0"/>
                                  </p:iterate>
                                  <p:childTnLst>
                                    <p:set>
                                      <p:cBhvr>
                                        <p:cTn id="595" fill="hold"/>
                                        <p:tgtEl>
                                          <p:spTgt spid="534"/>
                                        </p:tgtEl>
                                        <p:attrNameLst>
                                          <p:attrName>style.visibility</p:attrName>
                                        </p:attrNameLst>
                                      </p:cBhvr>
                                      <p:to>
                                        <p:strVal val="visible"/>
                                      </p:to>
                                    </p:set>
                                    <p:animEffect filter="box(out)" transition="in">
                                      <p:cBhvr additive="repl">
                                        <p:cTn id="596" dur="200"/>
                                        <p:tgtEl>
                                          <p:spTgt spid="534"/>
                                        </p:tgtEl>
                                      </p:cBhvr>
                                    </p:animEffect>
                                  </p:childTnLst>
                                </p:cTn>
                              </p:par>
                            </p:childTnLst>
                          </p:cTn>
                        </p:par>
                        <p:par>
                          <p:cTn id="597" fill="hold">
                            <p:stCondLst>
                              <p:cond delay="400"/>
                            </p:stCondLst>
                            <p:childTnLst>
                              <p:par>
                                <p:cTn id="598" nodeType="afterEffect" fill="hold" presetClass="entr" presetID="22" presetSubtype="1">
                                  <p:stCondLst>
                                    <p:cond delay="0"/>
                                  </p:stCondLst>
                                  <p:iterate type="el">
                                    <p:tmAbs val="0"/>
                                  </p:iterate>
                                  <p:childTnLst>
                                    <p:set>
                                      <p:cBhvr>
                                        <p:cTn id="599" fill="hold"/>
                                        <p:tgtEl>
                                          <p:spTgt spid="545"/>
                                        </p:tgtEl>
                                        <p:attrNameLst>
                                          <p:attrName>style.visibility</p:attrName>
                                        </p:attrNameLst>
                                      </p:cBhvr>
                                      <p:to>
                                        <p:strVal val="visible"/>
                                      </p:to>
                                    </p:set>
                                    <p:animEffect filter="wipe(up)" transition="in">
                                      <p:cBhvr additive="repl">
                                        <p:cTn id="600" dur="200"/>
                                        <p:tgtEl>
                                          <p:spTgt spid="545"/>
                                        </p:tgtEl>
                                      </p:cBhvr>
                                    </p:animEffect>
                                  </p:childTnLst>
                                </p:cTn>
                              </p:par>
                            </p:childTnLst>
                          </p:cTn>
                        </p:par>
                      </p:childTnLst>
                    </p:cTn>
                  </p:par>
                  <p:par>
                    <p:cTn id="601" fill="hold">
                      <p:stCondLst>
                        <p:cond delay="indefinite"/>
                      </p:stCondLst>
                      <p:childTnLst>
                        <p:par>
                          <p:cTn id="602" fill="hold">
                            <p:stCondLst>
                              <p:cond delay="0"/>
                            </p:stCondLst>
                            <p:childTnLst>
                              <p:par>
                                <p:cTn id="603" nodeType="clickEffect" fill="hold" presetClass="entr" presetID="4" presetSubtype="32">
                                  <p:stCondLst>
                                    <p:cond delay="0"/>
                                  </p:stCondLst>
                                  <p:iterate type="el">
                                    <p:tmAbs val="0"/>
                                  </p:iterate>
                                  <p:childTnLst>
                                    <p:set>
                                      <p:cBhvr>
                                        <p:cTn id="604" fill="hold"/>
                                        <p:tgtEl>
                                          <p:spTgt spid="538"/>
                                        </p:tgtEl>
                                        <p:attrNameLst>
                                          <p:attrName>style.visibility</p:attrName>
                                        </p:attrNameLst>
                                      </p:cBhvr>
                                      <p:to>
                                        <p:strVal val="visible"/>
                                      </p:to>
                                    </p:set>
                                    <p:animEffect filter="box(out)" transition="in">
                                      <p:cBhvr additive="repl">
                                        <p:cTn id="605" dur="200"/>
                                        <p:tgtEl>
                                          <p:spTgt spid="538"/>
                                        </p:tgtEl>
                                      </p:cBhvr>
                                    </p:animEffect>
                                  </p:childTnLst>
                                </p:cTn>
                              </p:par>
                              <p:par>
                                <p:cTn id="606" nodeType="withEffect" fill="hold" presetClass="entr" presetID="4" presetSubtype="32">
                                  <p:stCondLst>
                                    <p:cond delay="0"/>
                                  </p:stCondLst>
                                  <p:iterate type="el">
                                    <p:tmAbs val="0"/>
                                  </p:iterate>
                                  <p:childTnLst>
                                    <p:set>
                                      <p:cBhvr>
                                        <p:cTn id="607" fill="hold"/>
                                        <p:tgtEl>
                                          <p:spTgt spid="539"/>
                                        </p:tgtEl>
                                        <p:attrNameLst>
                                          <p:attrName>style.visibility</p:attrName>
                                        </p:attrNameLst>
                                      </p:cBhvr>
                                      <p:to>
                                        <p:strVal val="visible"/>
                                      </p:to>
                                    </p:set>
                                    <p:animEffect filter="box(out)" transition="in">
                                      <p:cBhvr additive="repl">
                                        <p:cTn id="608" dur="200"/>
                                        <p:tgtEl>
                                          <p:spTgt spid="539"/>
                                        </p:tgtEl>
                                      </p:cBhvr>
                                    </p:animEffect>
                                  </p:childTnLst>
                                </p:cTn>
                              </p:par>
                            </p:childTnLst>
                          </p:cTn>
                        </p:par>
                        <p:par>
                          <p:cTn id="609" fill="hold">
                            <p:stCondLst>
                              <p:cond delay="200"/>
                            </p:stCondLst>
                            <p:childTnLst>
                              <p:par>
                                <p:cTn id="610" nodeType="afterEffect" fill="hold" presetClass="entr" presetID="4" presetSubtype="32">
                                  <p:stCondLst>
                                    <p:cond delay="0"/>
                                  </p:stCondLst>
                                  <p:iterate type="el">
                                    <p:tmAbs val="0"/>
                                  </p:iterate>
                                  <p:childTnLst>
                                    <p:set>
                                      <p:cBhvr>
                                        <p:cTn id="611" fill="hold"/>
                                        <p:tgtEl>
                                          <p:spTgt spid="535"/>
                                        </p:tgtEl>
                                        <p:attrNameLst>
                                          <p:attrName>style.visibility</p:attrName>
                                        </p:attrNameLst>
                                      </p:cBhvr>
                                      <p:to>
                                        <p:strVal val="visible"/>
                                      </p:to>
                                    </p:set>
                                    <p:animEffect filter="box(out)" transition="in">
                                      <p:cBhvr additive="repl">
                                        <p:cTn id="612" dur="200"/>
                                        <p:tgtEl>
                                          <p:spTgt spid="535"/>
                                        </p:tgtEl>
                                      </p:cBhvr>
                                    </p:animEffect>
                                  </p:childTnLst>
                                </p:cTn>
                              </p:par>
                            </p:childTnLst>
                          </p:cTn>
                        </p:par>
                        <p:par>
                          <p:cTn id="613" fill="hold">
                            <p:stCondLst>
                              <p:cond delay="400"/>
                            </p:stCondLst>
                            <p:childTnLst>
                              <p:par>
                                <p:cTn id="614" nodeType="afterEffect" fill="hold" presetClass="entr" presetID="22" presetSubtype="1">
                                  <p:stCondLst>
                                    <p:cond delay="0"/>
                                  </p:stCondLst>
                                  <p:iterate type="el">
                                    <p:tmAbs val="0"/>
                                  </p:iterate>
                                  <p:childTnLst>
                                    <p:set>
                                      <p:cBhvr>
                                        <p:cTn id="615" fill="hold"/>
                                        <p:tgtEl>
                                          <p:spTgt spid="546"/>
                                        </p:tgtEl>
                                        <p:attrNameLst>
                                          <p:attrName>style.visibility</p:attrName>
                                        </p:attrNameLst>
                                      </p:cBhvr>
                                      <p:to>
                                        <p:strVal val="visible"/>
                                      </p:to>
                                    </p:set>
                                    <p:animEffect filter="wipe(up)" transition="in">
                                      <p:cBhvr additive="repl">
                                        <p:cTn id="616" dur="200"/>
                                        <p:tgtEl>
                                          <p:spTgt spid="546"/>
                                        </p:tgtEl>
                                      </p:cBhvr>
                                    </p:animEffect>
                                  </p:childTnLst>
                                </p:cTn>
                              </p:par>
                            </p:childTnLst>
                          </p:cTn>
                        </p:par>
                      </p:childTnLst>
                    </p:cTn>
                  </p:par>
                  <p:par>
                    <p:cTn id="617" fill="hold">
                      <p:stCondLst>
                        <p:cond delay="indefinite"/>
                      </p:stCondLst>
                      <p:childTnLst>
                        <p:par>
                          <p:cTn id="618" fill="hold">
                            <p:stCondLst>
                              <p:cond delay="0"/>
                            </p:stCondLst>
                            <p:childTnLst>
                              <p:par>
                                <p:cTn id="619" nodeType="clickEffect" fill="hold" presetClass="entr" presetID="4" presetSubtype="32">
                                  <p:stCondLst>
                                    <p:cond delay="0"/>
                                  </p:stCondLst>
                                  <p:iterate type="el">
                                    <p:tmAbs val="0"/>
                                  </p:iterate>
                                  <p:childTnLst>
                                    <p:set>
                                      <p:cBhvr>
                                        <p:cTn id="620" fill="hold"/>
                                        <p:tgtEl>
                                          <p:spTgt spid="541"/>
                                        </p:tgtEl>
                                        <p:attrNameLst>
                                          <p:attrName>style.visibility</p:attrName>
                                        </p:attrNameLst>
                                      </p:cBhvr>
                                      <p:to>
                                        <p:strVal val="visible"/>
                                      </p:to>
                                    </p:set>
                                    <p:animEffect filter="box(out)" transition="in">
                                      <p:cBhvr additive="repl">
                                        <p:cTn id="621" dur="200"/>
                                        <p:tgtEl>
                                          <p:spTgt spid="541"/>
                                        </p:tgtEl>
                                      </p:cBhvr>
                                    </p:animEffect>
                                  </p:childTnLst>
                                </p:cTn>
                              </p:par>
                              <p:par>
                                <p:cTn id="622" nodeType="withEffect" fill="hold" presetClass="entr" presetID="4" presetSubtype="32">
                                  <p:stCondLst>
                                    <p:cond delay="0"/>
                                  </p:stCondLst>
                                  <p:iterate type="el">
                                    <p:tmAbs val="0"/>
                                  </p:iterate>
                                  <p:childTnLst>
                                    <p:set>
                                      <p:cBhvr>
                                        <p:cTn id="623" fill="hold"/>
                                        <p:tgtEl>
                                          <p:spTgt spid="540"/>
                                        </p:tgtEl>
                                        <p:attrNameLst>
                                          <p:attrName>style.visibility</p:attrName>
                                        </p:attrNameLst>
                                      </p:cBhvr>
                                      <p:to>
                                        <p:strVal val="visible"/>
                                      </p:to>
                                    </p:set>
                                    <p:animEffect filter="box(out)" transition="in">
                                      <p:cBhvr additive="repl">
                                        <p:cTn id="624" dur="200"/>
                                        <p:tgtEl>
                                          <p:spTgt spid="540"/>
                                        </p:tgtEl>
                                      </p:cBhvr>
                                    </p:animEffect>
                                  </p:childTnLst>
                                </p:cTn>
                              </p:par>
                            </p:childTnLst>
                          </p:cTn>
                        </p:par>
                        <p:par>
                          <p:cTn id="625" fill="hold">
                            <p:stCondLst>
                              <p:cond delay="200"/>
                            </p:stCondLst>
                            <p:childTnLst>
                              <p:par>
                                <p:cTn id="626" nodeType="afterEffect" fill="hold" presetClass="entr" presetID="4" presetSubtype="32">
                                  <p:stCondLst>
                                    <p:cond delay="0"/>
                                  </p:stCondLst>
                                  <p:iterate type="el">
                                    <p:tmAbs val="0"/>
                                  </p:iterate>
                                  <p:childTnLst>
                                    <p:set>
                                      <p:cBhvr>
                                        <p:cTn id="627" fill="hold"/>
                                        <p:tgtEl>
                                          <p:spTgt spid="536"/>
                                        </p:tgtEl>
                                        <p:attrNameLst>
                                          <p:attrName>style.visibility</p:attrName>
                                        </p:attrNameLst>
                                      </p:cBhvr>
                                      <p:to>
                                        <p:strVal val="visible"/>
                                      </p:to>
                                    </p:set>
                                    <p:animEffect filter="box(out)" transition="in">
                                      <p:cBhvr additive="repl">
                                        <p:cTn id="628" dur="200"/>
                                        <p:tgtEl>
                                          <p:spTgt spid="536"/>
                                        </p:tgtEl>
                                      </p:cBhvr>
                                    </p:animEffect>
                                  </p:childTnLst>
                                </p:cTn>
                              </p:par>
                            </p:childTnLst>
                          </p:cTn>
                        </p:par>
                        <p:par>
                          <p:cTn id="629" fill="hold">
                            <p:stCondLst>
                              <p:cond delay="400"/>
                            </p:stCondLst>
                            <p:childTnLst>
                              <p:par>
                                <p:cTn id="630" nodeType="afterEffect" fill="hold" presetClass="entr" presetID="22" presetSubtype="1">
                                  <p:stCondLst>
                                    <p:cond delay="0"/>
                                  </p:stCondLst>
                                  <p:iterate type="el">
                                    <p:tmAbs val="0"/>
                                  </p:iterate>
                                  <p:childTnLst>
                                    <p:set>
                                      <p:cBhvr>
                                        <p:cTn id="631" fill="hold"/>
                                        <p:tgtEl>
                                          <p:spTgt spid="547"/>
                                        </p:tgtEl>
                                        <p:attrNameLst>
                                          <p:attrName>style.visibility</p:attrName>
                                        </p:attrNameLst>
                                      </p:cBhvr>
                                      <p:to>
                                        <p:strVal val="visible"/>
                                      </p:to>
                                    </p:set>
                                    <p:animEffect filter="wipe(up)" transition="in">
                                      <p:cBhvr additive="repl">
                                        <p:cTn id="632" dur="200"/>
                                        <p:tgtEl>
                                          <p:spTgt spid="547"/>
                                        </p:tgtEl>
                                      </p:cBhvr>
                                    </p:animEffect>
                                  </p:childTnLst>
                                </p:cTn>
                              </p:par>
                            </p:childTnLst>
                          </p:cTn>
                        </p:par>
                      </p:childTnLst>
                    </p:cTn>
                  </p:par>
                  <p:par>
                    <p:cTn id="633" fill="hold">
                      <p:stCondLst>
                        <p:cond delay="indefinite"/>
                      </p:stCondLst>
                      <p:childTnLst>
                        <p:par>
                          <p:cTn id="634" fill="hold">
                            <p:stCondLst>
                              <p:cond delay="0"/>
                            </p:stCondLst>
                            <p:childTnLst>
                              <p:par>
                                <p:cTn id="635" nodeType="clickEffect" fill="hold" presetClass="entr" presetID="4" presetSubtype="32">
                                  <p:stCondLst>
                                    <p:cond delay="0"/>
                                  </p:stCondLst>
                                  <p:iterate type="el">
                                    <p:tmAbs val="0"/>
                                  </p:iterate>
                                  <p:childTnLst>
                                    <p:set>
                                      <p:cBhvr>
                                        <p:cTn id="636" fill="hold"/>
                                        <p:tgtEl>
                                          <p:spTgt spid="542"/>
                                        </p:tgtEl>
                                        <p:attrNameLst>
                                          <p:attrName>style.visibility</p:attrName>
                                        </p:attrNameLst>
                                      </p:cBhvr>
                                      <p:to>
                                        <p:strVal val="visible"/>
                                      </p:to>
                                    </p:set>
                                    <p:animEffect filter="box(out)" transition="in">
                                      <p:cBhvr additive="repl">
                                        <p:cTn id="637" dur="200"/>
                                        <p:tgtEl>
                                          <p:spTgt spid="542"/>
                                        </p:tgtEl>
                                      </p:cBhvr>
                                    </p:animEffect>
                                  </p:childTnLst>
                                </p:cTn>
                              </p:par>
                              <p:par>
                                <p:cTn id="638" nodeType="withEffect" fill="hold" presetClass="entr" presetID="4" presetSubtype="32">
                                  <p:stCondLst>
                                    <p:cond delay="0"/>
                                  </p:stCondLst>
                                  <p:iterate type="el">
                                    <p:tmAbs val="0"/>
                                  </p:iterate>
                                  <p:childTnLst>
                                    <p:set>
                                      <p:cBhvr>
                                        <p:cTn id="639" fill="hold"/>
                                        <p:tgtEl>
                                          <p:spTgt spid="543"/>
                                        </p:tgtEl>
                                        <p:attrNameLst>
                                          <p:attrName>style.visibility</p:attrName>
                                        </p:attrNameLst>
                                      </p:cBhvr>
                                      <p:to>
                                        <p:strVal val="visible"/>
                                      </p:to>
                                    </p:set>
                                    <p:animEffect filter="box(out)" transition="in">
                                      <p:cBhvr additive="repl">
                                        <p:cTn id="640" dur="200"/>
                                        <p:tgtEl>
                                          <p:spTgt spid="543"/>
                                        </p:tgtEl>
                                      </p:cBhvr>
                                    </p:animEffect>
                                  </p:childTnLst>
                                </p:cTn>
                              </p:par>
                            </p:childTnLst>
                          </p:cTn>
                        </p:par>
                        <p:par>
                          <p:cTn id="641" fill="hold">
                            <p:stCondLst>
                              <p:cond delay="200"/>
                            </p:stCondLst>
                            <p:childTnLst>
                              <p:par>
                                <p:cTn id="642" nodeType="afterEffect" fill="hold" presetClass="entr" presetID="4" presetSubtype="32">
                                  <p:stCondLst>
                                    <p:cond delay="0"/>
                                  </p:stCondLst>
                                  <p:iterate type="el">
                                    <p:tmAbs val="0"/>
                                  </p:iterate>
                                  <p:childTnLst>
                                    <p:set>
                                      <p:cBhvr>
                                        <p:cTn id="643" fill="hold"/>
                                        <p:tgtEl>
                                          <p:spTgt spid="537"/>
                                        </p:tgtEl>
                                        <p:attrNameLst>
                                          <p:attrName>style.visibility</p:attrName>
                                        </p:attrNameLst>
                                      </p:cBhvr>
                                      <p:to>
                                        <p:strVal val="visible"/>
                                      </p:to>
                                    </p:set>
                                    <p:animEffect filter="box(out)" transition="in">
                                      <p:cBhvr additive="repl">
                                        <p:cTn id="644" dur="200"/>
                                        <p:tgtEl>
                                          <p:spTgt spid="537"/>
                                        </p:tgtEl>
                                      </p:cBhvr>
                                    </p:animEffect>
                                  </p:childTnLst>
                                </p:cTn>
                              </p:par>
                            </p:childTnLst>
                          </p:cTn>
                        </p:par>
                        <p:par>
                          <p:cTn id="645" fill="hold">
                            <p:stCondLst>
                              <p:cond delay="400"/>
                            </p:stCondLst>
                            <p:childTnLst>
                              <p:par>
                                <p:cTn id="646" nodeType="afterEffect" fill="hold" presetClass="entr" presetID="22" presetSubtype="1">
                                  <p:stCondLst>
                                    <p:cond delay="0"/>
                                  </p:stCondLst>
                                  <p:iterate type="el">
                                    <p:tmAbs val="0"/>
                                  </p:iterate>
                                  <p:childTnLst>
                                    <p:set>
                                      <p:cBhvr>
                                        <p:cTn id="647" fill="hold"/>
                                        <p:tgtEl>
                                          <p:spTgt spid="548"/>
                                        </p:tgtEl>
                                        <p:attrNameLst>
                                          <p:attrName>style.visibility</p:attrName>
                                        </p:attrNameLst>
                                      </p:cBhvr>
                                      <p:to>
                                        <p:strVal val="visible"/>
                                      </p:to>
                                    </p:set>
                                    <p:animEffect filter="wipe(up)" transition="in">
                                      <p:cBhvr additive="repl">
                                        <p:cTn id="648" dur="200"/>
                                        <p:tgtEl>
                                          <p:spTgt spid="5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1" name="Заглавие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Effets de la réponse de l'État</a:t>
            </a:r>
            <a:endParaRPr b="0" lang="fr-FR" sz="3200" spc="-1" strike="noStrike">
              <a:latin typeface="Arial"/>
            </a:endParaRPr>
          </a:p>
        </p:txBody>
      </p:sp>
      <p:grpSp>
        <p:nvGrpSpPr>
          <p:cNvPr id="552" name="Групиране 18"/>
          <p:cNvGrpSpPr/>
          <p:nvPr/>
        </p:nvGrpSpPr>
        <p:grpSpPr>
          <a:xfrm>
            <a:off x="3489120" y="2262960"/>
            <a:ext cx="2703960" cy="2189520"/>
            <a:chOff x="3489120" y="2262960"/>
            <a:chExt cx="2703960" cy="2189520"/>
          </a:xfrm>
        </p:grpSpPr>
        <p:sp>
          <p:nvSpPr>
            <p:cNvPr id="553" name="Овал 10"/>
            <p:cNvSpPr/>
            <p:nvPr/>
          </p:nvSpPr>
          <p:spPr>
            <a:xfrm>
              <a:off x="3489120" y="2262960"/>
              <a:ext cx="2703960" cy="2189520"/>
            </a:xfrm>
            <a:prstGeom prst="ellipse">
              <a:avLst/>
            </a:prstGeom>
            <a:solidFill>
              <a:schemeClr val="accent4">
                <a:alpha val="50000"/>
              </a:schemeClr>
            </a:solidFill>
            <a:ln w="0">
              <a:noFill/>
            </a:ln>
          </p:spPr>
          <p:style>
            <a:lnRef idx="0"/>
            <a:fillRef idx="0"/>
            <a:effectRef idx="0"/>
            <a:fontRef idx="minor"/>
          </p:style>
        </p:sp>
        <p:grpSp>
          <p:nvGrpSpPr>
            <p:cNvPr id="554" name="Диаграма 7"/>
            <p:cNvGrpSpPr/>
            <p:nvPr/>
          </p:nvGrpSpPr>
          <p:grpSpPr>
            <a:xfrm>
              <a:off x="0" y="0"/>
              <a:ext cx="0" cy="0"/>
              <a:chOff x="0" y="0"/>
              <a:chExt cx="0" cy="0"/>
            </a:xfrm>
          </p:grpSpPr>
        </p:grpSp>
      </p:grpSp>
      <p:graphicFrame>
        <p:nvGraphicFramePr>
          <p:cNvPr id="6" name="Diagram6"/>
          <p:cNvGraphicFramePr/>
          <p:nvPr>
            <p:extLst>
              <p:ext uri="{D42A27DB-BD31-4B8C-83A1-F6EECF244321}">
                <p14:modId xmlns:p14="http://schemas.microsoft.com/office/powerpoint/2010/main" val="2793999344"/>
              </p:ext>
            </p:extLst>
          </p:nvPr>
        </p:nvGraphicFramePr>
        <p:xfrm>
          <a:off x="6707880" y="2331000"/>
          <a:ext cx="2233440" cy="212148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Diagram7"/>
          <p:cNvGraphicFramePr/>
          <p:nvPr>
            <p:extLst>
              <p:ext uri="{D42A27DB-BD31-4B8C-83A1-F6EECF244321}">
                <p14:modId xmlns:p14="http://schemas.microsoft.com/office/powerpoint/2010/main" val="1306521657"/>
              </p:ext>
            </p:extLst>
          </p:nvPr>
        </p:nvGraphicFramePr>
        <p:xfrm>
          <a:off x="3505320" y="4495680"/>
          <a:ext cx="2703960" cy="21895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Diagram8"/>
          <p:cNvGraphicFramePr/>
          <p:nvPr>
            <p:extLst>
              <p:ext uri="{D42A27DB-BD31-4B8C-83A1-F6EECF244321}">
                <p14:modId xmlns:p14="http://schemas.microsoft.com/office/powerpoint/2010/main" val="3536610978"/>
              </p:ext>
            </p:extLst>
          </p:nvPr>
        </p:nvGraphicFramePr>
        <p:xfrm>
          <a:off x="6729120" y="4602600"/>
          <a:ext cx="2244600" cy="2082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555" name="Стрелка надясно 32"/>
          <p:cNvSpPr/>
          <p:nvPr/>
        </p:nvSpPr>
        <p:spPr>
          <a:xfrm>
            <a:off x="6250680" y="3175920"/>
            <a:ext cx="399600" cy="363960"/>
          </a:xfrm>
          <a:prstGeom prst="rightArrow">
            <a:avLst>
              <a:gd name="adj1" fmla="val 50000"/>
              <a:gd name="adj2" fmla="val 50000"/>
            </a:avLst>
          </a:prstGeom>
          <a:solidFill>
            <a:schemeClr val="accent4"/>
          </a:solidFill>
          <a:ln w="0">
            <a:noFill/>
          </a:ln>
        </p:spPr>
        <p:style>
          <a:lnRef idx="0"/>
          <a:fillRef idx="0"/>
          <a:effectRef idx="0"/>
          <a:fontRef idx="minor"/>
        </p:style>
      </p:sp>
      <p:sp>
        <p:nvSpPr>
          <p:cNvPr id="556" name="Стрелка надясно 33"/>
          <p:cNvSpPr/>
          <p:nvPr/>
        </p:nvSpPr>
        <p:spPr>
          <a:xfrm>
            <a:off x="6250680" y="5408640"/>
            <a:ext cx="437040" cy="363960"/>
          </a:xfrm>
          <a:prstGeom prst="rightArrow">
            <a:avLst>
              <a:gd name="adj1" fmla="val 50000"/>
              <a:gd name="adj2" fmla="val 50000"/>
            </a:avLst>
          </a:prstGeom>
          <a:solidFill>
            <a:srgbClr val="c00000"/>
          </a:solidFill>
          <a:ln w="0">
            <a:noFill/>
          </a:ln>
        </p:spPr>
        <p:style>
          <a:lnRef idx="0"/>
          <a:fillRef idx="0"/>
          <a:effectRef idx="0"/>
          <a:fontRef idx="minor"/>
        </p:style>
      </p:sp>
      <p:sp>
        <p:nvSpPr>
          <p:cNvPr id="557" name="Стрелка надясно 35"/>
          <p:cNvSpPr/>
          <p:nvPr/>
        </p:nvSpPr>
        <p:spPr>
          <a:xfrm>
            <a:off x="1850760" y="3048480"/>
            <a:ext cx="1550520" cy="645480"/>
          </a:xfrm>
          <a:prstGeom prst="rightArrow">
            <a:avLst>
              <a:gd name="adj1" fmla="val 50000"/>
              <a:gd name="adj2" fmla="val 50000"/>
            </a:avLst>
          </a:prstGeom>
          <a:solidFill>
            <a:srgbClr val="6585cf"/>
          </a:solidFill>
          <a:ln>
            <a:solidFill>
              <a:srgbClr val="4a6299"/>
            </a:solidFill>
            <a:round/>
          </a:ln>
        </p:spPr>
        <p:style>
          <a:lnRef idx="2">
            <a:schemeClr val="accent4">
              <a:shade val="50000"/>
            </a:schemeClr>
          </a:lnRef>
          <a:fillRef idx="1">
            <a:schemeClr val="accent4"/>
          </a:fillRef>
          <a:effectRef idx="0">
            <a:schemeClr val="accent4"/>
          </a:effectRef>
          <a:fontRef idx="minor"/>
        </p:style>
        <p:txBody>
          <a:bodyPr lIns="90000" rIns="90000" tIns="45000" bIns="45000" anchor="ctr">
            <a:noAutofit/>
          </a:bodyPr>
          <a:p>
            <a:pPr algn="ctr">
              <a:lnSpc>
                <a:spcPct val="100000"/>
              </a:lnSpc>
            </a:pPr>
            <a:r>
              <a:rPr b="1" lang="en-US" sz="1800" spc="-1" strike="noStrike">
                <a:solidFill>
                  <a:srgbClr val="ffffff"/>
                </a:solidFill>
                <a:latin typeface="Calibri"/>
                <a:ea typeface="DejaVu Sans"/>
              </a:rPr>
              <a:t>Trop faible</a:t>
            </a:r>
            <a:r>
              <a:rPr b="0" lang="en-US" sz="1800" spc="-1" strike="noStrike">
                <a:solidFill>
                  <a:srgbClr val="ffffff"/>
                </a:solidFill>
                <a:latin typeface="Calibri"/>
                <a:ea typeface="DejaVu Sans"/>
              </a:rPr>
              <a:t> </a:t>
            </a:r>
            <a:endParaRPr b="0" lang="fr-FR" sz="1800" spc="-1" strike="noStrike">
              <a:latin typeface="Arial"/>
            </a:endParaRPr>
          </a:p>
        </p:txBody>
      </p:sp>
      <p:sp>
        <p:nvSpPr>
          <p:cNvPr id="558" name="Стрелка надясно 36"/>
          <p:cNvSpPr/>
          <p:nvPr/>
        </p:nvSpPr>
        <p:spPr>
          <a:xfrm>
            <a:off x="1850760" y="5248800"/>
            <a:ext cx="1550520" cy="645480"/>
          </a:xfrm>
          <a:prstGeom prst="rightArrow">
            <a:avLst>
              <a:gd name="adj1" fmla="val 50000"/>
              <a:gd name="adj2" fmla="val 50000"/>
            </a:avLst>
          </a:prstGeom>
          <a:solidFill>
            <a:srgbClr val="c00000"/>
          </a:solidFill>
          <a:ln>
            <a:solidFill>
              <a:srgbClr val="c00000"/>
            </a:solidFill>
            <a:round/>
          </a:ln>
        </p:spPr>
        <p:style>
          <a:lnRef idx="2">
            <a:schemeClr val="accent4">
              <a:shade val="50000"/>
            </a:schemeClr>
          </a:lnRef>
          <a:fillRef idx="1">
            <a:schemeClr val="accent4"/>
          </a:fillRef>
          <a:effectRef idx="0">
            <a:schemeClr val="accent4"/>
          </a:effectRef>
          <a:fontRef idx="minor"/>
        </p:style>
        <p:txBody>
          <a:bodyPr lIns="90000" rIns="90000" tIns="45000" bIns="45000" anchor="ctr">
            <a:noAutofit/>
          </a:bodyPr>
          <a:p>
            <a:pPr algn="ctr">
              <a:lnSpc>
                <a:spcPct val="100000"/>
              </a:lnSpc>
            </a:pPr>
            <a:r>
              <a:rPr b="1" lang="en-US" sz="1800" spc="-1" strike="noStrike">
                <a:solidFill>
                  <a:srgbClr val="ffffff"/>
                </a:solidFill>
                <a:latin typeface="Calibri"/>
                <a:ea typeface="DejaVu Sans"/>
              </a:rPr>
              <a:t>Trop dure</a:t>
            </a:r>
            <a:r>
              <a:rPr b="0" lang="en-US" sz="1800" spc="-1" strike="noStrike">
                <a:solidFill>
                  <a:srgbClr val="ffffff"/>
                </a:solidFill>
                <a:latin typeface="Calibri"/>
                <a:ea typeface="DejaVu Sans"/>
              </a:rPr>
              <a:t> </a:t>
            </a:r>
            <a:endParaRPr b="0" lang="fr-FR" sz="1800" spc="-1" strike="noStrike">
              <a:latin typeface="Arial"/>
            </a:endParaRPr>
          </a:p>
        </p:txBody>
      </p:sp>
      <p:sp>
        <p:nvSpPr>
          <p:cNvPr id="559" name="Правоъгълник: със заоблени ъгли 37"/>
          <p:cNvSpPr/>
          <p:nvPr/>
        </p:nvSpPr>
        <p:spPr>
          <a:xfrm>
            <a:off x="390240" y="2856960"/>
            <a:ext cx="1310400" cy="3180240"/>
          </a:xfrm>
          <a:prstGeom prst="roundRect">
            <a:avLst>
              <a:gd name="adj" fmla="val 16667"/>
            </a:avLst>
          </a:prstGeom>
          <a:solidFill>
            <a:srgbClr val="c9c2d1"/>
          </a:solidFill>
          <a:ln>
            <a:solidFill>
              <a:srgbClr val="4f4d52"/>
            </a:solidFill>
            <a:round/>
          </a:ln>
        </p:spPr>
        <p:style>
          <a:lnRef idx="2">
            <a:schemeClr val="accent1">
              <a:shade val="50000"/>
            </a:schemeClr>
          </a:lnRef>
          <a:fillRef idx="1001">
            <a:schemeClr val="lt2"/>
          </a:fillRef>
          <a:effectRef idx="0">
            <a:schemeClr val="accent1"/>
          </a:effectRef>
          <a:fontRef idx="minor"/>
        </p:style>
        <p:txBody>
          <a:bodyPr lIns="90000" rIns="90000" tIns="45000" bIns="45000" anchor="ctr">
            <a:noAutofit/>
          </a:bodyPr>
          <a:p>
            <a:pPr algn="ctr">
              <a:lnSpc>
                <a:spcPct val="100000"/>
              </a:lnSpc>
            </a:pPr>
            <a:r>
              <a:rPr b="1" lang="en-US" sz="1800" spc="-1" strike="noStrike">
                <a:solidFill>
                  <a:srgbClr val="000000"/>
                </a:solidFill>
                <a:latin typeface="Calibri"/>
                <a:ea typeface="DejaVu Sans"/>
              </a:rPr>
              <a:t>Menaces contre la sécurité</a:t>
            </a:r>
            <a:endParaRPr b="0" lang="fr-FR" sz="1800" spc="-1" strike="noStrike">
              <a:latin typeface="Arial"/>
            </a:endParaRPr>
          </a:p>
        </p:txBody>
      </p:sp>
      <p:sp>
        <p:nvSpPr>
          <p:cNvPr id="560" name="Текстово поле 19"/>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649" dur="indefinite" restart="never" nodeType="tmRoot">
          <p:childTnLst>
            <p:seq>
              <p:cTn id="650" dur="indefinite" nodeType="mainSeq">
                <p:childTnLst>
                  <p:par>
                    <p:cTn id="651" fill="hold">
                      <p:stCondLst>
                        <p:cond delay="indefinite"/>
                      </p:stCondLst>
                      <p:childTnLst>
                        <p:par>
                          <p:cTn id="652" fill="hold">
                            <p:stCondLst>
                              <p:cond delay="0"/>
                            </p:stCondLst>
                            <p:childTnLst>
                              <p:par>
                                <p:cTn id="653" nodeType="clickEffect" fill="hold" presetClass="entr" presetID="1">
                                  <p:stCondLst>
                                    <p:cond delay="0"/>
                                  </p:stCondLst>
                                  <p:childTnLst>
                                    <p:set>
                                      <p:cBhvr>
                                        <p:cTn id="654" dur="1" fill="hold">
                                          <p:stCondLst>
                                            <p:cond delay="0"/>
                                          </p:stCondLst>
                                        </p:cTn>
                                        <p:tgtEl>
                                          <p:spTgt spid="559"/>
                                        </p:tgtEl>
                                        <p:attrNameLst>
                                          <p:attrName>style.visibility</p:attrName>
                                        </p:attrNameLst>
                                      </p:cBhvr>
                                      <p:to>
                                        <p:strVal val="visible"/>
                                      </p:to>
                                    </p:set>
                                  </p:childTnLst>
                                </p:cTn>
                              </p:par>
                            </p:childTnLst>
                          </p:cTn>
                        </p:par>
                      </p:childTnLst>
                    </p:cTn>
                  </p:par>
                  <p:par>
                    <p:cTn id="655" fill="hold">
                      <p:stCondLst>
                        <p:cond delay="indefinite"/>
                      </p:stCondLst>
                      <p:childTnLst>
                        <p:par>
                          <p:cTn id="656" fill="hold">
                            <p:stCondLst>
                              <p:cond delay="0"/>
                            </p:stCondLst>
                            <p:childTnLst>
                              <p:par>
                                <p:cTn id="657" nodeType="clickEffect" fill="hold" presetClass="entr" presetID="1">
                                  <p:stCondLst>
                                    <p:cond delay="0"/>
                                  </p:stCondLst>
                                  <p:childTnLst>
                                    <p:set>
                                      <p:cBhvr>
                                        <p:cTn id="658" dur="1" fill="hold">
                                          <p:stCondLst>
                                            <p:cond delay="0"/>
                                          </p:stCondLst>
                                        </p:cTn>
                                        <p:tgtEl>
                                          <p:spTgt spid="557"/>
                                        </p:tgtEl>
                                        <p:attrNameLst>
                                          <p:attrName>style.visibility</p:attrName>
                                        </p:attrNameLst>
                                      </p:cBhvr>
                                      <p:to>
                                        <p:strVal val="visible"/>
                                      </p:to>
                                    </p:set>
                                  </p:childTnLst>
                                </p:cTn>
                              </p:par>
                            </p:childTnLst>
                          </p:cTn>
                        </p:par>
                      </p:childTnLst>
                    </p:cTn>
                  </p:par>
                  <p:par>
                    <p:cTn id="659" fill="hold">
                      <p:stCondLst>
                        <p:cond delay="indefinite"/>
                      </p:stCondLst>
                      <p:childTnLst>
                        <p:par>
                          <p:cTn id="660" fill="hold">
                            <p:stCondLst>
                              <p:cond delay="0"/>
                            </p:stCondLst>
                            <p:childTnLst>
                              <p:par>
                                <p:cTn id="661" nodeType="clickEffect" fill="hold" presetClass="entr" presetID="1">
                                  <p:stCondLst>
                                    <p:cond delay="0"/>
                                  </p:stCondLst>
                                  <p:childTnLst>
                                    <p:set>
                                      <p:cBhvr>
                                        <p:cTn id="662" dur="1" fill="hold">
                                          <p:stCondLst>
                                            <p:cond delay="0"/>
                                          </p:stCondLst>
                                        </p:cTn>
                                        <p:tgtEl>
                                          <p:spTgt spid="552"/>
                                        </p:tgtEl>
                                        <p:attrNameLst>
                                          <p:attrName>style.visibility</p:attrName>
                                        </p:attrNameLst>
                                      </p:cBhvr>
                                      <p:to>
                                        <p:strVal val="visible"/>
                                      </p:to>
                                    </p:set>
                                  </p:childTnLst>
                                </p:cTn>
                              </p:par>
                            </p:childTnLst>
                          </p:cTn>
                        </p:par>
                      </p:childTnLst>
                    </p:cTn>
                  </p:par>
                  <p:par>
                    <p:cTn id="663" fill="hold">
                      <p:stCondLst>
                        <p:cond delay="indefinite"/>
                      </p:stCondLst>
                      <p:childTnLst>
                        <p:par>
                          <p:cTn id="664" fill="hold">
                            <p:stCondLst>
                              <p:cond delay="0"/>
                            </p:stCondLst>
                            <p:childTnLst>
                              <p:par>
                                <p:cTn id="665" nodeType="clickEffect" fill="hold" presetClass="entr" presetID="1">
                                  <p:stCondLst>
                                    <p:cond delay="0"/>
                                  </p:stCondLst>
                                  <p:childTnLst>
                                    <p:set>
                                      <p:cBhvr>
                                        <p:cTn id="666" dur="1" fill="hold">
                                          <p:stCondLst>
                                            <p:cond delay="0"/>
                                          </p:stCondLst>
                                        </p:cTn>
                                        <p:tgtEl>
                                          <p:spTgt spid="555"/>
                                        </p:tgtEl>
                                        <p:attrNameLst>
                                          <p:attrName>style.visibility</p:attrName>
                                        </p:attrNameLst>
                                      </p:cBhvr>
                                      <p:to>
                                        <p:strVal val="visible"/>
                                      </p:to>
                                    </p:set>
                                  </p:childTnLst>
                                </p:cTn>
                              </p:par>
                            </p:childTnLst>
                          </p:cTn>
                        </p:par>
                      </p:childTnLst>
                    </p:cTn>
                  </p:par>
                  <p:par>
                    <p:cTn id="667" fill="hold">
                      <p:stCondLst>
                        <p:cond delay="indefinite"/>
                      </p:stCondLst>
                      <p:childTnLst>
                        <p:par>
                          <p:cTn id="668" fill="hold">
                            <p:stCondLst>
                              <p:cond delay="0"/>
                            </p:stCondLst>
                            <p:childTnLst>
                              <p:par>
                                <p:cTn id="669" nodeType="clickEffect" fill="hold" presetClass="entr" presetID="1">
                                  <p:stCondLst>
                                    <p:cond delay="0"/>
                                  </p:stCondLst>
                                  <p:childTnLst>
                                    <p:set>
                                      <p:cBhvr>
                                        <p:cTn id="670" dur="1" fill="hold">
                                          <p:stCondLst>
                                            <p:cond delay="0"/>
                                          </p:stCondLst>
                                        </p:cTn>
                                        <p:tgtEl>
                                          <p:spTgt spid="558"/>
                                        </p:tgtEl>
                                        <p:attrNameLst>
                                          <p:attrName>style.visibility</p:attrName>
                                        </p:attrNameLst>
                                      </p:cBhvr>
                                      <p:to>
                                        <p:strVal val="visible"/>
                                      </p:to>
                                    </p:set>
                                  </p:childTnLst>
                                </p:cTn>
                              </p:par>
                            </p:childTnLst>
                          </p:cTn>
                        </p:par>
                      </p:childTnLst>
                    </p:cTn>
                  </p:par>
                  <p:par>
                    <p:cTn id="671" fill="hold">
                      <p:stCondLst>
                        <p:cond delay="indefinite"/>
                      </p:stCondLst>
                      <p:childTnLst>
                        <p:par>
                          <p:cTn id="672" fill="hold">
                            <p:stCondLst>
                              <p:cond delay="0"/>
                            </p:stCondLst>
                            <p:childTnLst>
                              <p:par>
                                <p:cTn id="673" nodeType="clickEffect" fill="hold" presetClass="entr" presetID="1">
                                  <p:stCondLst>
                                    <p:cond delay="0"/>
                                  </p:stCondLst>
                                  <p:childTnLst>
                                    <p:set>
                                      <p:cBhvr>
                                        <p:cTn id="674" dur="1" fill="hold">
                                          <p:stCondLst>
                                            <p:cond delay="0"/>
                                          </p:stCondLst>
                                        </p:cTn>
                                        <p:tgtEl>
                                          <p:spTgt spid="5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Tijdelijke aanduiding voor inhoud 2"/>
          <p:cNvSpPr/>
          <p:nvPr/>
        </p:nvSpPr>
        <p:spPr>
          <a:xfrm>
            <a:off x="685800" y="2286000"/>
            <a:ext cx="5028120" cy="3732840"/>
          </a:xfrm>
          <a:prstGeom prst="rect">
            <a:avLst/>
          </a:prstGeom>
          <a:solidFill>
            <a:srgbClr val="ffffff"/>
          </a:solidFill>
          <a:ln w="0">
            <a:noFill/>
          </a:ln>
        </p:spPr>
        <p:style>
          <a:lnRef idx="0"/>
          <a:fillRef idx="0"/>
          <a:effectRef idx="0"/>
          <a:fontRef idx="minor"/>
        </p:style>
        <p:txBody>
          <a:bodyPr lIns="90000" rIns="90000" tIns="45000" bIns="45000">
            <a:noAutofit/>
          </a:bodyPr>
          <a:p>
            <a:pPr>
              <a:lnSpc>
                <a:spcPct val="100000"/>
              </a:lnSpc>
              <a:spcBef>
                <a:spcPts val="479"/>
              </a:spcBef>
            </a:pPr>
            <a:endParaRPr b="0" lang="fr-FR" sz="1800" spc="-1" strike="noStrike">
              <a:latin typeface="Arial"/>
            </a:endParaRPr>
          </a:p>
          <a:p>
            <a:pPr>
              <a:lnSpc>
                <a:spcPct val="100000"/>
              </a:lnSpc>
              <a:spcBef>
                <a:spcPts val="479"/>
              </a:spcBef>
            </a:pPr>
            <a:endParaRPr b="0" lang="fr-FR" sz="1800" spc="-1" strike="noStrike">
              <a:latin typeface="Arial"/>
            </a:endParaRPr>
          </a:p>
        </p:txBody>
      </p:sp>
      <p:grpSp>
        <p:nvGrpSpPr>
          <p:cNvPr id="562" name="Diagram 6"/>
          <p:cNvGrpSpPr/>
          <p:nvPr/>
        </p:nvGrpSpPr>
        <p:grpSpPr>
          <a:xfrm>
            <a:off x="609480" y="2302200"/>
            <a:ext cx="7771680" cy="4009680"/>
            <a:chOff x="609480" y="2302200"/>
            <a:chExt cx="7771680" cy="4009680"/>
          </a:xfrm>
        </p:grpSpPr>
        <p:sp>
          <p:nvSpPr>
            <p:cNvPr id="563" name="Rectangle 562"/>
            <p:cNvSpPr/>
            <p:nvPr/>
          </p:nvSpPr>
          <p:spPr>
            <a:xfrm>
              <a:off x="609480" y="2302200"/>
              <a:ext cx="7771320" cy="4009680"/>
            </a:xfrm>
            <a:prstGeom prst="rect">
              <a:avLst/>
            </a:prstGeom>
            <a:noFill/>
            <a:ln w="0">
              <a:noFill/>
            </a:ln>
          </p:spPr>
          <p:style>
            <a:lnRef idx="0"/>
            <a:fillRef idx="0"/>
            <a:effectRef idx="0"/>
            <a:fontRef idx="minor"/>
          </p:style>
        </p:sp>
        <p:sp>
          <p:nvSpPr>
            <p:cNvPr id="564" name="Partial Circle 563"/>
            <p:cNvSpPr/>
            <p:nvPr/>
          </p:nvSpPr>
          <p:spPr>
            <a:xfrm>
              <a:off x="609480" y="2302200"/>
              <a:ext cx="4009680" cy="4009680"/>
            </a:xfrm>
            <a:prstGeom prst="pie">
              <a:avLst>
                <a:gd name="adj1" fmla="val 5400000"/>
                <a:gd name="adj2" fmla="val 16200000"/>
              </a:avLst>
            </a:prstGeom>
            <a:solidFill>
              <a:schemeClr val="accent4">
                <a:hueOff val="0"/>
                <a:satOff val="0"/>
                <a:lumOff val="0"/>
                <a:alphaOff val="0"/>
              </a:schemeClr>
            </a:solidFill>
            <a:ln>
              <a:solidFill>
                <a:srgbClr val="ffffff"/>
              </a:solidFill>
              <a:round/>
            </a:ln>
          </p:spPr>
          <p:style>
            <a:lnRef idx="2"/>
            <a:fillRef idx="0"/>
            <a:effectRef idx="0"/>
            <a:fontRef idx="minor"/>
          </p:style>
        </p:sp>
        <p:sp>
          <p:nvSpPr>
            <p:cNvPr id="565" name="Rectangle 564"/>
            <p:cNvSpPr/>
            <p:nvPr/>
          </p:nvSpPr>
          <p:spPr>
            <a:xfrm>
              <a:off x="2615040" y="2302200"/>
              <a:ext cx="5765760" cy="4009680"/>
            </a:xfrm>
            <a:prstGeom prst="rect">
              <a:avLst/>
            </a:prstGeom>
            <a:solidFill>
              <a:schemeClr val="lt1">
                <a:alpha val="90000"/>
                <a:hueOff val="0"/>
                <a:satOff val="0"/>
                <a:lumOff val="0"/>
                <a:alphaOff val="0"/>
              </a:schemeClr>
            </a:solidFill>
            <a:ln>
              <a:solidFill>
                <a:srgbClr val="6585cf"/>
              </a:solidFill>
              <a:round/>
            </a:ln>
          </p:spPr>
          <p:style>
            <a:lnRef idx="2"/>
            <a:fillRef idx="0"/>
            <a:effectRef idx="0"/>
            <a:fontRef idx="minor"/>
          </p:style>
          <p:txBody>
            <a:bodyPr lIns="148680" rIns="3032280" tIns="148680" bIns="330732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Qui</a:t>
              </a:r>
              <a:endParaRPr b="0" lang="fr-FR" sz="3900" spc="-1" strike="noStrike">
                <a:latin typeface="Arial"/>
              </a:endParaRPr>
            </a:p>
          </p:txBody>
        </p:sp>
        <p:sp>
          <p:nvSpPr>
            <p:cNvPr id="566" name="Partial Circle 565"/>
            <p:cNvSpPr/>
            <p:nvPr/>
          </p:nvSpPr>
          <p:spPr>
            <a:xfrm>
              <a:off x="1136160" y="3154320"/>
              <a:ext cx="2956680" cy="2956680"/>
            </a:xfrm>
            <a:prstGeom prst="pie">
              <a:avLst>
                <a:gd name="adj1" fmla="val 5400000"/>
                <a:gd name="adj2" fmla="val 16200000"/>
              </a:avLst>
            </a:prstGeom>
            <a:solidFill>
              <a:schemeClr val="accent4">
                <a:hueOff val="604807"/>
                <a:satOff val="-1980"/>
                <a:lumOff val="0"/>
                <a:alphaOff val="0"/>
              </a:schemeClr>
            </a:solidFill>
            <a:ln>
              <a:solidFill>
                <a:srgbClr val="ffffff"/>
              </a:solidFill>
              <a:round/>
            </a:ln>
          </p:spPr>
          <p:style>
            <a:lnRef idx="2"/>
            <a:fillRef idx="0"/>
            <a:effectRef idx="0"/>
            <a:fontRef idx="minor"/>
          </p:style>
        </p:sp>
        <p:sp>
          <p:nvSpPr>
            <p:cNvPr id="567" name="Rectangle 566"/>
            <p:cNvSpPr/>
            <p:nvPr/>
          </p:nvSpPr>
          <p:spPr>
            <a:xfrm>
              <a:off x="2615040" y="3159720"/>
              <a:ext cx="5765760" cy="2956680"/>
            </a:xfrm>
            <a:prstGeom prst="rect">
              <a:avLst/>
            </a:prstGeom>
            <a:solidFill>
              <a:schemeClr val="lt1">
                <a:alpha val="90000"/>
                <a:hueOff val="0"/>
                <a:satOff val="0"/>
                <a:lumOff val="0"/>
                <a:alphaOff val="0"/>
              </a:schemeClr>
            </a:solidFill>
            <a:ln>
              <a:solidFill>
                <a:srgbClr val="6775cd"/>
              </a:solidFill>
              <a:round/>
            </a:ln>
          </p:spPr>
          <p:style>
            <a:lnRef idx="2"/>
            <a:fillRef idx="0"/>
            <a:effectRef idx="0"/>
            <a:fontRef idx="minor"/>
          </p:style>
          <p:txBody>
            <a:bodyPr lIns="148680" rIns="3032280" tIns="148680" bIns="225432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Quoi</a:t>
              </a:r>
              <a:endParaRPr b="0" lang="fr-FR" sz="3900" spc="-1" strike="noStrike">
                <a:latin typeface="Arial"/>
              </a:endParaRPr>
            </a:p>
          </p:txBody>
        </p:sp>
        <p:sp>
          <p:nvSpPr>
            <p:cNvPr id="568" name="Partial Circle 567"/>
            <p:cNvSpPr/>
            <p:nvPr/>
          </p:nvSpPr>
          <p:spPr>
            <a:xfrm>
              <a:off x="1662480" y="4006800"/>
              <a:ext cx="1904040" cy="1904040"/>
            </a:xfrm>
            <a:prstGeom prst="pie">
              <a:avLst>
                <a:gd name="adj1" fmla="val 5400000"/>
                <a:gd name="adj2" fmla="val 16200000"/>
              </a:avLst>
            </a:prstGeom>
            <a:solidFill>
              <a:schemeClr val="accent4">
                <a:hueOff val="1209614"/>
                <a:satOff val="-3960"/>
                <a:lumOff val="0"/>
                <a:alphaOff val="0"/>
              </a:schemeClr>
            </a:solidFill>
            <a:ln>
              <a:solidFill>
                <a:srgbClr val="ffffff"/>
              </a:solidFill>
              <a:round/>
            </a:ln>
          </p:spPr>
          <p:style>
            <a:lnRef idx="2"/>
            <a:fillRef idx="0"/>
            <a:effectRef idx="0"/>
            <a:fontRef idx="minor"/>
          </p:style>
        </p:sp>
        <p:sp>
          <p:nvSpPr>
            <p:cNvPr id="569" name="Rectangle 568"/>
            <p:cNvSpPr/>
            <p:nvPr/>
          </p:nvSpPr>
          <p:spPr>
            <a:xfrm>
              <a:off x="2615040" y="4006800"/>
              <a:ext cx="5765760" cy="1904040"/>
            </a:xfrm>
            <a:prstGeom prst="rect">
              <a:avLst/>
            </a:prstGeom>
            <a:solidFill>
              <a:schemeClr val="lt1">
                <a:alpha val="90000"/>
                <a:hueOff val="0"/>
                <a:satOff val="0"/>
                <a:lumOff val="0"/>
                <a:alphaOff val="0"/>
              </a:schemeClr>
            </a:solidFill>
            <a:ln>
              <a:solidFill>
                <a:srgbClr val="6c69cb"/>
              </a:solidFill>
              <a:round/>
            </a:ln>
          </p:spPr>
          <p:style>
            <a:lnRef idx="2"/>
            <a:fillRef idx="0"/>
            <a:effectRef idx="0"/>
            <a:fontRef idx="minor"/>
          </p:style>
          <p:txBody>
            <a:bodyPr lIns="148680" rIns="3032280" tIns="148680" bIns="120168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Comment</a:t>
              </a:r>
              <a:endParaRPr b="0" lang="fr-FR" sz="3900" spc="-1" strike="noStrike">
                <a:latin typeface="Arial"/>
              </a:endParaRPr>
            </a:p>
          </p:txBody>
        </p:sp>
        <p:sp>
          <p:nvSpPr>
            <p:cNvPr id="570" name="Partial Circle 569"/>
            <p:cNvSpPr/>
            <p:nvPr/>
          </p:nvSpPr>
          <p:spPr>
            <a:xfrm>
              <a:off x="2188800" y="4858920"/>
              <a:ext cx="851040" cy="851040"/>
            </a:xfrm>
            <a:prstGeom prst="pie">
              <a:avLst>
                <a:gd name="adj1" fmla="val 5400000"/>
                <a:gd name="adj2" fmla="val 16200000"/>
              </a:avLst>
            </a:prstGeom>
            <a:solidFill>
              <a:schemeClr val="accent4">
                <a:hueOff val="1814420"/>
                <a:satOff val="-5940"/>
                <a:lumOff val="0"/>
                <a:alphaOff val="0"/>
              </a:schemeClr>
            </a:solidFill>
            <a:ln>
              <a:solidFill>
                <a:srgbClr val="ffffff"/>
              </a:solidFill>
              <a:round/>
            </a:ln>
          </p:spPr>
          <p:style>
            <a:lnRef idx="2"/>
            <a:fillRef idx="0"/>
            <a:effectRef idx="0"/>
            <a:fontRef idx="minor"/>
          </p:style>
        </p:sp>
        <p:sp>
          <p:nvSpPr>
            <p:cNvPr id="571" name="Rectangle 570"/>
            <p:cNvSpPr/>
            <p:nvPr/>
          </p:nvSpPr>
          <p:spPr>
            <a:xfrm>
              <a:off x="2615040" y="4858920"/>
              <a:ext cx="5765760" cy="851040"/>
            </a:xfrm>
            <a:prstGeom prst="rect">
              <a:avLst/>
            </a:prstGeom>
            <a:solidFill>
              <a:schemeClr val="lt1">
                <a:alpha val="90000"/>
                <a:hueOff val="0"/>
                <a:satOff val="0"/>
                <a:lumOff val="0"/>
                <a:alphaOff val="0"/>
              </a:schemeClr>
            </a:solidFill>
            <a:ln>
              <a:solidFill>
                <a:srgbClr val="7e6bc9"/>
              </a:solidFill>
              <a:round/>
            </a:ln>
          </p:spPr>
          <p:style>
            <a:lnRef idx="2"/>
            <a:fillRef idx="0"/>
            <a:effectRef idx="0"/>
            <a:fontRef idx="minor"/>
          </p:style>
          <p:txBody>
            <a:bodyPr lIns="148680" rIns="3032280" tIns="148680" bIns="14868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Résultat</a:t>
              </a:r>
              <a:endParaRPr b="0" lang="fr-FR" sz="3900" spc="-1" strike="noStrike">
                <a:latin typeface="Arial"/>
              </a:endParaRPr>
            </a:p>
          </p:txBody>
        </p:sp>
        <p:sp>
          <p:nvSpPr>
            <p:cNvPr id="572" name="Rectangle 571"/>
            <p:cNvSpPr/>
            <p:nvPr/>
          </p:nvSpPr>
          <p:spPr>
            <a:xfrm>
              <a:off x="5498640" y="2302200"/>
              <a:ext cx="2882520" cy="851040"/>
            </a:xfrm>
            <a:prstGeom prst="rect">
              <a:avLst/>
            </a:prstGeom>
            <a:noFill/>
            <a:ln>
              <a:noFill/>
            </a:ln>
          </p:spPr>
          <p:style>
            <a:lnRef idx="2"/>
            <a:fillRef idx="0"/>
            <a:effectRef idx="0"/>
            <a:fontRef idx="minor"/>
          </p:style>
          <p:txBody>
            <a:bodyPr lIns="72360" rIns="72360" tIns="72360" bIns="72360" anchor="ctr">
              <a:noAutofit/>
            </a:bodyPr>
            <a:p>
              <a:pPr lvl="1" marL="171360" indent="-170280">
                <a:lnSpc>
                  <a:spcPct val="90000"/>
                </a:lnSpc>
                <a:spcAft>
                  <a:spcPts val="241"/>
                </a:spcAft>
                <a:buClr>
                  <a:srgbClr val="404040"/>
                </a:buClr>
                <a:buFont typeface="Symbol"/>
                <a:buChar char=""/>
              </a:pPr>
              <a:r>
                <a:rPr b="0" lang="fr-FR" sz="1600" spc="-1" strike="noStrike">
                  <a:solidFill>
                    <a:srgbClr val="404040"/>
                  </a:solidFill>
                  <a:latin typeface="Calibri"/>
                  <a:ea typeface="DejaVu Sans"/>
                </a:rPr>
                <a:t>Décideurs politiques</a:t>
              </a:r>
              <a:endParaRPr b="0" lang="fr-FR" sz="1600" spc="-1" strike="noStrike">
                <a:latin typeface="Arial"/>
              </a:endParaRPr>
            </a:p>
            <a:p>
              <a:pPr lvl="1" marL="171360" indent="-170280">
                <a:lnSpc>
                  <a:spcPct val="90000"/>
                </a:lnSpc>
                <a:spcAft>
                  <a:spcPts val="269"/>
                </a:spcAft>
                <a:buClr>
                  <a:srgbClr val="404040"/>
                </a:buClr>
                <a:buFont typeface="Symbol"/>
                <a:buChar char=""/>
              </a:pPr>
              <a:r>
                <a:rPr b="0" lang="fr-FR" sz="1800" spc="-1" strike="noStrike">
                  <a:solidFill>
                    <a:srgbClr val="404040"/>
                  </a:solidFill>
                  <a:latin typeface="Calibri"/>
                  <a:ea typeface="DejaVu Sans"/>
                </a:rPr>
                <a:t>Forces de l’ordre</a:t>
              </a:r>
              <a:endParaRPr b="0" lang="fr-FR" sz="1800" spc="-1" strike="noStrike">
                <a:latin typeface="Arial"/>
              </a:endParaRPr>
            </a:p>
          </p:txBody>
        </p:sp>
        <p:sp>
          <p:nvSpPr>
            <p:cNvPr id="573" name="Rectangle 572"/>
            <p:cNvSpPr/>
            <p:nvPr/>
          </p:nvSpPr>
          <p:spPr>
            <a:xfrm>
              <a:off x="5498640" y="3154320"/>
              <a:ext cx="2882520" cy="851040"/>
            </a:xfrm>
            <a:prstGeom prst="rect">
              <a:avLst/>
            </a:prstGeom>
            <a:noFill/>
            <a:ln>
              <a:noFill/>
            </a:ln>
          </p:spPr>
          <p:style>
            <a:lnRef idx="2"/>
            <a:fillRef idx="0"/>
            <a:effectRef idx="0"/>
            <a:fontRef idx="minor"/>
          </p:style>
          <p:txBody>
            <a:bodyPr lIns="72360" rIns="72360" tIns="72360" bIns="72360" anchor="ctr">
              <a:noAutofit/>
            </a:bodyPr>
            <a:p>
              <a:pPr lvl="1" marL="171360" indent="-170280">
                <a:lnSpc>
                  <a:spcPct val="90000"/>
                </a:lnSpc>
                <a:spcAft>
                  <a:spcPts val="241"/>
                </a:spcAft>
                <a:buClr>
                  <a:srgbClr val="404040"/>
                </a:buClr>
                <a:buFont typeface="Symbol"/>
                <a:buChar char=""/>
              </a:pPr>
              <a:r>
                <a:rPr b="0" lang="fr-CA" sz="1600" spc="-1" strike="noStrike">
                  <a:solidFill>
                    <a:srgbClr val="404040"/>
                  </a:solidFill>
                  <a:latin typeface="Calibri"/>
                  <a:ea typeface="DejaVu Sans"/>
                </a:rPr>
                <a:t>Concept de radicalisation</a:t>
              </a:r>
              <a:endParaRPr b="0" lang="fr-FR" sz="1600" spc="-1" strike="noStrike">
                <a:latin typeface="Arial"/>
              </a:endParaRPr>
            </a:p>
            <a:p>
              <a:pPr lvl="1" marL="171360" indent="-170280">
                <a:lnSpc>
                  <a:spcPct val="90000"/>
                </a:lnSpc>
                <a:spcAft>
                  <a:spcPts val="241"/>
                </a:spcAft>
                <a:buClr>
                  <a:srgbClr val="404040"/>
                </a:buClr>
                <a:buFont typeface="Symbol"/>
                <a:buChar char=""/>
              </a:pPr>
              <a:r>
                <a:rPr b="0" lang="fr-CA" sz="1600" spc="-1" strike="noStrike">
                  <a:solidFill>
                    <a:srgbClr val="404040"/>
                  </a:solidFill>
                  <a:latin typeface="Calibri"/>
                  <a:ea typeface="DejaVu Sans"/>
                </a:rPr>
                <a:t>Scénarios</a:t>
              </a:r>
              <a:endParaRPr b="0" lang="fr-FR" sz="1600" spc="-1" strike="noStrike">
                <a:latin typeface="Arial"/>
              </a:endParaRPr>
            </a:p>
          </p:txBody>
        </p:sp>
        <p:sp>
          <p:nvSpPr>
            <p:cNvPr id="574" name="Rectangle 573"/>
            <p:cNvSpPr/>
            <p:nvPr/>
          </p:nvSpPr>
          <p:spPr>
            <a:xfrm>
              <a:off x="5498640" y="4002120"/>
              <a:ext cx="2882520" cy="851040"/>
            </a:xfrm>
            <a:prstGeom prst="rect">
              <a:avLst/>
            </a:prstGeom>
            <a:noFill/>
            <a:ln>
              <a:noFill/>
            </a:ln>
          </p:spPr>
          <p:style>
            <a:lnRef idx="2"/>
            <a:fillRef idx="0"/>
            <a:effectRef idx="0"/>
            <a:fontRef idx="minor"/>
          </p:style>
          <p:txBody>
            <a:bodyPr lIns="60840" rIns="60840" tIns="60840" bIns="60840" anchor="ctr">
              <a:noAutofit/>
            </a:bodyPr>
            <a:p>
              <a:pPr lvl="1" marL="171360" indent="-170280">
                <a:lnSpc>
                  <a:spcPct val="90000"/>
                </a:lnSpc>
                <a:spcAft>
                  <a:spcPts val="241"/>
                </a:spcAft>
                <a:buClr>
                  <a:srgbClr val="404040"/>
                </a:buClr>
                <a:buFont typeface="Symbol"/>
                <a:buChar char=""/>
              </a:pPr>
              <a:r>
                <a:rPr b="0" lang="fr-FR" sz="1600" spc="-1" strike="noStrike">
                  <a:solidFill>
                    <a:srgbClr val="404040"/>
                  </a:solidFill>
                  <a:latin typeface="Calibri"/>
                  <a:ea typeface="DejaVu Sans"/>
                </a:rPr>
                <a:t>Connaissances</a:t>
              </a:r>
              <a:endParaRPr b="0" lang="fr-FR" sz="1600" spc="-1" strike="noStrike">
                <a:latin typeface="Arial"/>
              </a:endParaRPr>
            </a:p>
            <a:p>
              <a:pPr lvl="1" marL="171360" indent="-170280">
                <a:lnSpc>
                  <a:spcPct val="90000"/>
                </a:lnSpc>
                <a:spcAft>
                  <a:spcPts val="241"/>
                </a:spcAft>
                <a:buClr>
                  <a:srgbClr val="404040"/>
                </a:buClr>
                <a:buFont typeface="Symbol"/>
                <a:buChar char=""/>
              </a:pPr>
              <a:r>
                <a:rPr b="0" lang="fr-FR" sz="1600" spc="-1" strike="noStrike">
                  <a:solidFill>
                    <a:srgbClr val="404040"/>
                  </a:solidFill>
                  <a:latin typeface="Calibri"/>
                  <a:ea typeface="DejaVu Sans"/>
                </a:rPr>
                <a:t>Scénarios de débat</a:t>
              </a:r>
              <a:endParaRPr b="0" lang="fr-FR" sz="1600" spc="-1" strike="noStrike">
                <a:latin typeface="Arial"/>
              </a:endParaRPr>
            </a:p>
          </p:txBody>
        </p:sp>
        <p:sp>
          <p:nvSpPr>
            <p:cNvPr id="575" name="Rectangle 574"/>
            <p:cNvSpPr/>
            <p:nvPr/>
          </p:nvSpPr>
          <p:spPr>
            <a:xfrm>
              <a:off x="5498640" y="4858920"/>
              <a:ext cx="2882520" cy="851040"/>
            </a:xfrm>
            <a:prstGeom prst="rect">
              <a:avLst/>
            </a:prstGeom>
            <a:noFill/>
            <a:ln>
              <a:noFill/>
            </a:ln>
          </p:spPr>
          <p:style>
            <a:lnRef idx="2"/>
            <a:fillRef idx="0"/>
            <a:effectRef idx="0"/>
            <a:fontRef idx="minor"/>
          </p:style>
          <p:txBody>
            <a:bodyPr lIns="60840" rIns="60840" tIns="60840" bIns="60840" anchor="ctr">
              <a:noAutofit/>
            </a:bodyPr>
            <a:p>
              <a:pPr lvl="1" marL="171360" indent="-170280">
                <a:lnSpc>
                  <a:spcPct val="90000"/>
                </a:lnSpc>
                <a:spcAft>
                  <a:spcPts val="241"/>
                </a:spcAft>
                <a:buClr>
                  <a:srgbClr val="404040"/>
                </a:buClr>
                <a:buFont typeface="Symbol"/>
                <a:buChar char=""/>
              </a:pPr>
              <a:r>
                <a:rPr b="0" lang="fr-FR" sz="1600" spc="-1" strike="noStrike">
                  <a:solidFill>
                    <a:srgbClr val="404040"/>
                  </a:solidFill>
                  <a:latin typeface="Calibri"/>
                  <a:ea typeface="DejaVu Sans"/>
                </a:rPr>
                <a:t>Reconnaître les signes</a:t>
              </a:r>
              <a:endParaRPr b="0" lang="fr-FR" sz="1600" spc="-1" strike="noStrike">
                <a:latin typeface="Arial"/>
              </a:endParaRPr>
            </a:p>
            <a:p>
              <a:pPr lvl="1" marL="171360" indent="-170280">
                <a:lnSpc>
                  <a:spcPct val="90000"/>
                </a:lnSpc>
                <a:spcAft>
                  <a:spcPts val="241"/>
                </a:spcAft>
                <a:buClr>
                  <a:srgbClr val="404040"/>
                </a:buClr>
                <a:buFont typeface="Symbol"/>
                <a:buChar char=""/>
              </a:pPr>
              <a:r>
                <a:rPr b="0" lang="fr-FR" sz="1600" spc="-1" strike="noStrike">
                  <a:solidFill>
                    <a:srgbClr val="404040"/>
                  </a:solidFill>
                  <a:latin typeface="Calibri"/>
                  <a:ea typeface="DejaVu Sans"/>
                </a:rPr>
                <a:t>Réponse proportionnée de l'État</a:t>
              </a:r>
              <a:endParaRPr b="0" lang="fr-FR" sz="1600" spc="-1" strike="noStrike">
                <a:latin typeface="Arial"/>
              </a:endParaRPr>
            </a:p>
          </p:txBody>
        </p:sp>
      </p:grpSp>
      <p:sp>
        <p:nvSpPr>
          <p:cNvPr id="576" name="Заглавие 4"/>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Atelier sur la réponse proportionnée de l'État</a:t>
            </a:r>
            <a:endParaRPr b="0" lang="fr-FR" sz="3200" spc="-1" strike="noStrike">
              <a:latin typeface="Arial"/>
            </a:endParaRPr>
          </a:p>
        </p:txBody>
      </p:sp>
      <p:sp>
        <p:nvSpPr>
          <p:cNvPr id="577"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D8445AF0-53DE-4F22-840F-C42948C091B3}"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578" name="Текстово поле 5"/>
          <p:cNvSpPr/>
          <p:nvPr/>
        </p:nvSpPr>
        <p:spPr>
          <a:xfrm>
            <a:off x="8612640" y="380880"/>
            <a:ext cx="296280" cy="363960"/>
          </a:xfrm>
          <a:prstGeom prst="rect">
            <a:avLst/>
          </a:prstGeom>
          <a:noFill/>
          <a:ln w="0">
            <a:noFill/>
          </a:ln>
        </p:spPr>
        <p:style>
          <a:lnRef idx="2"/>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9" name="Заглавие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Réponse proportionnée de l'État : Exercice 1</a:t>
            </a:r>
            <a:endParaRPr b="0" lang="fr-FR" sz="3200" spc="-1" strike="noStrike">
              <a:latin typeface="Arial"/>
            </a:endParaRPr>
          </a:p>
        </p:txBody>
      </p:sp>
      <p:sp>
        <p:nvSpPr>
          <p:cNvPr id="580" name="Контейнер за номер на слайда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8DC6526E-5106-47D5-B90E-EE7A3E8DD1FC}" type="slidenum">
              <a:rPr b="0" lang="en-US" sz="1200" spc="-1" strike="noStrike">
                <a:solidFill>
                  <a:srgbClr val="0770b1"/>
                </a:solidFill>
                <a:latin typeface="Calibri"/>
                <a:ea typeface="DejaVu Sans"/>
              </a:rPr>
              <a:t>&lt;numéro&gt;</a:t>
            </a:fld>
            <a:endParaRPr b="0" lang="fr-FR" sz="1200" spc="-1" strike="noStrike">
              <a:latin typeface="Arial"/>
            </a:endParaRPr>
          </a:p>
        </p:txBody>
      </p:sp>
      <p:grpSp>
        <p:nvGrpSpPr>
          <p:cNvPr id="581" name="Групиране 14"/>
          <p:cNvGrpSpPr/>
          <p:nvPr/>
        </p:nvGrpSpPr>
        <p:grpSpPr>
          <a:xfrm>
            <a:off x="3490920" y="3467520"/>
            <a:ext cx="2159640" cy="2056680"/>
            <a:chOff x="3490920" y="3467520"/>
            <a:chExt cx="2159640" cy="2056680"/>
          </a:xfrm>
        </p:grpSpPr>
        <p:sp>
          <p:nvSpPr>
            <p:cNvPr id="582" name="Pentagon 1"/>
            <p:cNvSpPr/>
            <p:nvPr/>
          </p:nvSpPr>
          <p:spPr>
            <a:xfrm flipH="1" rot="10800000">
              <a:off x="3490200" y="3467520"/>
              <a:ext cx="2159640" cy="2056680"/>
            </a:xfrm>
            <a:prstGeom prst="pentagon">
              <a:avLst>
                <a:gd name="hf" fmla="val 105146"/>
                <a:gd name="vf" fmla="val 110557"/>
              </a:avLst>
            </a:prstGeom>
            <a:gradFill rotWithShape="0">
              <a:gsLst>
                <a:gs pos="0">
                  <a:srgbClr val="c00000"/>
                </a:gs>
                <a:gs pos="100000">
                  <a:srgbClr val="efbbbb"/>
                </a:gs>
              </a:gsLst>
              <a:lin ang="5400000"/>
            </a:gradFill>
            <a:ln>
              <a:solidFill>
                <a:srgbClr val="ff0000"/>
              </a:solidFill>
              <a:round/>
            </a:ln>
            <a:effectLst>
              <a:outerShdw blurRad="39960" dir="5400000" dist="20160" rotWithShape="0">
                <a:srgbClr val="000000">
                  <a:alpha val="38000"/>
                </a:srgbClr>
              </a:outerShdw>
            </a:effectLst>
          </p:spPr>
          <p:style>
            <a:lnRef idx="1">
              <a:schemeClr val="accent1"/>
            </a:lnRef>
            <a:fillRef idx="2">
              <a:schemeClr val="accent1"/>
            </a:fillRef>
            <a:effectRef idx="1">
              <a:schemeClr val="accent1"/>
            </a:effectRef>
            <a:fontRef idx="minor"/>
          </p:style>
        </p:sp>
        <p:sp>
          <p:nvSpPr>
            <p:cNvPr id="583" name="Текстово поле 8"/>
            <p:cNvSpPr/>
            <p:nvPr/>
          </p:nvSpPr>
          <p:spPr>
            <a:xfrm>
              <a:off x="3771720" y="3895200"/>
              <a:ext cx="1599120" cy="11869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en-US" sz="1800" spc="-1" strike="noStrike">
                  <a:solidFill>
                    <a:srgbClr val="ffffff"/>
                  </a:solidFill>
                  <a:latin typeface="Calibri"/>
                  <a:ea typeface="DejaVu Sans"/>
                </a:rPr>
                <a:t>Que signifie une réponse proportionnée ? </a:t>
              </a:r>
              <a:endParaRPr b="0" lang="fr-FR" sz="1800" spc="-1" strike="noStrike">
                <a:latin typeface="Arial"/>
              </a:endParaRPr>
            </a:p>
          </p:txBody>
        </p:sp>
      </p:grpSp>
      <p:sp>
        <p:nvSpPr>
          <p:cNvPr id="584" name="Tekstvak 37"/>
          <p:cNvSpPr/>
          <p:nvPr/>
        </p:nvSpPr>
        <p:spPr>
          <a:xfrm>
            <a:off x="1676520" y="2417760"/>
            <a:ext cx="6094800" cy="82116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en-US" sz="2400" spc="-1" strike="noStrike">
                <a:solidFill>
                  <a:srgbClr val="000000"/>
                </a:solidFill>
                <a:latin typeface="Calibri"/>
                <a:ea typeface="Times New Roman"/>
              </a:rPr>
              <a:t>Lorsqu'il s'agit de politiques et d'actions publiques :</a:t>
            </a:r>
            <a:endParaRPr b="0" lang="fr-FR" sz="2400" spc="-1" strike="noStrike">
              <a:latin typeface="Arial"/>
            </a:endParaRPr>
          </a:p>
        </p:txBody>
      </p:sp>
      <p:sp>
        <p:nvSpPr>
          <p:cNvPr id="585" name="Tekstvak 38"/>
          <p:cNvSpPr/>
          <p:nvPr/>
        </p:nvSpPr>
        <p:spPr>
          <a:xfrm>
            <a:off x="1042920" y="3417840"/>
            <a:ext cx="2513520" cy="91260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Calibri"/>
                <a:ea typeface="Calibri"/>
              </a:rPr>
              <a:t>Choisir des moyens pour obtenir des effets plutôt positifs que négatifs</a:t>
            </a:r>
            <a:endParaRPr b="0" lang="fr-FR" sz="1800" spc="-1" strike="noStrike">
              <a:latin typeface="Arial"/>
            </a:endParaRPr>
          </a:p>
        </p:txBody>
      </p:sp>
      <p:sp>
        <p:nvSpPr>
          <p:cNvPr id="586" name="Tekstvak 39"/>
          <p:cNvSpPr/>
          <p:nvPr/>
        </p:nvSpPr>
        <p:spPr>
          <a:xfrm>
            <a:off x="5562720" y="3556440"/>
            <a:ext cx="2361240" cy="638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ea typeface="Calibri"/>
              </a:rPr>
              <a:t>Éviter de causer des dommages inutiles</a:t>
            </a:r>
            <a:endParaRPr b="0" lang="fr-FR" sz="1800" spc="-1" strike="noStrike">
              <a:latin typeface="Arial"/>
            </a:endParaRPr>
          </a:p>
        </p:txBody>
      </p:sp>
      <p:sp>
        <p:nvSpPr>
          <p:cNvPr id="587" name="Tekstvak 40"/>
          <p:cNvSpPr/>
          <p:nvPr/>
        </p:nvSpPr>
        <p:spPr>
          <a:xfrm>
            <a:off x="1042920" y="4928400"/>
            <a:ext cx="2513520" cy="146124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000000"/>
                </a:solidFill>
                <a:latin typeface="Calibri"/>
                <a:ea typeface="Calibri"/>
              </a:rPr>
              <a:t>Ne pas protéger une valeur </a:t>
            </a:r>
            <a:r>
              <a:rPr b="0" lang="fr-CA" sz="1800" spc="-1" strike="noStrike">
                <a:solidFill>
                  <a:srgbClr val="000000"/>
                </a:solidFill>
                <a:latin typeface="Calibri"/>
                <a:ea typeface="Calibri"/>
              </a:rPr>
              <a:t>de </a:t>
            </a:r>
            <a:r>
              <a:rPr b="0" lang="en-US" sz="1800" spc="-1" strike="noStrike">
                <a:solidFill>
                  <a:srgbClr val="000000"/>
                </a:solidFill>
                <a:latin typeface="Calibri"/>
                <a:ea typeface="Calibri"/>
              </a:rPr>
              <a:t>moindre </a:t>
            </a:r>
            <a:r>
              <a:rPr b="0" lang="fr-CA" sz="1800" spc="-1" strike="noStrike">
                <a:solidFill>
                  <a:srgbClr val="000000"/>
                </a:solidFill>
                <a:latin typeface="Calibri"/>
                <a:ea typeface="Calibri"/>
              </a:rPr>
              <a:t>importance </a:t>
            </a:r>
            <a:r>
              <a:rPr b="0" lang="en-US" sz="1800" spc="-1" strike="noStrike">
                <a:solidFill>
                  <a:srgbClr val="000000"/>
                </a:solidFill>
                <a:latin typeface="Calibri"/>
                <a:ea typeface="Calibri"/>
              </a:rPr>
              <a:t>au détriment d'une valeur plus importante</a:t>
            </a:r>
            <a:endParaRPr b="0" lang="fr-FR" sz="1800" spc="-1" strike="noStrike">
              <a:latin typeface="Arial"/>
            </a:endParaRPr>
          </a:p>
        </p:txBody>
      </p:sp>
      <p:sp>
        <p:nvSpPr>
          <p:cNvPr id="588" name="Tekstvak 41"/>
          <p:cNvSpPr/>
          <p:nvPr/>
        </p:nvSpPr>
        <p:spPr>
          <a:xfrm>
            <a:off x="5562720" y="4951800"/>
            <a:ext cx="2513520" cy="912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ea typeface="DejaVu Sans"/>
              </a:rPr>
              <a:t>La réponse de l'État doit être nécessaire et adaptée au problème</a:t>
            </a:r>
            <a:endParaRPr b="0" lang="fr-FR" sz="1800" spc="-1" strike="noStrike">
              <a:latin typeface="Arial"/>
            </a:endParaRPr>
          </a:p>
        </p:txBody>
      </p:sp>
      <p:sp>
        <p:nvSpPr>
          <p:cNvPr id="589" name="Текстово поле 15"/>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675" dur="indefinite" restart="never" nodeType="tmRoot">
          <p:childTnLst>
            <p:seq>
              <p:cTn id="676" dur="indefinite" nodeType="mainSeq">
                <p:childTnLst>
                  <p:par>
                    <p:cTn id="677" fill="hold">
                      <p:stCondLst>
                        <p:cond delay="indefinite"/>
                      </p:stCondLst>
                      <p:childTnLst>
                        <p:par>
                          <p:cTn id="678" fill="hold">
                            <p:stCondLst>
                              <p:cond delay="0"/>
                            </p:stCondLst>
                            <p:childTnLst>
                              <p:par>
                                <p:cTn id="679" nodeType="clickEffect" fill="hold" presetClass="entr" presetID="10">
                                  <p:stCondLst>
                                    <p:cond delay="0"/>
                                  </p:stCondLst>
                                  <p:childTnLst>
                                    <p:set>
                                      <p:cBhvr>
                                        <p:cTn id="680" dur="1" fill="hold">
                                          <p:stCondLst>
                                            <p:cond delay="0"/>
                                          </p:stCondLst>
                                        </p:cTn>
                                        <p:tgtEl>
                                          <p:spTgt spid="581"/>
                                        </p:tgtEl>
                                        <p:attrNameLst>
                                          <p:attrName>style.visibility</p:attrName>
                                        </p:attrNameLst>
                                      </p:cBhvr>
                                      <p:to>
                                        <p:strVal val="visible"/>
                                      </p:to>
                                    </p:set>
                                    <p:animEffect filter="fade" transition="in">
                                      <p:cBhvr additive="repl">
                                        <p:cTn id="681" dur="500"/>
                                        <p:tgtEl>
                                          <p:spTgt spid="581"/>
                                        </p:tgtEl>
                                      </p:cBhvr>
                                    </p:animEffect>
                                  </p:childTnLst>
                                </p:cTn>
                              </p:par>
                            </p:childTnLst>
                          </p:cTn>
                        </p:par>
                      </p:childTnLst>
                    </p:cTn>
                  </p:par>
                  <p:par>
                    <p:cTn id="682" fill="hold">
                      <p:stCondLst>
                        <p:cond delay="indefinite"/>
                      </p:stCondLst>
                      <p:childTnLst>
                        <p:par>
                          <p:cTn id="683" fill="hold">
                            <p:stCondLst>
                              <p:cond delay="0"/>
                            </p:stCondLst>
                            <p:childTnLst>
                              <p:par>
                                <p:cTn id="684" nodeType="clickEffect" fill="hold" presetClass="entr" presetID="1">
                                  <p:stCondLst>
                                    <p:cond delay="0"/>
                                  </p:stCondLst>
                                  <p:childTnLst>
                                    <p:set>
                                      <p:cBhvr>
                                        <p:cTn id="685" dur="1" fill="hold">
                                          <p:stCondLst>
                                            <p:cond delay="0"/>
                                          </p:stCondLst>
                                        </p:cTn>
                                        <p:tgtEl>
                                          <p:spTgt spid="585"/>
                                        </p:tgtEl>
                                        <p:attrNameLst>
                                          <p:attrName>style.visibility</p:attrName>
                                        </p:attrNameLst>
                                      </p:cBhvr>
                                      <p:to>
                                        <p:strVal val="visible"/>
                                      </p:to>
                                    </p:set>
                                  </p:childTnLst>
                                </p:cTn>
                              </p:par>
                            </p:childTnLst>
                          </p:cTn>
                        </p:par>
                      </p:childTnLst>
                    </p:cTn>
                  </p:par>
                  <p:par>
                    <p:cTn id="686" fill="hold">
                      <p:stCondLst>
                        <p:cond delay="indefinite"/>
                      </p:stCondLst>
                      <p:childTnLst>
                        <p:par>
                          <p:cTn id="687" fill="hold">
                            <p:stCondLst>
                              <p:cond delay="0"/>
                            </p:stCondLst>
                            <p:childTnLst>
                              <p:par>
                                <p:cTn id="688" nodeType="clickEffect" fill="hold" presetClass="entr" presetID="1">
                                  <p:stCondLst>
                                    <p:cond delay="0"/>
                                  </p:stCondLst>
                                  <p:childTnLst>
                                    <p:set>
                                      <p:cBhvr>
                                        <p:cTn id="689" dur="1" fill="hold">
                                          <p:stCondLst>
                                            <p:cond delay="0"/>
                                          </p:stCondLst>
                                        </p:cTn>
                                        <p:tgtEl>
                                          <p:spTgt spid="586"/>
                                        </p:tgtEl>
                                        <p:attrNameLst>
                                          <p:attrName>style.visibility</p:attrName>
                                        </p:attrNameLst>
                                      </p:cBhvr>
                                      <p:to>
                                        <p:strVal val="visible"/>
                                      </p:to>
                                    </p:set>
                                  </p:childTnLst>
                                </p:cTn>
                              </p:par>
                            </p:childTnLst>
                          </p:cTn>
                        </p:par>
                      </p:childTnLst>
                    </p:cTn>
                  </p:par>
                  <p:par>
                    <p:cTn id="690" fill="hold">
                      <p:stCondLst>
                        <p:cond delay="indefinite"/>
                      </p:stCondLst>
                      <p:childTnLst>
                        <p:par>
                          <p:cTn id="691" fill="hold">
                            <p:stCondLst>
                              <p:cond delay="0"/>
                            </p:stCondLst>
                            <p:childTnLst>
                              <p:par>
                                <p:cTn id="692" nodeType="clickEffect" fill="hold" presetClass="entr" presetID="1">
                                  <p:stCondLst>
                                    <p:cond delay="0"/>
                                  </p:stCondLst>
                                  <p:childTnLst>
                                    <p:set>
                                      <p:cBhvr>
                                        <p:cTn id="693" dur="1" fill="hold">
                                          <p:stCondLst>
                                            <p:cond delay="0"/>
                                          </p:stCondLst>
                                        </p:cTn>
                                        <p:tgtEl>
                                          <p:spTgt spid="587"/>
                                        </p:tgtEl>
                                        <p:attrNameLst>
                                          <p:attrName>style.visibility</p:attrName>
                                        </p:attrNameLst>
                                      </p:cBhvr>
                                      <p:to>
                                        <p:strVal val="visible"/>
                                      </p:to>
                                    </p:set>
                                  </p:childTnLst>
                                </p:cTn>
                              </p:par>
                            </p:childTnLst>
                          </p:cTn>
                        </p:par>
                      </p:childTnLst>
                    </p:cTn>
                  </p:par>
                  <p:par>
                    <p:cTn id="694" fill="hold">
                      <p:stCondLst>
                        <p:cond delay="indefinite"/>
                      </p:stCondLst>
                      <p:childTnLst>
                        <p:par>
                          <p:cTn id="695" fill="hold">
                            <p:stCondLst>
                              <p:cond delay="0"/>
                            </p:stCondLst>
                            <p:childTnLst>
                              <p:par>
                                <p:cTn id="696" nodeType="clickEffect" fill="hold" presetClass="entr" presetID="1">
                                  <p:stCondLst>
                                    <p:cond delay="0"/>
                                  </p:stCondLst>
                                  <p:childTnLst>
                                    <p:set>
                                      <p:cBhvr>
                                        <p:cTn id="697"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r>
              <a:rPr b="0" lang="en-US" sz="3200" spc="-1" strike="noStrike">
                <a:solidFill>
                  <a:srgbClr val="0770b1"/>
                </a:solidFill>
                <a:latin typeface="Calibri"/>
                <a:ea typeface="DejaVu Sans"/>
              </a:rPr>
              <a:t>Réponse proportionnée de l'État : Exercice 1</a:t>
            </a:r>
            <a:endParaRPr b="0" lang="fr-FR" sz="3200" spc="-1" strike="noStrike">
              <a:latin typeface="Arial"/>
            </a:endParaRPr>
          </a:p>
        </p:txBody>
      </p:sp>
      <p:sp>
        <p:nvSpPr>
          <p:cNvPr id="591"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C52FA110-BFC3-4359-A9A9-848CC636C620}" type="slidenum">
              <a:rPr b="0" lang="en-US" sz="1200" spc="-1" strike="noStrike">
                <a:solidFill>
                  <a:srgbClr val="0770b1"/>
                </a:solidFill>
                <a:latin typeface="Calibri"/>
                <a:ea typeface="DejaVu Sans"/>
              </a:rPr>
              <a:t>19</a:t>
            </a:fld>
            <a:endParaRPr b="0" lang="fr-FR" sz="1200" spc="-1" strike="noStrike">
              <a:latin typeface="Arial"/>
            </a:endParaRPr>
          </a:p>
        </p:txBody>
      </p:sp>
      <p:sp>
        <p:nvSpPr>
          <p:cNvPr id="592" name="Google Shape;18;p1"/>
          <p:cNvSpPr/>
          <p:nvPr/>
        </p:nvSpPr>
        <p:spPr>
          <a:xfrm>
            <a:off x="1776240" y="5024880"/>
            <a:ext cx="900720" cy="27360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350" spc="-1" strike="noStrike">
                <a:solidFill>
                  <a:srgbClr val="535353"/>
                </a:solidFill>
                <a:latin typeface="Avenir Roman"/>
                <a:ea typeface="Avenir Roman"/>
              </a:rPr>
              <a:t>    </a:t>
            </a:r>
            <a:endParaRPr b="0" lang="fr-FR" sz="1350" spc="-1" strike="noStrike">
              <a:latin typeface="Arial"/>
            </a:endParaRPr>
          </a:p>
        </p:txBody>
      </p:sp>
      <p:sp>
        <p:nvSpPr>
          <p:cNvPr id="593" name="Google Shape;25;p1"/>
          <p:cNvSpPr/>
          <p:nvPr/>
        </p:nvSpPr>
        <p:spPr>
          <a:xfrm rot="3660600">
            <a:off x="6266880" y="4478040"/>
            <a:ext cx="165960" cy="636120"/>
          </a:xfrm>
          <a:custGeom>
            <a:avLst/>
            <a:gdLst/>
            <a:ahLst/>
            <a:rect l="l" t="t" r="r" b="b"/>
            <a:pathLst>
              <a:path w="21600" h="21600">
                <a:moveTo>
                  <a:pt x="0" y="0"/>
                </a:moveTo>
                <a:cubicBezTo>
                  <a:pt x="2399" y="1686"/>
                  <a:pt x="4620" y="3404"/>
                  <a:pt x="6659" y="5150"/>
                </a:cubicBezTo>
                <a:cubicBezTo>
                  <a:pt x="12876" y="10475"/>
                  <a:pt x="17365" y="16030"/>
                  <a:pt x="21600" y="21600"/>
                </a:cubicBezTo>
              </a:path>
            </a:pathLst>
          </a:custGeom>
          <a:noFill/>
          <a:ln w="38100">
            <a:solidFill>
              <a:srgbClr val="7030a0"/>
            </a:solidFill>
            <a:miter/>
          </a:ln>
        </p:spPr>
        <p:style>
          <a:lnRef idx="0"/>
          <a:fillRef idx="0"/>
          <a:effectRef idx="0"/>
          <a:fontRef idx="minor"/>
        </p:style>
      </p:sp>
      <p:sp>
        <p:nvSpPr>
          <p:cNvPr id="594" name="Google Shape;26;p1"/>
          <p:cNvSpPr/>
          <p:nvPr/>
        </p:nvSpPr>
        <p:spPr>
          <a:xfrm rot="6244800">
            <a:off x="5651280" y="4931280"/>
            <a:ext cx="392040" cy="446760"/>
          </a:xfrm>
          <a:custGeom>
            <a:avLst/>
            <a:gdLst/>
            <a:ahLst/>
            <a:rect l="l" t="t" r="r" b="b"/>
            <a:pathLst>
              <a:path w="21600" h="21600">
                <a:moveTo>
                  <a:pt x="0" y="0"/>
                </a:moveTo>
                <a:cubicBezTo>
                  <a:pt x="8182" y="6395"/>
                  <a:pt x="15437" y="13650"/>
                  <a:pt x="21600" y="21600"/>
                </a:cubicBezTo>
              </a:path>
            </a:pathLst>
          </a:custGeom>
          <a:noFill/>
          <a:ln w="38100">
            <a:solidFill>
              <a:srgbClr val="7030a0"/>
            </a:solidFill>
            <a:miter/>
          </a:ln>
        </p:spPr>
        <p:style>
          <a:lnRef idx="0"/>
          <a:fillRef idx="0"/>
          <a:effectRef idx="0"/>
          <a:fontRef idx="minor"/>
        </p:style>
      </p:sp>
      <p:sp>
        <p:nvSpPr>
          <p:cNvPr id="595" name="Google Shape;28;p1"/>
          <p:cNvSpPr/>
          <p:nvPr/>
        </p:nvSpPr>
        <p:spPr>
          <a:xfrm>
            <a:off x="6400800" y="3567240"/>
            <a:ext cx="1911960" cy="1155960"/>
          </a:xfrm>
          <a:prstGeom prst="ellipse">
            <a:avLst/>
          </a:prstGeom>
          <a:solidFill>
            <a:srgbClr val="375bb0"/>
          </a:solidFill>
          <a:ln w="12700">
            <a:noFill/>
          </a:ln>
        </p:spPr>
        <p:style>
          <a:lnRef idx="0"/>
          <a:fillRef idx="0"/>
          <a:effectRef idx="0"/>
          <a:fontRef idx="minor"/>
        </p:style>
      </p:sp>
      <p:sp>
        <p:nvSpPr>
          <p:cNvPr id="596" name="Google Shape;29;p1"/>
          <p:cNvSpPr/>
          <p:nvPr/>
        </p:nvSpPr>
        <p:spPr>
          <a:xfrm>
            <a:off x="6467760" y="3657240"/>
            <a:ext cx="1748160" cy="946440"/>
          </a:xfrm>
          <a:prstGeom prst="ellipse">
            <a:avLst/>
          </a:prstGeom>
          <a:gradFill rotWithShape="0">
            <a:gsLst>
              <a:gs pos="0">
                <a:srgbClr val="e6eaeb"/>
              </a:gs>
              <a:gs pos="100000">
                <a:srgbClr val="ffffff"/>
              </a:gs>
            </a:gsLst>
            <a:lin ang="2088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instructions</a:t>
            </a:r>
            <a:endParaRPr b="0" lang="fr-FR" sz="1800" spc="-1" strike="noStrike">
              <a:latin typeface="Arial"/>
            </a:endParaRPr>
          </a:p>
        </p:txBody>
      </p:sp>
      <p:sp>
        <p:nvSpPr>
          <p:cNvPr id="597" name="Google Shape;32;p1"/>
          <p:cNvSpPr/>
          <p:nvPr/>
        </p:nvSpPr>
        <p:spPr>
          <a:xfrm flipH="1" rot="18009600">
            <a:off x="4326480" y="4981320"/>
            <a:ext cx="462960" cy="771840"/>
          </a:xfrm>
          <a:custGeom>
            <a:avLst/>
            <a:gdLst/>
            <a:ahLst/>
            <a:rect l="l" t="t" r="r" b="b"/>
            <a:pathLst>
              <a:path w="21600" h="21600">
                <a:moveTo>
                  <a:pt x="21600" y="0"/>
                </a:moveTo>
                <a:cubicBezTo>
                  <a:pt x="17845" y="5186"/>
                  <a:pt x="13381" y="10093"/>
                  <a:pt x="8272" y="14650"/>
                </a:cubicBezTo>
                <a:cubicBezTo>
                  <a:pt x="5611" y="17024"/>
                  <a:pt x="2780" y="19297"/>
                  <a:pt x="0" y="21600"/>
                </a:cubicBezTo>
              </a:path>
            </a:pathLst>
          </a:custGeom>
          <a:noFill/>
          <a:ln w="38100">
            <a:solidFill>
              <a:srgbClr val="ff0000"/>
            </a:solidFill>
            <a:miter/>
          </a:ln>
        </p:spPr>
        <p:style>
          <a:lnRef idx="0"/>
          <a:fillRef idx="0"/>
          <a:effectRef idx="0"/>
          <a:fontRef idx="minor"/>
        </p:style>
      </p:sp>
      <p:sp>
        <p:nvSpPr>
          <p:cNvPr id="598" name="Google Shape;33;p1"/>
          <p:cNvSpPr/>
          <p:nvPr/>
        </p:nvSpPr>
        <p:spPr>
          <a:xfrm flipH="1" rot="16866600">
            <a:off x="2415960" y="4381920"/>
            <a:ext cx="366120" cy="773280"/>
          </a:xfrm>
          <a:custGeom>
            <a:avLst/>
            <a:gdLst/>
            <a:ahLst/>
            <a:rect l="l" t="t" r="r" b="b"/>
            <a:pathLst>
              <a:path w="21600" h="21600">
                <a:moveTo>
                  <a:pt x="0" y="0"/>
                </a:moveTo>
                <a:cubicBezTo>
                  <a:pt x="8182" y="6395"/>
                  <a:pt x="15437" y="13650"/>
                  <a:pt x="21600" y="21600"/>
                </a:cubicBezTo>
              </a:path>
            </a:pathLst>
          </a:custGeom>
          <a:noFill/>
          <a:ln w="38100">
            <a:solidFill>
              <a:srgbClr val="ff8a00"/>
            </a:solidFill>
            <a:miter/>
          </a:ln>
        </p:spPr>
        <p:style>
          <a:lnRef idx="0"/>
          <a:fillRef idx="0"/>
          <a:effectRef idx="0"/>
          <a:fontRef idx="minor"/>
        </p:style>
      </p:sp>
      <p:sp>
        <p:nvSpPr>
          <p:cNvPr id="599" name="Google Shape;34;p1"/>
          <p:cNvSpPr/>
          <p:nvPr/>
        </p:nvSpPr>
        <p:spPr>
          <a:xfrm flipH="1">
            <a:off x="828360" y="3522960"/>
            <a:ext cx="1993680" cy="1155960"/>
          </a:xfrm>
          <a:prstGeom prst="ellipse">
            <a:avLst/>
          </a:prstGeom>
          <a:solidFill>
            <a:srgbClr val="ff6600"/>
          </a:solidFill>
          <a:ln w="12700">
            <a:noFill/>
          </a:ln>
        </p:spPr>
        <p:style>
          <a:lnRef idx="0"/>
          <a:fillRef idx="0"/>
          <a:effectRef idx="0"/>
          <a:fontRef idx="minor"/>
        </p:style>
      </p:sp>
      <p:sp>
        <p:nvSpPr>
          <p:cNvPr id="600" name="Google Shape;35;p1"/>
          <p:cNvSpPr/>
          <p:nvPr/>
        </p:nvSpPr>
        <p:spPr>
          <a:xfrm flipH="1">
            <a:off x="937440" y="361944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objectif</a:t>
            </a:r>
            <a:endParaRPr b="0" lang="fr-FR" sz="1800" spc="-1" strike="noStrike">
              <a:latin typeface="Arial"/>
            </a:endParaRPr>
          </a:p>
        </p:txBody>
      </p:sp>
      <p:sp>
        <p:nvSpPr>
          <p:cNvPr id="601" name="Google Shape;37;p1"/>
          <p:cNvSpPr/>
          <p:nvPr/>
        </p:nvSpPr>
        <p:spPr>
          <a:xfrm flipH="1">
            <a:off x="2363760" y="4647960"/>
            <a:ext cx="1993680" cy="1155960"/>
          </a:xfrm>
          <a:prstGeom prst="ellipse">
            <a:avLst/>
          </a:prstGeom>
          <a:solidFill>
            <a:srgbClr val="cc0099"/>
          </a:solidFill>
          <a:ln w="12700">
            <a:noFill/>
          </a:ln>
        </p:spPr>
        <p:style>
          <a:lnRef idx="0"/>
          <a:fillRef idx="0"/>
          <a:effectRef idx="0"/>
          <a:fontRef idx="minor"/>
        </p:style>
      </p:sp>
      <p:sp>
        <p:nvSpPr>
          <p:cNvPr id="602" name="Google Shape;38;p1"/>
          <p:cNvSpPr/>
          <p:nvPr/>
        </p:nvSpPr>
        <p:spPr>
          <a:xfrm flipH="1">
            <a:off x="2486520" y="474012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public cible</a:t>
            </a:r>
            <a:endParaRPr b="0" lang="fr-FR" sz="1800" spc="-1" strike="noStrike">
              <a:latin typeface="Arial"/>
            </a:endParaRPr>
          </a:p>
        </p:txBody>
      </p:sp>
      <p:sp>
        <p:nvSpPr>
          <p:cNvPr id="603" name="Google Shape;40;p1"/>
          <p:cNvSpPr/>
          <p:nvPr/>
        </p:nvSpPr>
        <p:spPr>
          <a:xfrm flipH="1">
            <a:off x="4584240" y="4699440"/>
            <a:ext cx="1993680" cy="1155960"/>
          </a:xfrm>
          <a:prstGeom prst="ellipse">
            <a:avLst/>
          </a:prstGeom>
          <a:solidFill>
            <a:srgbClr val="92d050"/>
          </a:solidFill>
          <a:ln w="12700">
            <a:noFill/>
          </a:ln>
        </p:spPr>
        <p:style>
          <a:lnRef idx="0"/>
          <a:fillRef idx="0"/>
          <a:effectRef idx="0"/>
          <a:fontRef idx="minor"/>
        </p:style>
      </p:sp>
      <p:sp>
        <p:nvSpPr>
          <p:cNvPr id="604" name="Google Shape;41;p1"/>
          <p:cNvSpPr/>
          <p:nvPr/>
        </p:nvSpPr>
        <p:spPr>
          <a:xfrm flipH="1">
            <a:off x="4714200" y="481284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durée</a:t>
            </a:r>
            <a:endParaRPr b="0" lang="fr-FR" sz="1800" spc="-1" strike="noStrike">
              <a:latin typeface="Arial"/>
            </a:endParaRPr>
          </a:p>
        </p:txBody>
      </p:sp>
      <p:sp>
        <p:nvSpPr>
          <p:cNvPr id="605" name="Tekstvak 86"/>
          <p:cNvSpPr/>
          <p:nvPr/>
        </p:nvSpPr>
        <p:spPr>
          <a:xfrm>
            <a:off x="2364480" y="2864520"/>
            <a:ext cx="4453920" cy="510120"/>
          </a:xfrm>
          <a:prstGeom prst="rect">
            <a:avLst/>
          </a:prstGeom>
          <a:noFill/>
          <a:ln w="0">
            <a:noFill/>
          </a:ln>
        </p:spPr>
        <p:style>
          <a:lnRef idx="0"/>
          <a:fillRef idx="0"/>
          <a:effectRef idx="0"/>
          <a:fontRef idx="minor"/>
        </p:style>
        <p:txBody>
          <a:bodyPr lIns="90000" rIns="90000" tIns="45000" bIns="45000">
            <a:spAutoFit/>
          </a:bodyPr>
          <a:p>
            <a:pPr algn="ctr">
              <a:lnSpc>
                <a:spcPct val="115000"/>
              </a:lnSpc>
              <a:spcAft>
                <a:spcPts val="601"/>
              </a:spcAft>
              <a:tabLst>
                <a:tab algn="l" pos="0"/>
              </a:tabLst>
            </a:pPr>
            <a:r>
              <a:rPr b="0" lang="en-US" sz="2400" spc="-1" strike="noStrike">
                <a:solidFill>
                  <a:srgbClr val="0770b1"/>
                </a:solidFill>
                <a:latin typeface="Calibri"/>
                <a:ea typeface="DejaVu Sans"/>
              </a:rPr>
              <a:t>Qu'est-ce qui est proportionné ?</a:t>
            </a:r>
            <a:endParaRPr b="0" lang="fr-FR" sz="2400" spc="-1" strike="noStrike">
              <a:latin typeface="Arial"/>
            </a:endParaRPr>
          </a:p>
        </p:txBody>
      </p:sp>
      <p:sp>
        <p:nvSpPr>
          <p:cNvPr id="606" name="Текстово поле 23"/>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Заглавие 4"/>
          <p:cNvSpPr/>
          <p:nvPr/>
        </p:nvSpPr>
        <p:spPr>
          <a:xfrm>
            <a:off x="685800" y="1447920"/>
            <a:ext cx="2778480" cy="1065600"/>
          </a:xfrm>
          <a:prstGeom prst="rect">
            <a:avLst/>
          </a:prstGeom>
          <a:noFill/>
          <a:ln w="0">
            <a:noFill/>
          </a:ln>
        </p:spPr>
        <p:style>
          <a:lnRef idx="0"/>
          <a:fillRef idx="0"/>
          <a:effectRef idx="0"/>
          <a:fontRef idx="minor"/>
        </p:style>
        <p:txBody>
          <a:bodyPr lIns="90000" rIns="90000" tIns="45000" bIns="45000" anchor="b">
            <a:noAutofit/>
          </a:bodyPr>
          <a:p>
            <a:pPr>
              <a:lnSpc>
                <a:spcPct val="100000"/>
              </a:lnSpc>
            </a:pPr>
            <a:r>
              <a:rPr b="0" lang="en-US" sz="2800" spc="-1" strike="noStrike">
                <a:solidFill>
                  <a:srgbClr val="0770b1"/>
                </a:solidFill>
                <a:latin typeface="Calibri"/>
                <a:ea typeface="DejaVu Sans"/>
              </a:rPr>
              <a:t>Résumé du jour 2</a:t>
            </a:r>
            <a:endParaRPr b="0" lang="fr-FR" sz="2800" spc="-1" strike="noStrike">
              <a:latin typeface="Arial"/>
            </a:endParaRPr>
          </a:p>
        </p:txBody>
      </p:sp>
      <p:sp>
        <p:nvSpPr>
          <p:cNvPr id="305" name="Текстов контейнер 11"/>
          <p:cNvSpPr/>
          <p:nvPr/>
        </p:nvSpPr>
        <p:spPr>
          <a:xfrm>
            <a:off x="685800" y="2666880"/>
            <a:ext cx="2778480" cy="3885120"/>
          </a:xfrm>
          <a:prstGeom prst="rect">
            <a:avLst/>
          </a:prstGeom>
          <a:solidFill>
            <a:srgbClr val="ffffff">
              <a:alpha val="90000"/>
            </a:srgbClr>
          </a:solidFill>
          <a:ln w="0">
            <a:noFill/>
          </a:ln>
        </p:spPr>
        <p:style>
          <a:lnRef idx="0"/>
          <a:fillRef idx="0"/>
          <a:effectRef idx="0"/>
          <a:fontRef idx="minor"/>
        </p:style>
        <p:txBody>
          <a:bodyPr lIns="90000" rIns="90000" tIns="45000" bIns="45000">
            <a:normAutofit/>
          </a:bodyPr>
          <a:p>
            <a:pPr marL="457200" indent="-456120">
              <a:lnSpc>
                <a:spcPct val="100000"/>
              </a:lnSpc>
              <a:spcBef>
                <a:spcPts val="400"/>
              </a:spcBef>
              <a:buClr>
                <a:srgbClr val="262626"/>
              </a:buClr>
              <a:buFont typeface="Calibri"/>
              <a:buAutoNum type="arabicPeriod"/>
            </a:pPr>
            <a:r>
              <a:rPr b="0" lang="en-US" sz="2000" spc="-1" strike="noStrike">
                <a:solidFill>
                  <a:srgbClr val="262626"/>
                </a:solidFill>
                <a:latin typeface="Calibri"/>
                <a:ea typeface="DejaVu Sans"/>
              </a:rPr>
              <a:t>Résumé du jour 1</a:t>
            </a:r>
            <a:endParaRPr b="0" lang="fr-FR" sz="2000" spc="-1" strike="noStrike">
              <a:latin typeface="Arial"/>
            </a:endParaRPr>
          </a:p>
          <a:p>
            <a:pPr marL="457200" indent="-456120">
              <a:lnSpc>
                <a:spcPct val="100000"/>
              </a:lnSpc>
              <a:spcBef>
                <a:spcPts val="400"/>
              </a:spcBef>
              <a:buClr>
                <a:srgbClr val="262626"/>
              </a:buClr>
              <a:buFont typeface="Calibri"/>
              <a:buAutoNum type="arabicPeriod"/>
            </a:pPr>
            <a:r>
              <a:rPr b="0" lang="en-US" sz="2000" spc="-1" strike="noStrike">
                <a:solidFill>
                  <a:srgbClr val="262626"/>
                </a:solidFill>
                <a:latin typeface="Calibri"/>
                <a:ea typeface="DejaVu Sans"/>
              </a:rPr>
              <a:t>Gestion de la colère</a:t>
            </a:r>
            <a:endParaRPr b="0" lang="fr-FR" sz="2000" spc="-1" strike="noStrike">
              <a:latin typeface="Arial"/>
            </a:endParaRPr>
          </a:p>
          <a:p>
            <a:pPr marL="457200">
              <a:lnSpc>
                <a:spcPct val="100000"/>
              </a:lnSpc>
              <a:spcBef>
                <a:spcPts val="320"/>
              </a:spcBef>
              <a:tabLst>
                <a:tab algn="l" pos="0"/>
              </a:tabLst>
            </a:pPr>
            <a:r>
              <a:rPr b="0" lang="en-US" sz="1600" spc="-1" strike="noStrike">
                <a:solidFill>
                  <a:srgbClr val="000000"/>
                </a:solidFill>
                <a:latin typeface="Calibri"/>
                <a:ea typeface="DejaVu Sans"/>
              </a:rPr>
              <a:t>avec exercices</a:t>
            </a:r>
            <a:endParaRPr b="0" lang="fr-FR" sz="1600" spc="-1" strike="noStrike">
              <a:latin typeface="Arial"/>
            </a:endParaRPr>
          </a:p>
          <a:p>
            <a:pPr marL="720">
              <a:lnSpc>
                <a:spcPct val="100000"/>
              </a:lnSpc>
              <a:spcBef>
                <a:spcPts val="400"/>
              </a:spcBef>
              <a:tabLst>
                <a:tab algn="l" pos="0"/>
              </a:tabLst>
            </a:pPr>
            <a:r>
              <a:rPr b="0" lang="en-US" sz="2000" spc="-1" strike="noStrike">
                <a:solidFill>
                  <a:srgbClr val="262626"/>
                </a:solidFill>
                <a:latin typeface="Calibri"/>
                <a:ea typeface="DejaVu Sans"/>
              </a:rPr>
              <a:t>3.     Discours et identité</a:t>
            </a:r>
            <a:endParaRPr b="0" lang="fr-FR" sz="2000" spc="-1" strike="noStrike">
              <a:latin typeface="Arial"/>
            </a:endParaRPr>
          </a:p>
          <a:p>
            <a:pPr marL="457200">
              <a:lnSpc>
                <a:spcPct val="100000"/>
              </a:lnSpc>
              <a:spcBef>
                <a:spcPts val="320"/>
              </a:spcBef>
              <a:tabLst>
                <a:tab algn="l" pos="0"/>
              </a:tabLst>
            </a:pPr>
            <a:r>
              <a:rPr b="0" lang="en-US" sz="1600" spc="-1" strike="noStrike">
                <a:solidFill>
                  <a:srgbClr val="000000"/>
                </a:solidFill>
                <a:latin typeface="Calibri"/>
                <a:ea typeface="DejaVu Sans"/>
              </a:rPr>
              <a:t>avec exercices</a:t>
            </a:r>
            <a:endParaRPr b="0" lang="fr-FR" sz="1600" spc="-1" strike="noStrike">
              <a:latin typeface="Arial"/>
            </a:endParaRPr>
          </a:p>
          <a:p>
            <a:pPr marL="720">
              <a:lnSpc>
                <a:spcPct val="100000"/>
              </a:lnSpc>
              <a:spcBef>
                <a:spcPts val="400"/>
              </a:spcBef>
              <a:tabLst>
                <a:tab algn="l" pos="0"/>
              </a:tabLst>
            </a:pPr>
            <a:r>
              <a:rPr b="0" lang="en-US" sz="2000" spc="-1" strike="noStrike">
                <a:solidFill>
                  <a:srgbClr val="262626"/>
                </a:solidFill>
                <a:latin typeface="Calibri"/>
                <a:ea typeface="DejaVu Sans"/>
              </a:rPr>
              <a:t>4     Simulation et débat</a:t>
            </a:r>
            <a:endParaRPr b="0" lang="fr-FR" sz="2000" spc="-1" strike="noStrike">
              <a:latin typeface="Arial"/>
            </a:endParaRPr>
          </a:p>
          <a:p>
            <a:pPr marL="457200">
              <a:lnSpc>
                <a:spcPct val="100000"/>
              </a:lnSpc>
              <a:spcBef>
                <a:spcPts val="320"/>
              </a:spcBef>
              <a:tabLst>
                <a:tab algn="l" pos="0"/>
              </a:tabLst>
            </a:pPr>
            <a:r>
              <a:rPr b="0" lang="en-US" sz="1600" spc="-1" strike="noStrike">
                <a:solidFill>
                  <a:srgbClr val="000000"/>
                </a:solidFill>
                <a:latin typeface="Calibri"/>
                <a:ea typeface="DejaVu Sans"/>
              </a:rPr>
              <a:t>avec exercices</a:t>
            </a:r>
            <a:endParaRPr b="0" lang="fr-FR" sz="1600" spc="-1" strike="noStrike">
              <a:latin typeface="Arial"/>
            </a:endParaRPr>
          </a:p>
          <a:p>
            <a:pPr marL="457200">
              <a:lnSpc>
                <a:spcPct val="100000"/>
              </a:lnSpc>
              <a:spcBef>
                <a:spcPts val="320"/>
              </a:spcBef>
              <a:tabLst>
                <a:tab algn="l" pos="0"/>
              </a:tabLst>
            </a:pPr>
            <a:endParaRPr b="0" lang="fr-FR" sz="1600" spc="-1" strike="noStrike">
              <a:latin typeface="Arial"/>
            </a:endParaRPr>
          </a:p>
          <a:p>
            <a:pPr>
              <a:lnSpc>
                <a:spcPct val="100000"/>
              </a:lnSpc>
              <a:tabLst>
                <a:tab algn="l" pos="0"/>
              </a:tabLst>
            </a:pPr>
            <a:r>
              <a:rPr b="0" lang="en-US" sz="2000" spc="-1" strike="noStrike">
                <a:solidFill>
                  <a:srgbClr val="000000"/>
                </a:solidFill>
                <a:latin typeface="Arial"/>
                <a:ea typeface="DejaVu Sans"/>
              </a:rPr>
              <a:t>5.    </a:t>
            </a:r>
            <a:r>
              <a:rPr b="0" lang="en-US" sz="2000" spc="-1" strike="noStrike">
                <a:solidFill>
                  <a:srgbClr val="000000"/>
                </a:solidFill>
                <a:latin typeface="Calibri"/>
                <a:ea typeface="DejaVu Sans"/>
              </a:rPr>
              <a:t>Retour</a:t>
            </a:r>
            <a:endParaRPr b="0" lang="fr-FR" sz="2000" spc="-1" strike="noStrike">
              <a:latin typeface="Arial"/>
            </a:endParaRPr>
          </a:p>
          <a:p>
            <a:pPr>
              <a:lnSpc>
                <a:spcPct val="100000"/>
              </a:lnSpc>
              <a:tabLst>
                <a:tab algn="l" pos="0"/>
              </a:tabLst>
            </a:pPr>
            <a:r>
              <a:rPr b="0" lang="en-US" sz="2000" spc="-1" strike="noStrike">
                <a:solidFill>
                  <a:srgbClr val="000000"/>
                </a:solidFill>
                <a:latin typeface="Calibri"/>
                <a:ea typeface="DejaVu Sans"/>
              </a:rPr>
              <a:t>6.    Conclusion</a:t>
            </a:r>
            <a:endParaRPr b="0" lang="fr-FR" sz="2000" spc="-1" strike="noStrike">
              <a:latin typeface="Arial"/>
            </a:endParaRPr>
          </a:p>
          <a:p>
            <a:pPr marL="720">
              <a:lnSpc>
                <a:spcPct val="100000"/>
              </a:lnSpc>
              <a:spcBef>
                <a:spcPts val="400"/>
              </a:spcBef>
              <a:tabLst>
                <a:tab algn="l" pos="0"/>
              </a:tabLst>
            </a:pPr>
            <a:r>
              <a:rPr b="0" lang="en-US" sz="2000" spc="-1" strike="noStrike">
                <a:solidFill>
                  <a:srgbClr val="262626"/>
                </a:solidFill>
                <a:latin typeface="Calibri"/>
                <a:ea typeface="DejaVu Sans"/>
              </a:rPr>
              <a:t> </a:t>
            </a:r>
            <a:endParaRPr b="0" lang="fr-FR" sz="2000" spc="-1" strike="noStrike">
              <a:latin typeface="Arial"/>
            </a:endParaRPr>
          </a:p>
        </p:txBody>
      </p:sp>
      <p:sp>
        <p:nvSpPr>
          <p:cNvPr id="306"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4CFC3513-8CF8-442B-9269-880A40CD4591}" type="slidenum">
              <a:rPr b="0" lang="en-US" sz="1200" spc="-1" strike="noStrike">
                <a:solidFill>
                  <a:srgbClr val="0770b1"/>
                </a:solidFill>
                <a:latin typeface="Calibri"/>
                <a:ea typeface="DejaVu Sans"/>
              </a:rPr>
              <a:t>2</a:t>
            </a:fld>
            <a:endParaRPr b="0" lang="fr-FR" sz="1200" spc="-1" strike="noStrike">
              <a:latin typeface="Arial"/>
            </a:endParaRPr>
          </a:p>
        </p:txBody>
      </p:sp>
      <p:graphicFrame>
        <p:nvGraphicFramePr>
          <p:cNvPr id="1" name="Diagram1"/>
          <p:cNvGraphicFramePr/>
          <p:nvPr>
            <p:extLst>
              <p:ext uri="{D42A27DB-BD31-4B8C-83A1-F6EECF244321}">
                <p14:modId xmlns:p14="http://schemas.microsoft.com/office/powerpoint/2010/main" val="593017558"/>
              </p:ext>
            </p:extLst>
          </p:nvPr>
        </p:nvGraphicFramePr>
        <p:xfrm>
          <a:off x="2460600" y="1447920"/>
          <a:ext cx="6476040" cy="49939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2" name="Diagram2"/>
          <p:cNvGraphicFramePr/>
          <p:nvPr>
            <p:extLst>
              <p:ext uri="{D42A27DB-BD31-4B8C-83A1-F6EECF244321}">
                <p14:modId xmlns:p14="http://schemas.microsoft.com/office/powerpoint/2010/main" val="3132662812"/>
              </p:ext>
            </p:extLst>
          </p:nvPr>
        </p:nvGraphicFramePr>
        <p:xfrm>
          <a:off x="3587040" y="2690640"/>
          <a:ext cx="5228280" cy="3214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07" name="Контейнер за съдържание 2"/>
          <p:cNvSpPr/>
          <p:nvPr/>
        </p:nvSpPr>
        <p:spPr>
          <a:xfrm>
            <a:off x="3557880" y="2840040"/>
            <a:ext cx="5051880" cy="2173320"/>
          </a:xfrm>
          <a:prstGeom prst="rect">
            <a:avLst/>
          </a:prstGeom>
          <a:solidFill>
            <a:schemeClr val="lt1">
              <a:hueOff val="0"/>
              <a:satOff val="0"/>
              <a:lumOff val="0"/>
              <a:alphaOff val="0"/>
            </a:schemeClr>
          </a:solidFill>
          <a:ln>
            <a:solidFill>
              <a:srgbClr val="7e6bc9">
                <a:hueOff val="0"/>
                <a:satOff val="0"/>
                <a:lumOff val="0"/>
                <a:alphaOff val="0"/>
              </a:srgbClr>
            </a:solidFill>
            <a:round/>
          </a:ln>
        </p:spPr>
        <p:style>
          <a:lnRef idx="2"/>
          <a:fillRef idx="0"/>
          <a:effectRef idx="0"/>
          <a:fontRef idx="minor"/>
        </p:style>
        <p:txBody>
          <a:bodyPr lIns="90000" rIns="90000" tIns="45000" bIns="45000" anchor="ctr">
            <a:normAutofit/>
          </a:bodyPr>
          <a:p>
            <a:pPr algn="ctr">
              <a:lnSpc>
                <a:spcPct val="100000"/>
              </a:lnSpc>
              <a:spcBef>
                <a:spcPts val="360"/>
              </a:spcBef>
              <a:tabLst>
                <a:tab algn="l" pos="0"/>
              </a:tabLst>
            </a:pPr>
            <a:r>
              <a:rPr b="0" lang="en-US" sz="1800" spc="-1" strike="noStrike">
                <a:solidFill>
                  <a:srgbClr val="000000"/>
                </a:solidFill>
                <a:latin typeface="Calibri"/>
                <a:ea typeface="DejaVu Sans"/>
              </a:rPr>
              <a:t>« un processus progressif et complexe </a:t>
            </a:r>
            <a:br/>
            <a:r>
              <a:rPr b="0" lang="en-GB" sz="1800" spc="-1" strike="noStrike">
                <a:solidFill>
                  <a:srgbClr val="000000"/>
                </a:solidFill>
                <a:latin typeface="Calibri"/>
                <a:ea typeface="DejaVu Sans"/>
              </a:rPr>
              <a:t>dans lequel un individu ou un groupe </a:t>
            </a:r>
            <a:br/>
            <a:r>
              <a:rPr b="0" lang="en-GB" sz="1800" spc="-1" strike="noStrike">
                <a:solidFill>
                  <a:srgbClr val="000000"/>
                </a:solidFill>
                <a:latin typeface="Calibri"/>
                <a:ea typeface="DejaVu Sans"/>
              </a:rPr>
              <a:t>adopte une idéologie ou une conviction radicale </a:t>
            </a:r>
            <a:br/>
            <a:r>
              <a:rPr b="0" lang="en-GB" sz="1800" spc="-1" strike="noStrike">
                <a:solidFill>
                  <a:srgbClr val="000000"/>
                </a:solidFill>
                <a:latin typeface="Calibri"/>
                <a:ea typeface="DejaVu Sans"/>
              </a:rPr>
              <a:t>qui accepte, utilise ou tolère la violence [ ] </a:t>
            </a:r>
            <a:br/>
            <a:r>
              <a:rPr b="0" lang="en-GB" sz="1800" spc="-1" strike="noStrike">
                <a:solidFill>
                  <a:srgbClr val="000000"/>
                </a:solidFill>
                <a:latin typeface="Calibri"/>
                <a:ea typeface="DejaVu Sans"/>
              </a:rPr>
              <a:t>pour atteindre un objectif politique ou idéologique spécifique. »</a:t>
            </a:r>
            <a:endParaRPr b="0" lang="fr-FR" sz="1800" spc="-1" strike="noStrike">
              <a:latin typeface="Arial"/>
            </a:endParaRPr>
          </a:p>
        </p:txBody>
      </p:sp>
      <p:graphicFrame>
        <p:nvGraphicFramePr>
          <p:cNvPr id="3" name="Diagram3"/>
          <p:cNvGraphicFramePr/>
          <p:nvPr>
            <p:extLst>
              <p:ext uri="{D42A27DB-BD31-4B8C-83A1-F6EECF244321}">
                <p14:modId xmlns:p14="http://schemas.microsoft.com/office/powerpoint/2010/main" val="2612864859"/>
              </p:ext>
            </p:extLst>
          </p:nvPr>
        </p:nvGraphicFramePr>
        <p:xfrm>
          <a:off x="3951360" y="1888560"/>
          <a:ext cx="4507200" cy="321408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08" name="Съединител: извита линия 20"/>
          <p:cNvSpPr/>
          <p:nvPr/>
        </p:nvSpPr>
        <p:spPr>
          <a:xfrm>
            <a:off x="2460600" y="3495960"/>
            <a:ext cx="1489680" cy="11520"/>
          </a:xfrm>
          <a:prstGeom prst="curvedConnector3">
            <a:avLst>
              <a:gd name="adj1" fmla="val 50000"/>
            </a:avLst>
          </a:prstGeom>
          <a:noFill/>
          <a:ln>
            <a:solidFill>
              <a:srgbClr val="ffffff">
                <a:hueOff val="0"/>
                <a:satOff val="0"/>
                <a:lumOff val="0"/>
                <a:alphaOff val="0"/>
              </a:srgbClr>
            </a:solidFill>
            <a:round/>
            <a:tailEnd len="med" type="triangle" w="med"/>
          </a:ln>
        </p:spPr>
        <p:style>
          <a:lnRef idx="1">
            <a:schemeClr val="accent3"/>
          </a:lnRef>
          <a:fillRef idx="0">
            <a:schemeClr val="accent3"/>
          </a:fillRef>
          <a:effectRef idx="0">
            <a:schemeClr val="accent3"/>
          </a:effectRef>
          <a:fontRef idx="minor"/>
        </p:style>
      </p:sp>
      <p:graphicFrame>
        <p:nvGraphicFramePr>
          <p:cNvPr id="4" name="Diagram4"/>
          <p:cNvGraphicFramePr/>
          <p:nvPr>
            <p:extLst>
              <p:ext uri="{D42A27DB-BD31-4B8C-83A1-F6EECF244321}">
                <p14:modId xmlns:p14="http://schemas.microsoft.com/office/powerpoint/2010/main" val="321570361"/>
              </p:ext>
            </p:extLst>
          </p:nvPr>
        </p:nvGraphicFramePr>
        <p:xfrm>
          <a:off x="3951360" y="2868480"/>
          <a:ext cx="4507200" cy="1716840"/>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09" name="Съединител: извита линия 25"/>
          <p:cNvSpPr/>
          <p:nvPr/>
        </p:nvSpPr>
        <p:spPr>
          <a:xfrm flipV="1">
            <a:off x="2460600" y="3725640"/>
            <a:ext cx="1489680" cy="761760"/>
          </a:xfrm>
          <a:prstGeom prst="curvedConnector3">
            <a:avLst>
              <a:gd name="adj1" fmla="val 50000"/>
            </a:avLst>
          </a:prstGeom>
          <a:noFill/>
          <a:ln>
            <a:solidFill>
              <a:srgbClr val="ffffff">
                <a:hueOff val="0"/>
                <a:satOff val="0"/>
                <a:lumOff val="0"/>
                <a:alphaOff val="0"/>
              </a:srgbClr>
            </a:solidFill>
            <a:round/>
            <a:tailEnd len="med" type="triangle" w="med"/>
          </a:ln>
        </p:spPr>
        <p:style>
          <a:lnRef idx="1">
            <a:schemeClr val="accent3"/>
          </a:lnRef>
          <a:fillRef idx="0">
            <a:schemeClr val="accent3"/>
          </a:fillRef>
          <a:effectRef idx="0">
            <a:schemeClr val="accent3"/>
          </a:effectRef>
          <a:fontRef idx="minor"/>
        </p:style>
      </p:sp>
      <p:graphicFrame>
        <p:nvGraphicFramePr>
          <p:cNvPr id="5" name="Diagram5"/>
          <p:cNvGraphicFramePr/>
          <p:nvPr>
            <p:extLst>
              <p:ext uri="{D42A27DB-BD31-4B8C-83A1-F6EECF244321}">
                <p14:modId xmlns:p14="http://schemas.microsoft.com/office/powerpoint/2010/main" val="919164156"/>
              </p:ext>
            </p:extLst>
          </p:nvPr>
        </p:nvGraphicFramePr>
        <p:xfrm>
          <a:off x="3949920" y="4345560"/>
          <a:ext cx="4507200" cy="854640"/>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
        <p:nvSpPr>
          <p:cNvPr id="310" name="Съединител: извита линия 19"/>
          <p:cNvSpPr/>
          <p:nvPr/>
        </p:nvSpPr>
        <p:spPr>
          <a:xfrm flipV="1">
            <a:off x="2459160" y="4771080"/>
            <a:ext cx="1489680" cy="686520"/>
          </a:xfrm>
          <a:prstGeom prst="curvedConnector3">
            <a:avLst>
              <a:gd name="adj1" fmla="val 50000"/>
            </a:avLst>
          </a:prstGeom>
          <a:noFill/>
          <a:ln>
            <a:solidFill>
              <a:srgbClr val="ffffff">
                <a:hueOff val="0"/>
                <a:satOff val="0"/>
                <a:lumOff val="0"/>
                <a:alphaOff val="0"/>
              </a:srgbClr>
            </a:solidFill>
            <a:round/>
            <a:tailEnd len="med" type="triangle" w="med"/>
          </a:ln>
        </p:spPr>
        <p:style>
          <a:lnRef idx="1">
            <a:schemeClr val="accent3"/>
          </a:lnRef>
          <a:fillRef idx="0">
            <a:schemeClr val="accent3"/>
          </a:fillRef>
          <a:effectRef idx="0">
            <a:schemeClr val="accent3"/>
          </a:effectRef>
          <a:fontRef idx="minor"/>
        </p:style>
      </p:sp>
      <p:sp>
        <p:nvSpPr>
          <p:cNvPr id="311" name="Текстово поле 13"/>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1</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3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xit" presetID="1">
                                  <p:stCondLst>
                                    <p:cond delay="0"/>
                                  </p:stCondLst>
                                  <p:childTnLst>
                                    <p:set>
                                      <p:cBhvr>
                                        <p:cTn id="14" dur="1" fill="hold">
                                          <p:stCondLst>
                                            <p:cond delay="0"/>
                                          </p:stCondLst>
                                        </p:cTn>
                                        <p:tgtEl>
                                          <p:spTgt spid="30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30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30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nodeType="clickEffect" fill="hold" presetClass="entr" presetID="1">
                                  <p:stCondLst>
                                    <p:cond delay="0"/>
                                  </p:stCondLst>
                                  <p:childTnLst>
                                    <p:set>
                                      <p:cBhvr>
                                        <p:cTn id="26" dur="1" fill="hold">
                                          <p:stCondLst>
                                            <p:cond delay="0"/>
                                          </p:stCondLst>
                                        </p:cTn>
                                        <p:tgtEl>
                                          <p:spTgt spid="3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nodeType="clickEffect" fill="hold" presetClass="exit" presetID="1">
                                  <p:stCondLst>
                                    <p:cond delay="0"/>
                                  </p:stCondLst>
                                  <p:childTnLst>
                                    <p:set>
                                      <p:cBhvr>
                                        <p:cTn id="30" dur="1" fill="hold">
                                          <p:stCondLst>
                                            <p:cond delay="0"/>
                                          </p:stCondLst>
                                        </p:cTn>
                                        <p:tgtEl>
                                          <p:spTgt spid="30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30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nodeType="clickEffect" fill="hold" presetClass="entr" presetID="1">
                                  <p:stCondLst>
                                    <p:cond delay="0"/>
                                  </p:stCondLst>
                                  <p:childTnLst>
                                    <p:set>
                                      <p:cBhvr>
                                        <p:cTn id="38" dur="1" fill="hold">
                                          <p:stCondLst>
                                            <p:cond delay="0"/>
                                          </p:stCondLst>
                                        </p:cTn>
                                        <p:tgtEl>
                                          <p:spTgt spid="30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nodeType="clickEffect" fill="hold" presetClass="exit" presetID="1">
                                  <p:stCondLst>
                                    <p:cond delay="0"/>
                                  </p:stCondLst>
                                  <p:childTnLst>
                                    <p:set>
                                      <p:cBhvr>
                                        <p:cTn id="42" dur="1" fill="hold">
                                          <p:stCondLst>
                                            <p:cond delay="0"/>
                                          </p:stCondLst>
                                        </p:cTn>
                                        <p:tgtEl>
                                          <p:spTgt spid="30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nodeType="clickEffect" fill="hold" presetClass="entr" presetID="1">
                                  <p:stCondLst>
                                    <p:cond delay="0"/>
                                  </p:stCondLst>
                                  <p:childTnLst>
                                    <p:set>
                                      <p:cBhvr>
                                        <p:cTn id="46" dur="1" fill="hold">
                                          <p:stCondLst>
                                            <p:cond delay="0"/>
                                          </p:stCondLst>
                                        </p:cTn>
                                        <p:tgtEl>
                                          <p:spTgt spid="30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ntr" presetID="1">
                                  <p:stCondLst>
                                    <p:cond delay="0"/>
                                  </p:stCondLst>
                                  <p:childTnLst>
                                    <p:set>
                                      <p:cBhvr>
                                        <p:cTn id="50" dur="1" fill="hold">
                                          <p:stCondLst>
                                            <p:cond delay="0"/>
                                          </p:stCondLst>
                                        </p:cTn>
                                        <p:tgtEl>
                                          <p:spTgt spid="305">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305">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3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nodeType="clickEffect" fill="hold" presetClass="exit" presetID="1">
                                  <p:stCondLst>
                                    <p:cond delay="0"/>
                                  </p:stCondLst>
                                  <p:childTnLst>
                                    <p:set>
                                      <p:cBhvr>
                                        <p:cTn id="62" dur="1" fill="hold">
                                          <p:stCondLst>
                                            <p:cond delay="0"/>
                                          </p:stCondLst>
                                        </p:cTn>
                                        <p:tgtEl>
                                          <p:spTgt spid="31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305">
                                            <p:txEl>
                                              <p:pRg st="10" end="1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305">
                                            <p:txEl>
                                              <p:pRg st="8" end="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305">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7"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Réponse proportionnée de l'État : scénario 1</a:t>
            </a:r>
            <a:endParaRPr b="0" lang="fr-FR" sz="3200" spc="-1" strike="noStrike">
              <a:latin typeface="Arial"/>
            </a:endParaRPr>
          </a:p>
        </p:txBody>
      </p:sp>
      <p:sp>
        <p:nvSpPr>
          <p:cNvPr id="608"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3A46308A-A3E5-4AA6-BA60-197B37C44B80}"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609" name="Circle"/>
          <p:cNvSpPr/>
          <p:nvPr/>
        </p:nvSpPr>
        <p:spPr>
          <a:xfrm>
            <a:off x="376920" y="4610520"/>
            <a:ext cx="2380320" cy="1193040"/>
          </a:xfrm>
          <a:prstGeom prst="ellipse">
            <a:avLst/>
          </a:prstGeom>
          <a:solidFill>
            <a:srgbClr val="ff6600"/>
          </a:solidFill>
          <a:ln w="12700">
            <a:noFill/>
          </a:ln>
        </p:spPr>
        <p:style>
          <a:lnRef idx="0"/>
          <a:fillRef idx="0"/>
          <a:effectRef idx="0"/>
          <a:fontRef idx="minor"/>
        </p:style>
        <p:txBody>
          <a:bodyPr lIns="34200" rIns="34200" tIns="45000" bIns="45000" anchor="ctr">
            <a:noAutofit/>
          </a:bodyPr>
          <a:p>
            <a:pPr algn="ctr">
              <a:lnSpc>
                <a:spcPct val="100000"/>
              </a:lnSpc>
            </a:pPr>
            <a:r>
              <a:rPr b="1" lang="en-US" sz="1600" spc="-1" strike="noStrike">
                <a:solidFill>
                  <a:srgbClr val="ffffff"/>
                </a:solidFill>
                <a:latin typeface="Calibri"/>
                <a:ea typeface="DejaVu Sans"/>
              </a:rPr>
              <a:t>Arguments s</a:t>
            </a:r>
            <a:r>
              <a:rPr b="1" lang="en-US" sz="1600" spc="-1" strike="noStrike">
                <a:solidFill>
                  <a:srgbClr val="158466"/>
                </a:solidFill>
                <a:latin typeface="Calibri"/>
                <a:ea typeface="DejaVu Sans"/>
              </a:rPr>
              <a:t>elon lequels elle </a:t>
            </a:r>
            <a:r>
              <a:rPr b="1" lang="en-US" sz="1600" spc="-1" strike="noStrike">
                <a:solidFill>
                  <a:srgbClr val="ffffff"/>
                </a:solidFill>
                <a:latin typeface="Calibri"/>
                <a:ea typeface="DejaVu Sans"/>
              </a:rPr>
              <a:t>était proportionnée</a:t>
            </a:r>
            <a:endParaRPr b="0" lang="fr-FR" sz="1600" spc="-1" strike="noStrike">
              <a:latin typeface="Arial"/>
            </a:endParaRPr>
          </a:p>
        </p:txBody>
      </p:sp>
      <p:sp>
        <p:nvSpPr>
          <p:cNvPr id="610" name="Line"/>
          <p:cNvSpPr/>
          <p:nvPr/>
        </p:nvSpPr>
        <p:spPr>
          <a:xfrm>
            <a:off x="880920" y="3412080"/>
            <a:ext cx="2934360" cy="1270440"/>
          </a:xfrm>
          <a:custGeom>
            <a:avLst/>
            <a:gdLst/>
            <a:ahLst/>
            <a:rect l="l" t="t" r="r" b="b"/>
            <a:pathLst>
              <a:path w="21219" h="19540">
                <a:moveTo>
                  <a:pt x="21219" y="0"/>
                </a:moveTo>
                <a:cubicBezTo>
                  <a:pt x="19244" y="1101"/>
                  <a:pt x="17213" y="1576"/>
                  <a:pt x="15180" y="1446"/>
                </a:cubicBezTo>
                <a:cubicBezTo>
                  <a:pt x="10581" y="1153"/>
                  <a:pt x="5346" y="-2060"/>
                  <a:pt x="1839" y="5762"/>
                </a:cubicBezTo>
                <a:cubicBezTo>
                  <a:pt x="235" y="9342"/>
                  <a:pt x="-381" y="14635"/>
                  <a:pt x="234" y="19540"/>
                </a:cubicBezTo>
              </a:path>
            </a:pathLst>
          </a:custGeom>
          <a:noFill/>
          <a:ln cap="rnd" w="19050">
            <a:solidFill>
              <a:srgbClr val="ff8a00"/>
            </a:solidFill>
            <a:custDash>
              <a:ds d="100000" sp="200000"/>
            </a:custDash>
            <a:round/>
            <a:headEnd len="med" type="oval" w="med"/>
            <a:tailEnd len="med" type="oval" w="med"/>
          </a:ln>
        </p:spPr>
        <p:style>
          <a:lnRef idx="0"/>
          <a:fillRef idx="0"/>
          <a:effectRef idx="0"/>
          <a:fontRef idx="minor"/>
        </p:style>
      </p:sp>
      <p:sp>
        <p:nvSpPr>
          <p:cNvPr id="611" name="Circle"/>
          <p:cNvSpPr/>
          <p:nvPr/>
        </p:nvSpPr>
        <p:spPr>
          <a:xfrm>
            <a:off x="6705720" y="4572000"/>
            <a:ext cx="2208600" cy="1115640"/>
          </a:xfrm>
          <a:prstGeom prst="ellipse">
            <a:avLst/>
          </a:prstGeom>
          <a:solidFill>
            <a:srgbClr val="ff6600"/>
          </a:solidFill>
          <a:ln w="12700">
            <a:noFill/>
          </a:ln>
        </p:spPr>
        <p:style>
          <a:lnRef idx="0"/>
          <a:fillRef idx="0"/>
          <a:effectRef idx="0"/>
          <a:fontRef idx="minor"/>
        </p:style>
        <p:txBody>
          <a:bodyPr lIns="34200" rIns="34200" tIns="45000" bIns="45000" anchor="ctr">
            <a:noAutofit/>
          </a:bodyPr>
          <a:p>
            <a:pPr algn="ctr">
              <a:lnSpc>
                <a:spcPct val="100000"/>
              </a:lnSpc>
            </a:pPr>
            <a:r>
              <a:rPr b="1" lang="en-US" sz="1600" spc="-1" strike="noStrike">
                <a:solidFill>
                  <a:srgbClr val="ffffff"/>
                </a:solidFill>
                <a:latin typeface="Calibri"/>
                <a:ea typeface="Microsoft YaHei"/>
              </a:rPr>
              <a:t>Arguments</a:t>
            </a:r>
            <a:r>
              <a:rPr b="1" lang="en-US" sz="1600" spc="-1" strike="noStrike">
                <a:solidFill>
                  <a:srgbClr val="158466"/>
                </a:solidFill>
                <a:latin typeface="Calibri"/>
                <a:ea typeface="Microsoft YaHei"/>
              </a:rPr>
              <a:t> </a:t>
            </a:r>
            <a:r>
              <a:rPr b="1" lang="en-US" sz="1600" spc="-1" strike="noStrike">
                <a:solidFill>
                  <a:srgbClr val="158466"/>
                </a:solidFill>
                <a:latin typeface="Calibri"/>
                <a:ea typeface="DejaVu Sans"/>
              </a:rPr>
              <a:t>selon lesquels elle</a:t>
            </a:r>
            <a:r>
              <a:rPr b="1" lang="en-US" sz="1600" spc="-1" strike="noStrike">
                <a:solidFill>
                  <a:srgbClr val="ffffff"/>
                </a:solidFill>
                <a:latin typeface="Calibri"/>
                <a:ea typeface="DejaVu Sans"/>
              </a:rPr>
              <a:t> était disproportionnée</a:t>
            </a:r>
            <a:endParaRPr b="0" lang="fr-FR" sz="1600" spc="-1" strike="noStrike">
              <a:latin typeface="Arial"/>
            </a:endParaRPr>
          </a:p>
        </p:txBody>
      </p:sp>
      <p:sp>
        <p:nvSpPr>
          <p:cNvPr id="612" name="Line"/>
          <p:cNvSpPr/>
          <p:nvPr/>
        </p:nvSpPr>
        <p:spPr>
          <a:xfrm flipH="1">
            <a:off x="5474520" y="3412080"/>
            <a:ext cx="2934360" cy="1193040"/>
          </a:xfrm>
          <a:custGeom>
            <a:avLst/>
            <a:gdLst/>
            <a:ahLst/>
            <a:rect l="l" t="t" r="r" b="b"/>
            <a:pathLst>
              <a:path w="21219" h="19540">
                <a:moveTo>
                  <a:pt x="21219" y="0"/>
                </a:moveTo>
                <a:cubicBezTo>
                  <a:pt x="19244" y="1101"/>
                  <a:pt x="17213" y="1576"/>
                  <a:pt x="15180" y="1446"/>
                </a:cubicBezTo>
                <a:cubicBezTo>
                  <a:pt x="10581" y="1153"/>
                  <a:pt x="5346" y="-2060"/>
                  <a:pt x="1839" y="5762"/>
                </a:cubicBezTo>
                <a:cubicBezTo>
                  <a:pt x="235" y="9342"/>
                  <a:pt x="-381" y="14635"/>
                  <a:pt x="234" y="19540"/>
                </a:cubicBezTo>
              </a:path>
            </a:pathLst>
          </a:custGeom>
          <a:noFill/>
          <a:ln cap="rnd" w="19050">
            <a:solidFill>
              <a:srgbClr val="ff9f00"/>
            </a:solidFill>
            <a:custDash>
              <a:ds d="100000" sp="200000"/>
            </a:custDash>
            <a:round/>
            <a:headEnd len="med" type="oval" w="med"/>
            <a:tailEnd len="med" type="oval" w="med"/>
          </a:ln>
        </p:spPr>
        <p:style>
          <a:lnRef idx="0"/>
          <a:fillRef idx="0"/>
          <a:effectRef idx="0"/>
          <a:fontRef idx="minor"/>
        </p:style>
      </p:sp>
      <p:sp>
        <p:nvSpPr>
          <p:cNvPr id="613" name="Circle"/>
          <p:cNvSpPr/>
          <p:nvPr/>
        </p:nvSpPr>
        <p:spPr>
          <a:xfrm>
            <a:off x="3055320" y="4572000"/>
            <a:ext cx="3351600" cy="1270440"/>
          </a:xfrm>
          <a:prstGeom prst="ellipse">
            <a:avLst/>
          </a:prstGeom>
          <a:solidFill>
            <a:schemeClr val="accent6">
              <a:lumMod val="75000"/>
            </a:schemeClr>
          </a:solidFill>
          <a:ln w="12700">
            <a:noFill/>
          </a:ln>
        </p:spPr>
        <p:style>
          <a:lnRef idx="0"/>
          <a:fillRef idx="0"/>
          <a:effectRef idx="0"/>
          <a:fontRef idx="minor"/>
        </p:style>
        <p:txBody>
          <a:bodyPr lIns="34200" rIns="34200" tIns="45000" bIns="45000" anchor="ctr">
            <a:noAutofit/>
          </a:bodyPr>
          <a:p>
            <a:pPr algn="ctr">
              <a:lnSpc>
                <a:spcPct val="100000"/>
              </a:lnSpc>
            </a:pPr>
            <a:r>
              <a:rPr b="1" lang="en-US" sz="1800" spc="-1" strike="noStrike">
                <a:solidFill>
                  <a:srgbClr val="ffffff"/>
                </a:solidFill>
                <a:latin typeface="Calibri"/>
                <a:ea typeface="DejaVu Sans"/>
              </a:rPr>
              <a:t>Les actions de l'école et de la police étaient-elles proportionnées ? </a:t>
            </a:r>
            <a:endParaRPr b="0" lang="fr-FR" sz="1800" spc="-1" strike="noStrike">
              <a:latin typeface="Arial"/>
            </a:endParaRPr>
          </a:p>
        </p:txBody>
      </p:sp>
      <p:grpSp>
        <p:nvGrpSpPr>
          <p:cNvPr id="614" name="Group"/>
          <p:cNvGrpSpPr/>
          <p:nvPr/>
        </p:nvGrpSpPr>
        <p:grpSpPr>
          <a:xfrm>
            <a:off x="3643560" y="2286000"/>
            <a:ext cx="2175120" cy="1728720"/>
            <a:chOff x="3643560" y="2286000"/>
            <a:chExt cx="2175120" cy="1728720"/>
          </a:xfrm>
        </p:grpSpPr>
        <p:sp>
          <p:nvSpPr>
            <p:cNvPr id="615" name="Circle"/>
            <p:cNvSpPr/>
            <p:nvPr/>
          </p:nvSpPr>
          <p:spPr>
            <a:xfrm rot="21541200">
              <a:off x="3702960" y="2329560"/>
              <a:ext cx="2040840" cy="1631520"/>
            </a:xfrm>
            <a:prstGeom prst="ellipse">
              <a:avLst/>
            </a:prstGeom>
            <a:gradFill rotWithShape="0">
              <a:gsLst>
                <a:gs pos="0">
                  <a:srgbClr val="ffffff"/>
                </a:gs>
                <a:gs pos="100000">
                  <a:srgbClr val="e6eaeb"/>
                </a:gs>
              </a:gsLst>
              <a:lin ang="2010000"/>
            </a:gradFill>
            <a:ln w="12700">
              <a:noFill/>
            </a:ln>
            <a:effectLst>
              <a:outerShdw blurRad="152280" dir="2306583" dist="89169" rotWithShape="0">
                <a:srgbClr val="000000">
                  <a:alpha val="38000"/>
                </a:srgbClr>
              </a:outerShdw>
            </a:effectLst>
          </p:spPr>
          <p:style>
            <a:lnRef idx="0"/>
            <a:fillRef idx="0"/>
            <a:effectRef idx="0"/>
            <a:fontRef idx="minor"/>
          </p:style>
          <p:txBody>
            <a:bodyPr lIns="34200" rIns="34200" tIns="34200" bIns="34200" anchor="ctr">
              <a:noAutofit/>
            </a:bodyPr>
            <a:p>
              <a:pPr algn="ctr">
                <a:lnSpc>
                  <a:spcPct val="100000"/>
                </a:lnSpc>
              </a:pPr>
              <a:r>
                <a:rPr b="0" lang="en-US" sz="3600" spc="-1" strike="noStrike">
                  <a:solidFill>
                    <a:srgbClr val="404040"/>
                  </a:solidFill>
                  <a:latin typeface="Calibri"/>
                  <a:ea typeface="DejaVu Sans"/>
                </a:rPr>
                <a:t>Lire le cas</a:t>
              </a:r>
              <a:endParaRPr b="0" lang="fr-FR" sz="3600" spc="-1" strike="noStrike">
                <a:latin typeface="Arial"/>
              </a:endParaRPr>
            </a:p>
          </p:txBody>
        </p:sp>
        <p:sp>
          <p:nvSpPr>
            <p:cNvPr id="616" name="Freeform 4"/>
            <p:cNvSpPr/>
            <p:nvPr/>
          </p:nvSpPr>
          <p:spPr>
            <a:xfrm>
              <a:off x="3643560" y="2286000"/>
              <a:ext cx="2175120" cy="1728720"/>
            </a:xfrm>
            <a:custGeom>
              <a:avLst/>
              <a:gdLst/>
              <a:ahLst/>
              <a:rect l="l" t="t" r="r" b="b"/>
              <a:pathLst>
                <a:path w="21216" h="21518">
                  <a:moveTo>
                    <a:pt x="10796" y="2"/>
                  </a:moveTo>
                  <a:cubicBezTo>
                    <a:pt x="8556" y="-41"/>
                    <a:pt x="6360" y="639"/>
                    <a:pt x="4526" y="1945"/>
                  </a:cubicBezTo>
                  <a:cubicBezTo>
                    <a:pt x="2688" y="3245"/>
                    <a:pt x="1308" y="5105"/>
                    <a:pt x="581" y="7254"/>
                  </a:cubicBezTo>
                  <a:cubicBezTo>
                    <a:pt x="-149" y="9402"/>
                    <a:pt x="-193" y="11728"/>
                    <a:pt x="459" y="13901"/>
                  </a:cubicBezTo>
                  <a:cubicBezTo>
                    <a:pt x="1116" y="16073"/>
                    <a:pt x="2430" y="17979"/>
                    <a:pt x="4217" y="19348"/>
                  </a:cubicBezTo>
                  <a:cubicBezTo>
                    <a:pt x="6007" y="20714"/>
                    <a:pt x="8178" y="21471"/>
                    <a:pt x="10418" y="21512"/>
                  </a:cubicBezTo>
                  <a:lnTo>
                    <a:pt x="10418" y="21516"/>
                  </a:lnTo>
                  <a:cubicBezTo>
                    <a:pt x="12658" y="21559"/>
                    <a:pt x="14854" y="20879"/>
                    <a:pt x="16688" y="19573"/>
                  </a:cubicBezTo>
                  <a:lnTo>
                    <a:pt x="16122" y="18746"/>
                  </a:lnTo>
                  <a:lnTo>
                    <a:pt x="16688" y="19566"/>
                  </a:lnTo>
                  <a:cubicBezTo>
                    <a:pt x="18526" y="18267"/>
                    <a:pt x="19909" y="16412"/>
                    <a:pt x="20637" y="14264"/>
                  </a:cubicBezTo>
                  <a:cubicBezTo>
                    <a:pt x="21367" y="12116"/>
                    <a:pt x="21407" y="9786"/>
                    <a:pt x="20755" y="7613"/>
                  </a:cubicBezTo>
                  <a:cubicBezTo>
                    <a:pt x="20098" y="5442"/>
                    <a:pt x="18784" y="3536"/>
                    <a:pt x="16997" y="2166"/>
                  </a:cubicBezTo>
                  <a:cubicBezTo>
                    <a:pt x="15207" y="800"/>
                    <a:pt x="13036" y="43"/>
                    <a:pt x="10796" y="2"/>
                  </a:cubicBezTo>
                  <a:close/>
                  <a:moveTo>
                    <a:pt x="10775" y="1216"/>
                  </a:moveTo>
                  <a:lnTo>
                    <a:pt x="10775" y="1220"/>
                  </a:lnTo>
                  <a:cubicBezTo>
                    <a:pt x="12762" y="1256"/>
                    <a:pt x="14688" y="1926"/>
                    <a:pt x="16275" y="3138"/>
                  </a:cubicBezTo>
                  <a:cubicBezTo>
                    <a:pt x="17063" y="3741"/>
                    <a:pt x="17754" y="4467"/>
                    <a:pt x="18319" y="5287"/>
                  </a:cubicBezTo>
                  <a:cubicBezTo>
                    <a:pt x="18885" y="6107"/>
                    <a:pt x="19318" y="7012"/>
                    <a:pt x="19606" y="7969"/>
                  </a:cubicBezTo>
                  <a:cubicBezTo>
                    <a:pt x="20185" y="9896"/>
                    <a:pt x="20149" y="11961"/>
                    <a:pt x="19502" y="13866"/>
                  </a:cubicBezTo>
                  <a:cubicBezTo>
                    <a:pt x="18856" y="15771"/>
                    <a:pt x="17628" y="17419"/>
                    <a:pt x="15997" y="18570"/>
                  </a:cubicBezTo>
                  <a:lnTo>
                    <a:pt x="16001" y="18574"/>
                  </a:lnTo>
                  <a:cubicBezTo>
                    <a:pt x="14375" y="19732"/>
                    <a:pt x="12425" y="20336"/>
                    <a:pt x="10439" y="20298"/>
                  </a:cubicBezTo>
                  <a:lnTo>
                    <a:pt x="10439" y="20295"/>
                  </a:lnTo>
                  <a:cubicBezTo>
                    <a:pt x="8452" y="20258"/>
                    <a:pt x="6530" y="19589"/>
                    <a:pt x="4942" y="18377"/>
                  </a:cubicBezTo>
                  <a:cubicBezTo>
                    <a:pt x="3358" y="17163"/>
                    <a:pt x="2190" y="15472"/>
                    <a:pt x="1608" y="13546"/>
                  </a:cubicBezTo>
                  <a:cubicBezTo>
                    <a:pt x="1029" y="11619"/>
                    <a:pt x="1065" y="9554"/>
                    <a:pt x="1712" y="7648"/>
                  </a:cubicBezTo>
                  <a:cubicBezTo>
                    <a:pt x="2358" y="5743"/>
                    <a:pt x="3586" y="4097"/>
                    <a:pt x="5217" y="2944"/>
                  </a:cubicBezTo>
                  <a:lnTo>
                    <a:pt x="5217" y="2941"/>
                  </a:lnTo>
                  <a:cubicBezTo>
                    <a:pt x="6843" y="1782"/>
                    <a:pt x="8789" y="1179"/>
                    <a:pt x="10775" y="1216"/>
                  </a:cubicBezTo>
                  <a:close/>
                </a:path>
              </a:pathLst>
            </a:custGeom>
            <a:gradFill rotWithShape="0">
              <a:gsLst>
                <a:gs pos="0">
                  <a:srgbClr val="ffffff"/>
                </a:gs>
                <a:gs pos="100000">
                  <a:srgbClr val="e6eaeb"/>
                </a:gs>
              </a:gsLst>
              <a:lin ang="2088000"/>
            </a:gradFill>
            <a:ln w="12700">
              <a:noFill/>
            </a:ln>
            <a:effectLst>
              <a:outerShdw blurRad="50760" dir="2313915" dist="34070" rotWithShape="0">
                <a:srgbClr val="000000">
                  <a:alpha val="38000"/>
                </a:srgbClr>
              </a:outerShdw>
            </a:effectLst>
          </p:spPr>
          <p:style>
            <a:lnRef idx="0"/>
            <a:fillRef idx="0"/>
            <a:effectRef idx="0"/>
            <a:fontRef idx="minor"/>
          </p:style>
        </p:sp>
      </p:grpSp>
      <p:sp>
        <p:nvSpPr>
          <p:cNvPr id="617" name="Rechte verbindingslijn 22"/>
          <p:cNvSpPr/>
          <p:nvPr/>
        </p:nvSpPr>
        <p:spPr>
          <a:xfrm flipH="1">
            <a:off x="4731480" y="4015440"/>
            <a:ext cx="2160" cy="556560"/>
          </a:xfrm>
          <a:prstGeom prst="line">
            <a:avLst/>
          </a:prstGeom>
          <a:ln>
            <a:solidFill>
              <a:srgbClr val="a379bb"/>
            </a:solidFill>
            <a:round/>
          </a:ln>
        </p:spPr>
        <p:style>
          <a:lnRef idx="2">
            <a:schemeClr val="accent6"/>
          </a:lnRef>
          <a:fillRef idx="0">
            <a:schemeClr val="accent6"/>
          </a:fillRef>
          <a:effectRef idx="1">
            <a:schemeClr val="accent6"/>
          </a:effectRef>
          <a:fontRef idx="minor"/>
        </p:style>
      </p:sp>
      <p:sp>
        <p:nvSpPr>
          <p:cNvPr id="618" name="Текстово поле 1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698" dur="indefinite" restart="never" nodeType="tmRoot">
          <p:childTnLst>
            <p:seq>
              <p:cTn id="699" dur="indefinite" nodeType="mainSeq">
                <p:childTnLst>
                  <p:par>
                    <p:cTn id="700" fill="hold">
                      <p:stCondLst>
                        <p:cond delay="indefinite"/>
                      </p:stCondLst>
                      <p:childTnLst>
                        <p:par>
                          <p:cTn id="701" fill="hold">
                            <p:stCondLst>
                              <p:cond delay="0"/>
                            </p:stCondLst>
                            <p:childTnLst>
                              <p:par>
                                <p:cTn id="702" nodeType="clickEffect" fill="hold" presetClass="entr" presetID="1">
                                  <p:stCondLst>
                                    <p:cond delay="0"/>
                                  </p:stCondLst>
                                  <p:childTnLst>
                                    <p:set>
                                      <p:cBhvr>
                                        <p:cTn id="703" dur="1" fill="hold">
                                          <p:stCondLst>
                                            <p:cond delay="0"/>
                                          </p:stCondLst>
                                        </p:cTn>
                                        <p:tgtEl>
                                          <p:spTgt spid="614"/>
                                        </p:tgtEl>
                                        <p:attrNameLst>
                                          <p:attrName>style.visibility</p:attrName>
                                        </p:attrNameLst>
                                      </p:cBhvr>
                                      <p:to>
                                        <p:strVal val="visible"/>
                                      </p:to>
                                    </p:set>
                                  </p:childTnLst>
                                </p:cTn>
                              </p:par>
                            </p:childTnLst>
                          </p:cTn>
                        </p:par>
                      </p:childTnLst>
                    </p:cTn>
                  </p:par>
                  <p:par>
                    <p:cTn id="704" fill="hold">
                      <p:stCondLst>
                        <p:cond delay="indefinite"/>
                      </p:stCondLst>
                      <p:childTnLst>
                        <p:par>
                          <p:cTn id="705" fill="hold">
                            <p:stCondLst>
                              <p:cond delay="0"/>
                            </p:stCondLst>
                            <p:childTnLst>
                              <p:par>
                                <p:cTn id="706" nodeType="clickEffect" fill="hold" presetClass="entr" presetID="4" presetSubtype="32">
                                  <p:stCondLst>
                                    <p:cond delay="0"/>
                                  </p:stCondLst>
                                  <p:iterate type="el">
                                    <p:tmAbs val="0"/>
                                  </p:iterate>
                                  <p:childTnLst>
                                    <p:set>
                                      <p:cBhvr>
                                        <p:cTn id="707" fill="hold"/>
                                        <p:tgtEl>
                                          <p:spTgt spid="613"/>
                                        </p:tgtEl>
                                        <p:attrNameLst>
                                          <p:attrName>style.visibility</p:attrName>
                                        </p:attrNameLst>
                                      </p:cBhvr>
                                      <p:to>
                                        <p:strVal val="visible"/>
                                      </p:to>
                                    </p:set>
                                    <p:animEffect filter="box(out)" transition="in">
                                      <p:cBhvr additive="repl">
                                        <p:cTn id="708" dur="600"/>
                                        <p:tgtEl>
                                          <p:spTgt spid="613"/>
                                        </p:tgtEl>
                                      </p:cBhvr>
                                    </p:animEffect>
                                  </p:childTnLst>
                                </p:cTn>
                              </p:par>
                              <p:par>
                                <p:cTn id="709" nodeType="withEffect" fill="hold" presetClass="entr" presetID="1">
                                  <p:stCondLst>
                                    <p:cond delay="0"/>
                                  </p:stCondLst>
                                  <p:childTnLst>
                                    <p:set>
                                      <p:cBhvr>
                                        <p:cTn id="710" dur="1" fill="hold">
                                          <p:stCondLst>
                                            <p:cond delay="0"/>
                                          </p:stCondLst>
                                        </p:cTn>
                                        <p:tgtEl>
                                          <p:spTgt spid="617"/>
                                        </p:tgtEl>
                                        <p:attrNameLst>
                                          <p:attrName>style.visibility</p:attrName>
                                        </p:attrNameLst>
                                      </p:cBhvr>
                                      <p:to>
                                        <p:strVal val="visible"/>
                                      </p:to>
                                    </p:set>
                                  </p:childTnLst>
                                </p:cTn>
                              </p:par>
                            </p:childTnLst>
                          </p:cTn>
                        </p:par>
                      </p:childTnLst>
                    </p:cTn>
                  </p:par>
                  <p:par>
                    <p:cTn id="711" fill="hold">
                      <p:stCondLst>
                        <p:cond delay="indefinite"/>
                      </p:stCondLst>
                      <p:childTnLst>
                        <p:par>
                          <p:cTn id="712" fill="hold">
                            <p:stCondLst>
                              <p:cond delay="0"/>
                            </p:stCondLst>
                            <p:childTnLst>
                              <p:par>
                                <p:cTn id="713" nodeType="clickEffect" fill="hold" presetClass="entr" presetID="22" presetSubtype="1">
                                  <p:stCondLst>
                                    <p:cond delay="0"/>
                                  </p:stCondLst>
                                  <p:iterate type="el">
                                    <p:tmAbs val="0"/>
                                  </p:iterate>
                                  <p:childTnLst>
                                    <p:set>
                                      <p:cBhvr>
                                        <p:cTn id="714" fill="hold"/>
                                        <p:tgtEl>
                                          <p:spTgt spid="610"/>
                                        </p:tgtEl>
                                        <p:attrNameLst>
                                          <p:attrName>style.visibility</p:attrName>
                                        </p:attrNameLst>
                                      </p:cBhvr>
                                      <p:to>
                                        <p:strVal val="visible"/>
                                      </p:to>
                                    </p:set>
                                    <p:animEffect filter="wipe(up)" transition="in">
                                      <p:cBhvr additive="repl">
                                        <p:cTn id="715" dur="600"/>
                                        <p:tgtEl>
                                          <p:spTgt spid="610"/>
                                        </p:tgtEl>
                                      </p:cBhvr>
                                    </p:animEffect>
                                  </p:childTnLst>
                                </p:cTn>
                              </p:par>
                            </p:childTnLst>
                          </p:cTn>
                        </p:par>
                        <p:par>
                          <p:cTn id="716" fill="hold">
                            <p:stCondLst>
                              <p:cond delay="600"/>
                            </p:stCondLst>
                            <p:childTnLst>
                              <p:par>
                                <p:cTn id="717" nodeType="afterEffect" fill="hold" presetClass="entr" presetID="4" presetSubtype="32">
                                  <p:stCondLst>
                                    <p:cond delay="0"/>
                                  </p:stCondLst>
                                  <p:iterate type="el">
                                    <p:tmAbs val="0"/>
                                  </p:iterate>
                                  <p:childTnLst>
                                    <p:set>
                                      <p:cBhvr>
                                        <p:cTn id="718" fill="hold"/>
                                        <p:tgtEl>
                                          <p:spTgt spid="609"/>
                                        </p:tgtEl>
                                        <p:attrNameLst>
                                          <p:attrName>style.visibility</p:attrName>
                                        </p:attrNameLst>
                                      </p:cBhvr>
                                      <p:to>
                                        <p:strVal val="visible"/>
                                      </p:to>
                                    </p:set>
                                    <p:animEffect filter="box(out)" transition="in">
                                      <p:cBhvr additive="repl">
                                        <p:cTn id="719" dur="600"/>
                                        <p:tgtEl>
                                          <p:spTgt spid="609"/>
                                        </p:tgtEl>
                                      </p:cBhvr>
                                    </p:animEffect>
                                  </p:childTnLst>
                                </p:cTn>
                              </p:par>
                            </p:childTnLst>
                          </p:cTn>
                        </p:par>
                      </p:childTnLst>
                    </p:cTn>
                  </p:par>
                  <p:par>
                    <p:cTn id="720" fill="hold">
                      <p:stCondLst>
                        <p:cond delay="indefinite"/>
                      </p:stCondLst>
                      <p:childTnLst>
                        <p:par>
                          <p:cTn id="721" fill="hold">
                            <p:stCondLst>
                              <p:cond delay="0"/>
                            </p:stCondLst>
                            <p:childTnLst>
                              <p:par>
                                <p:cTn id="722" nodeType="clickEffect" fill="hold" presetClass="entr" presetID="22" presetSubtype="1">
                                  <p:stCondLst>
                                    <p:cond delay="0"/>
                                  </p:stCondLst>
                                  <p:iterate type="el">
                                    <p:tmAbs val="0"/>
                                  </p:iterate>
                                  <p:childTnLst>
                                    <p:set>
                                      <p:cBhvr>
                                        <p:cTn id="723" fill="hold"/>
                                        <p:tgtEl>
                                          <p:spTgt spid="612"/>
                                        </p:tgtEl>
                                        <p:attrNameLst>
                                          <p:attrName>style.visibility</p:attrName>
                                        </p:attrNameLst>
                                      </p:cBhvr>
                                      <p:to>
                                        <p:strVal val="visible"/>
                                      </p:to>
                                    </p:set>
                                    <p:animEffect filter="wipe(up)" transition="in">
                                      <p:cBhvr additive="repl">
                                        <p:cTn id="724" dur="600"/>
                                        <p:tgtEl>
                                          <p:spTgt spid="612"/>
                                        </p:tgtEl>
                                      </p:cBhvr>
                                    </p:animEffect>
                                  </p:childTnLst>
                                </p:cTn>
                              </p:par>
                            </p:childTnLst>
                          </p:cTn>
                        </p:par>
                        <p:par>
                          <p:cTn id="725" fill="hold">
                            <p:stCondLst>
                              <p:cond delay="600"/>
                            </p:stCondLst>
                            <p:childTnLst>
                              <p:par>
                                <p:cTn id="726" nodeType="afterEffect" fill="hold" presetClass="entr" presetID="4" presetSubtype="32">
                                  <p:stCondLst>
                                    <p:cond delay="0"/>
                                  </p:stCondLst>
                                  <p:iterate type="el">
                                    <p:tmAbs val="0"/>
                                  </p:iterate>
                                  <p:childTnLst>
                                    <p:set>
                                      <p:cBhvr>
                                        <p:cTn id="727" fill="hold"/>
                                        <p:tgtEl>
                                          <p:spTgt spid="611"/>
                                        </p:tgtEl>
                                        <p:attrNameLst>
                                          <p:attrName>style.visibility</p:attrName>
                                        </p:attrNameLst>
                                      </p:cBhvr>
                                      <p:to>
                                        <p:strVal val="visible"/>
                                      </p:to>
                                    </p:set>
                                    <p:animEffect filter="box(out)" transition="in">
                                      <p:cBhvr additive="repl">
                                        <p:cTn id="728" dur="600"/>
                                        <p:tgtEl>
                                          <p:spTgt spid="6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9"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r>
              <a:rPr b="0" lang="en-US" sz="3200" spc="-1" strike="noStrike">
                <a:solidFill>
                  <a:srgbClr val="0770b1"/>
                </a:solidFill>
                <a:latin typeface="Calibri"/>
                <a:ea typeface="DejaVu Sans"/>
              </a:rPr>
              <a:t>Réponse proportionnée de l'État : </a:t>
            </a:r>
            <a:endParaRPr b="0" lang="fr-FR" sz="3200" spc="-1" strike="noStrike">
              <a:latin typeface="Arial"/>
            </a:endParaRPr>
          </a:p>
        </p:txBody>
      </p:sp>
      <p:sp>
        <p:nvSpPr>
          <p:cNvPr id="620"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2535BDD9-0716-4139-A54A-C6E1F105B31E}" type="slidenum">
              <a:rPr b="0" lang="en-US" sz="1200" spc="-1" strike="noStrike">
                <a:solidFill>
                  <a:srgbClr val="0770b1"/>
                </a:solidFill>
                <a:latin typeface="Calibri"/>
                <a:ea typeface="DejaVu Sans"/>
              </a:rPr>
              <a:t>21</a:t>
            </a:fld>
            <a:endParaRPr b="0" lang="fr-FR" sz="1200" spc="-1" strike="noStrike">
              <a:latin typeface="Arial"/>
            </a:endParaRPr>
          </a:p>
        </p:txBody>
      </p:sp>
      <p:sp>
        <p:nvSpPr>
          <p:cNvPr id="621" name="Google Shape;18;p1"/>
          <p:cNvSpPr/>
          <p:nvPr/>
        </p:nvSpPr>
        <p:spPr>
          <a:xfrm>
            <a:off x="1776240" y="5024880"/>
            <a:ext cx="900720" cy="27360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350" spc="-1" strike="noStrike">
                <a:solidFill>
                  <a:srgbClr val="535353"/>
                </a:solidFill>
                <a:latin typeface="Avenir Roman"/>
                <a:ea typeface="Avenir Roman"/>
              </a:rPr>
              <a:t>    </a:t>
            </a:r>
            <a:endParaRPr b="0" lang="fr-FR" sz="1350" spc="-1" strike="noStrike">
              <a:latin typeface="Arial"/>
            </a:endParaRPr>
          </a:p>
        </p:txBody>
      </p:sp>
      <p:sp>
        <p:nvSpPr>
          <p:cNvPr id="622" name="Google Shape;25;p1"/>
          <p:cNvSpPr/>
          <p:nvPr/>
        </p:nvSpPr>
        <p:spPr>
          <a:xfrm rot="3660600">
            <a:off x="6266880" y="4478040"/>
            <a:ext cx="165960" cy="636120"/>
          </a:xfrm>
          <a:custGeom>
            <a:avLst/>
            <a:gdLst/>
            <a:ahLst/>
            <a:rect l="l" t="t" r="r" b="b"/>
            <a:pathLst>
              <a:path w="21600" h="21600">
                <a:moveTo>
                  <a:pt x="0" y="0"/>
                </a:moveTo>
                <a:cubicBezTo>
                  <a:pt x="2399" y="1686"/>
                  <a:pt x="4620" y="3404"/>
                  <a:pt x="6659" y="5150"/>
                </a:cubicBezTo>
                <a:cubicBezTo>
                  <a:pt x="12876" y="10475"/>
                  <a:pt x="17365" y="16030"/>
                  <a:pt x="21600" y="21600"/>
                </a:cubicBezTo>
              </a:path>
            </a:pathLst>
          </a:custGeom>
          <a:noFill/>
          <a:ln w="38100">
            <a:solidFill>
              <a:srgbClr val="7030a0"/>
            </a:solidFill>
            <a:miter/>
          </a:ln>
        </p:spPr>
        <p:style>
          <a:lnRef idx="0"/>
          <a:fillRef idx="0"/>
          <a:effectRef idx="0"/>
          <a:fontRef idx="minor"/>
        </p:style>
      </p:sp>
      <p:sp>
        <p:nvSpPr>
          <p:cNvPr id="623" name="Google Shape;26;p1"/>
          <p:cNvSpPr/>
          <p:nvPr/>
        </p:nvSpPr>
        <p:spPr>
          <a:xfrm rot="6244800">
            <a:off x="5651280" y="4931280"/>
            <a:ext cx="392040" cy="446760"/>
          </a:xfrm>
          <a:custGeom>
            <a:avLst/>
            <a:gdLst/>
            <a:ahLst/>
            <a:rect l="l" t="t" r="r" b="b"/>
            <a:pathLst>
              <a:path w="21600" h="21600">
                <a:moveTo>
                  <a:pt x="0" y="0"/>
                </a:moveTo>
                <a:cubicBezTo>
                  <a:pt x="8182" y="6395"/>
                  <a:pt x="15437" y="13650"/>
                  <a:pt x="21600" y="21600"/>
                </a:cubicBezTo>
              </a:path>
            </a:pathLst>
          </a:custGeom>
          <a:noFill/>
          <a:ln w="38100">
            <a:solidFill>
              <a:srgbClr val="7030a0"/>
            </a:solidFill>
            <a:miter/>
          </a:ln>
        </p:spPr>
        <p:style>
          <a:lnRef idx="0"/>
          <a:fillRef idx="0"/>
          <a:effectRef idx="0"/>
          <a:fontRef idx="minor"/>
        </p:style>
      </p:sp>
      <p:sp>
        <p:nvSpPr>
          <p:cNvPr id="624" name="Google Shape;28;p1"/>
          <p:cNvSpPr/>
          <p:nvPr/>
        </p:nvSpPr>
        <p:spPr>
          <a:xfrm>
            <a:off x="6400800" y="3567240"/>
            <a:ext cx="1911960" cy="1155960"/>
          </a:xfrm>
          <a:prstGeom prst="ellipse">
            <a:avLst/>
          </a:prstGeom>
          <a:solidFill>
            <a:schemeClr val="accent4">
              <a:lumMod val="75000"/>
            </a:schemeClr>
          </a:solidFill>
          <a:ln w="12700">
            <a:noFill/>
          </a:ln>
        </p:spPr>
        <p:style>
          <a:lnRef idx="0"/>
          <a:fillRef idx="0"/>
          <a:effectRef idx="0"/>
          <a:fontRef idx="minor"/>
        </p:style>
      </p:sp>
      <p:sp>
        <p:nvSpPr>
          <p:cNvPr id="625" name="Google Shape;29;p1"/>
          <p:cNvSpPr/>
          <p:nvPr/>
        </p:nvSpPr>
        <p:spPr>
          <a:xfrm>
            <a:off x="6467760" y="3657240"/>
            <a:ext cx="1748160" cy="946440"/>
          </a:xfrm>
          <a:prstGeom prst="ellipse">
            <a:avLst/>
          </a:prstGeom>
          <a:gradFill rotWithShape="0">
            <a:gsLst>
              <a:gs pos="0">
                <a:srgbClr val="e6eaeb"/>
              </a:gs>
              <a:gs pos="100000">
                <a:srgbClr val="ffffff"/>
              </a:gs>
            </a:gsLst>
            <a:lin ang="2088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instructions concernant le scenario</a:t>
            </a:r>
            <a:endParaRPr b="0" lang="fr-FR" sz="1800" spc="-1" strike="noStrike">
              <a:latin typeface="Arial"/>
            </a:endParaRPr>
          </a:p>
        </p:txBody>
      </p:sp>
      <p:sp>
        <p:nvSpPr>
          <p:cNvPr id="626" name="Google Shape;32;p1"/>
          <p:cNvSpPr/>
          <p:nvPr/>
        </p:nvSpPr>
        <p:spPr>
          <a:xfrm flipH="1" rot="18009600">
            <a:off x="4326480" y="4981320"/>
            <a:ext cx="462960" cy="771840"/>
          </a:xfrm>
          <a:custGeom>
            <a:avLst/>
            <a:gdLst/>
            <a:ahLst/>
            <a:rect l="l" t="t" r="r" b="b"/>
            <a:pathLst>
              <a:path w="21600" h="21600">
                <a:moveTo>
                  <a:pt x="21600" y="0"/>
                </a:moveTo>
                <a:cubicBezTo>
                  <a:pt x="17845" y="5186"/>
                  <a:pt x="13381" y="10093"/>
                  <a:pt x="8272" y="14650"/>
                </a:cubicBezTo>
                <a:cubicBezTo>
                  <a:pt x="5611" y="17024"/>
                  <a:pt x="2780" y="19297"/>
                  <a:pt x="0" y="21600"/>
                </a:cubicBezTo>
              </a:path>
            </a:pathLst>
          </a:custGeom>
          <a:noFill/>
          <a:ln w="38100">
            <a:solidFill>
              <a:srgbClr val="ff0000"/>
            </a:solidFill>
            <a:miter/>
          </a:ln>
        </p:spPr>
        <p:style>
          <a:lnRef idx="0"/>
          <a:fillRef idx="0"/>
          <a:effectRef idx="0"/>
          <a:fontRef idx="minor"/>
        </p:style>
      </p:sp>
      <p:sp>
        <p:nvSpPr>
          <p:cNvPr id="627" name="Google Shape;33;p1"/>
          <p:cNvSpPr/>
          <p:nvPr/>
        </p:nvSpPr>
        <p:spPr>
          <a:xfrm flipH="1" rot="16866600">
            <a:off x="2415960" y="4381920"/>
            <a:ext cx="366120" cy="773280"/>
          </a:xfrm>
          <a:custGeom>
            <a:avLst/>
            <a:gdLst/>
            <a:ahLst/>
            <a:rect l="l" t="t" r="r" b="b"/>
            <a:pathLst>
              <a:path w="21600" h="21600">
                <a:moveTo>
                  <a:pt x="0" y="0"/>
                </a:moveTo>
                <a:cubicBezTo>
                  <a:pt x="8182" y="6395"/>
                  <a:pt x="15437" y="13650"/>
                  <a:pt x="21600" y="21600"/>
                </a:cubicBezTo>
              </a:path>
            </a:pathLst>
          </a:custGeom>
          <a:noFill/>
          <a:ln w="38100">
            <a:solidFill>
              <a:srgbClr val="ff8a00"/>
            </a:solidFill>
            <a:miter/>
          </a:ln>
        </p:spPr>
        <p:style>
          <a:lnRef idx="0"/>
          <a:fillRef idx="0"/>
          <a:effectRef idx="0"/>
          <a:fontRef idx="minor"/>
        </p:style>
      </p:sp>
      <p:sp>
        <p:nvSpPr>
          <p:cNvPr id="628" name="Google Shape;34;p1"/>
          <p:cNvSpPr/>
          <p:nvPr/>
        </p:nvSpPr>
        <p:spPr>
          <a:xfrm flipH="1">
            <a:off x="828360" y="3522960"/>
            <a:ext cx="1993680" cy="1155960"/>
          </a:xfrm>
          <a:prstGeom prst="ellipse">
            <a:avLst/>
          </a:prstGeom>
          <a:solidFill>
            <a:srgbClr val="ff6600"/>
          </a:solidFill>
          <a:ln w="12700">
            <a:noFill/>
          </a:ln>
        </p:spPr>
        <p:style>
          <a:lnRef idx="0"/>
          <a:fillRef idx="0"/>
          <a:effectRef idx="0"/>
          <a:fontRef idx="minor"/>
        </p:style>
      </p:sp>
      <p:sp>
        <p:nvSpPr>
          <p:cNvPr id="629" name="Google Shape;35;p1"/>
          <p:cNvSpPr/>
          <p:nvPr/>
        </p:nvSpPr>
        <p:spPr>
          <a:xfrm flipH="1">
            <a:off x="937440" y="361944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objectif</a:t>
            </a:r>
            <a:endParaRPr b="0" lang="fr-FR" sz="1800" spc="-1" strike="noStrike">
              <a:latin typeface="Arial"/>
            </a:endParaRPr>
          </a:p>
        </p:txBody>
      </p:sp>
      <p:sp>
        <p:nvSpPr>
          <p:cNvPr id="630" name="Google Shape;37;p1"/>
          <p:cNvSpPr/>
          <p:nvPr/>
        </p:nvSpPr>
        <p:spPr>
          <a:xfrm flipH="1">
            <a:off x="2363760" y="4647960"/>
            <a:ext cx="1993680" cy="1155960"/>
          </a:xfrm>
          <a:prstGeom prst="ellipse">
            <a:avLst/>
          </a:prstGeom>
          <a:solidFill>
            <a:srgbClr val="cc0099"/>
          </a:solidFill>
          <a:ln w="12700">
            <a:noFill/>
          </a:ln>
        </p:spPr>
        <p:style>
          <a:lnRef idx="0"/>
          <a:fillRef idx="0"/>
          <a:effectRef idx="0"/>
          <a:fontRef idx="minor"/>
        </p:style>
      </p:sp>
      <p:sp>
        <p:nvSpPr>
          <p:cNvPr id="631" name="Google Shape;38;p1"/>
          <p:cNvSpPr/>
          <p:nvPr/>
        </p:nvSpPr>
        <p:spPr>
          <a:xfrm flipH="1">
            <a:off x="2486520" y="474012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public cible</a:t>
            </a:r>
            <a:endParaRPr b="0" lang="fr-FR" sz="1800" spc="-1" strike="noStrike">
              <a:latin typeface="Arial"/>
            </a:endParaRPr>
          </a:p>
        </p:txBody>
      </p:sp>
      <p:sp>
        <p:nvSpPr>
          <p:cNvPr id="632" name="Google Shape;40;p1"/>
          <p:cNvSpPr/>
          <p:nvPr/>
        </p:nvSpPr>
        <p:spPr>
          <a:xfrm flipH="1">
            <a:off x="4584240" y="4699440"/>
            <a:ext cx="1993680" cy="1155960"/>
          </a:xfrm>
          <a:prstGeom prst="ellipse">
            <a:avLst/>
          </a:prstGeom>
          <a:solidFill>
            <a:srgbClr val="92d050"/>
          </a:solidFill>
          <a:ln w="12700">
            <a:noFill/>
          </a:ln>
        </p:spPr>
        <p:style>
          <a:lnRef idx="0"/>
          <a:fillRef idx="0"/>
          <a:effectRef idx="0"/>
          <a:fontRef idx="minor"/>
        </p:style>
      </p:sp>
      <p:sp>
        <p:nvSpPr>
          <p:cNvPr id="633" name="Google Shape;41;p1"/>
          <p:cNvSpPr/>
          <p:nvPr/>
        </p:nvSpPr>
        <p:spPr>
          <a:xfrm flipH="1">
            <a:off x="4714200" y="4812840"/>
            <a:ext cx="1748160" cy="946440"/>
          </a:xfrm>
          <a:prstGeom prst="ellipse">
            <a:avLst/>
          </a:prstGeom>
          <a:gradFill rotWithShape="0">
            <a:gsLst>
              <a:gs pos="0">
                <a:srgbClr val="ffffff"/>
              </a:gs>
              <a:gs pos="100000">
                <a:srgbClr val="e6eaeb"/>
              </a:gs>
            </a:gsLst>
            <a:lin ang="8706000"/>
          </a:gradFill>
          <a:ln w="0">
            <a:solidFill>
              <a:srgbClr val="ffffff"/>
            </a:solidFill>
          </a:ln>
          <a:effectLst>
            <a:outerShdw blurRad="419040" dir="2313775" dist="465467" rotWithShape="0">
              <a:srgbClr val="000000">
                <a:alpha val="38000"/>
              </a:srgbClr>
            </a:outerShdw>
          </a:effectLst>
        </p:spPr>
        <p:style>
          <a:lnRef idx="0"/>
          <a:fillRef idx="0"/>
          <a:effectRef idx="0"/>
          <a:fontRef idx="minor"/>
        </p:style>
        <p:txBody>
          <a:bodyPr lIns="0" rIns="0" tIns="0" bIns="0" anchor="ctr">
            <a:noAutofit/>
          </a:bodyPr>
          <a:p>
            <a:pPr algn="ctr">
              <a:lnSpc>
                <a:spcPct val="100000"/>
              </a:lnSpc>
            </a:pPr>
            <a:r>
              <a:rPr b="0" lang="en-US" sz="1800" spc="-1" strike="noStrike">
                <a:solidFill>
                  <a:srgbClr val="404040"/>
                </a:solidFill>
                <a:latin typeface="Avenir Roman"/>
                <a:ea typeface="Avenir Roman"/>
              </a:rPr>
              <a:t>durée</a:t>
            </a:r>
            <a:endParaRPr b="0" lang="fr-FR" sz="1800" spc="-1" strike="noStrike">
              <a:latin typeface="Arial"/>
            </a:endParaRPr>
          </a:p>
        </p:txBody>
      </p:sp>
      <p:sp>
        <p:nvSpPr>
          <p:cNvPr id="634" name="Tekstvak 86"/>
          <p:cNvSpPr/>
          <p:nvPr/>
        </p:nvSpPr>
        <p:spPr>
          <a:xfrm>
            <a:off x="2364480" y="2864520"/>
            <a:ext cx="4453920" cy="510120"/>
          </a:xfrm>
          <a:prstGeom prst="rect">
            <a:avLst/>
          </a:prstGeom>
          <a:noFill/>
          <a:ln w="0">
            <a:noFill/>
          </a:ln>
        </p:spPr>
        <p:style>
          <a:lnRef idx="0"/>
          <a:fillRef idx="0"/>
          <a:effectRef idx="0"/>
          <a:fontRef idx="minor"/>
        </p:style>
        <p:txBody>
          <a:bodyPr lIns="90000" rIns="90000" tIns="45000" bIns="45000">
            <a:spAutoFit/>
          </a:bodyPr>
          <a:p>
            <a:pPr algn="ctr">
              <a:lnSpc>
                <a:spcPct val="115000"/>
              </a:lnSpc>
              <a:spcAft>
                <a:spcPts val="601"/>
              </a:spcAft>
              <a:tabLst>
                <a:tab algn="l" pos="0"/>
              </a:tabLst>
            </a:pPr>
            <a:r>
              <a:rPr b="0" lang="en-US" sz="2400" spc="-1" strike="noStrike">
                <a:solidFill>
                  <a:srgbClr val="0770b1"/>
                </a:solidFill>
                <a:latin typeface="Calibri"/>
                <a:ea typeface="DejaVu Sans"/>
              </a:rPr>
              <a:t>Qu'est-ce qui est proportionné ?</a:t>
            </a:r>
            <a:endParaRPr b="0" lang="fr-FR" sz="2400" spc="-1" strike="noStrike">
              <a:latin typeface="Arial"/>
            </a:endParaRPr>
          </a:p>
        </p:txBody>
      </p:sp>
      <p:sp>
        <p:nvSpPr>
          <p:cNvPr id="635" name="Текстово поле 23"/>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Réponse proportionnée de l'État : scénario 2</a:t>
            </a:r>
            <a:endParaRPr b="0" lang="fr-FR" sz="3200" spc="-1" strike="noStrike">
              <a:latin typeface="Arial"/>
            </a:endParaRPr>
          </a:p>
        </p:txBody>
      </p:sp>
      <p:sp>
        <p:nvSpPr>
          <p:cNvPr id="637"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380D5C39-D9C1-4561-99D8-5929B4C8BDF4}"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638" name="Circle"/>
          <p:cNvSpPr/>
          <p:nvPr/>
        </p:nvSpPr>
        <p:spPr>
          <a:xfrm>
            <a:off x="376920" y="4610520"/>
            <a:ext cx="2380320" cy="1193040"/>
          </a:xfrm>
          <a:prstGeom prst="ellipse">
            <a:avLst/>
          </a:prstGeom>
          <a:solidFill>
            <a:srgbClr val="ff6600"/>
          </a:solidFill>
          <a:ln w="12700">
            <a:noFill/>
          </a:ln>
        </p:spPr>
        <p:style>
          <a:lnRef idx="0"/>
          <a:fillRef idx="0"/>
          <a:effectRef idx="0"/>
          <a:fontRef idx="minor"/>
        </p:style>
        <p:txBody>
          <a:bodyPr lIns="34200" rIns="34200" tIns="45000" bIns="45000" anchor="ctr">
            <a:noAutofit/>
          </a:bodyPr>
          <a:p>
            <a:pPr algn="ctr">
              <a:lnSpc>
                <a:spcPct val="100000"/>
              </a:lnSpc>
            </a:pPr>
            <a:r>
              <a:rPr b="1" lang="en-US" sz="1600" spc="-1" strike="noStrike">
                <a:solidFill>
                  <a:srgbClr val="ffffff"/>
                </a:solidFill>
                <a:latin typeface="Calibri"/>
                <a:ea typeface="DejaVu Sans"/>
              </a:rPr>
              <a:t>Arguments </a:t>
            </a:r>
            <a:r>
              <a:rPr b="1" lang="en-US" sz="1600" spc="-1" strike="noStrike">
                <a:solidFill>
                  <a:srgbClr val="158466"/>
                </a:solidFill>
                <a:latin typeface="Calibri"/>
                <a:ea typeface="DejaVu Sans"/>
              </a:rPr>
              <a:t>selon lesquels elle était</a:t>
            </a:r>
            <a:r>
              <a:rPr b="1" lang="en-US" sz="1600" spc="-1" strike="noStrike">
                <a:solidFill>
                  <a:srgbClr val="ffffff"/>
                </a:solidFill>
                <a:latin typeface="Calibri"/>
                <a:ea typeface="DejaVu Sans"/>
              </a:rPr>
              <a:t> proportionnée</a:t>
            </a:r>
            <a:endParaRPr b="0" lang="fr-FR" sz="1600" spc="-1" strike="noStrike">
              <a:latin typeface="Arial"/>
            </a:endParaRPr>
          </a:p>
        </p:txBody>
      </p:sp>
      <p:sp>
        <p:nvSpPr>
          <p:cNvPr id="639" name="Line"/>
          <p:cNvSpPr/>
          <p:nvPr/>
        </p:nvSpPr>
        <p:spPr>
          <a:xfrm>
            <a:off x="880920" y="3412080"/>
            <a:ext cx="2934360" cy="1270440"/>
          </a:xfrm>
          <a:custGeom>
            <a:avLst/>
            <a:gdLst/>
            <a:ahLst/>
            <a:rect l="l" t="t" r="r" b="b"/>
            <a:pathLst>
              <a:path w="21219" h="19540">
                <a:moveTo>
                  <a:pt x="21219" y="0"/>
                </a:moveTo>
                <a:cubicBezTo>
                  <a:pt x="19244" y="1101"/>
                  <a:pt x="17213" y="1576"/>
                  <a:pt x="15180" y="1446"/>
                </a:cubicBezTo>
                <a:cubicBezTo>
                  <a:pt x="10581" y="1153"/>
                  <a:pt x="5346" y="-2060"/>
                  <a:pt x="1839" y="5762"/>
                </a:cubicBezTo>
                <a:cubicBezTo>
                  <a:pt x="235" y="9342"/>
                  <a:pt x="-381" y="14635"/>
                  <a:pt x="234" y="19540"/>
                </a:cubicBezTo>
              </a:path>
            </a:pathLst>
          </a:custGeom>
          <a:noFill/>
          <a:ln cap="rnd" w="19050">
            <a:solidFill>
              <a:srgbClr val="ff8a00"/>
            </a:solidFill>
            <a:custDash>
              <a:ds d="100000" sp="200000"/>
            </a:custDash>
            <a:round/>
            <a:headEnd len="med" type="oval" w="med"/>
            <a:tailEnd len="med" type="oval" w="med"/>
          </a:ln>
        </p:spPr>
        <p:style>
          <a:lnRef idx="0"/>
          <a:fillRef idx="0"/>
          <a:effectRef idx="0"/>
          <a:fontRef idx="minor"/>
        </p:style>
      </p:sp>
      <p:sp>
        <p:nvSpPr>
          <p:cNvPr id="640" name="Circle"/>
          <p:cNvSpPr/>
          <p:nvPr/>
        </p:nvSpPr>
        <p:spPr>
          <a:xfrm>
            <a:off x="6705720" y="4572000"/>
            <a:ext cx="2208600" cy="1115640"/>
          </a:xfrm>
          <a:prstGeom prst="ellipse">
            <a:avLst/>
          </a:prstGeom>
          <a:solidFill>
            <a:srgbClr val="ff6600"/>
          </a:solidFill>
          <a:ln w="12700">
            <a:noFill/>
          </a:ln>
        </p:spPr>
        <p:style>
          <a:lnRef idx="0"/>
          <a:fillRef idx="0"/>
          <a:effectRef idx="0"/>
          <a:fontRef idx="minor"/>
        </p:style>
        <p:txBody>
          <a:bodyPr lIns="34200" rIns="34200" tIns="45000" bIns="45000" anchor="ctr">
            <a:noAutofit/>
          </a:bodyPr>
          <a:p>
            <a:pPr algn="ctr">
              <a:lnSpc>
                <a:spcPct val="100000"/>
              </a:lnSpc>
            </a:pPr>
            <a:r>
              <a:rPr b="1" lang="en-US" sz="1600" spc="-1" strike="noStrike">
                <a:solidFill>
                  <a:srgbClr val="ffffff"/>
                </a:solidFill>
                <a:latin typeface="Calibri"/>
                <a:ea typeface="Microsoft YaHei"/>
              </a:rPr>
              <a:t>Arguments </a:t>
            </a:r>
            <a:r>
              <a:rPr b="1" lang="en-US" sz="1600" spc="-1" strike="noStrike">
                <a:solidFill>
                  <a:srgbClr val="158466"/>
                </a:solidFill>
                <a:latin typeface="Calibri"/>
                <a:ea typeface="DejaVu Sans"/>
              </a:rPr>
              <a:t>selon lesquels elle était</a:t>
            </a:r>
            <a:r>
              <a:rPr b="1" lang="en-US" sz="1600" spc="-1" strike="noStrike">
                <a:solidFill>
                  <a:srgbClr val="ffffff"/>
                </a:solidFill>
                <a:latin typeface="Calibri"/>
                <a:ea typeface="DejaVu Sans"/>
              </a:rPr>
              <a:t> disproportionnée</a:t>
            </a:r>
            <a:endParaRPr b="0" lang="fr-FR" sz="1600" spc="-1" strike="noStrike">
              <a:latin typeface="Arial"/>
            </a:endParaRPr>
          </a:p>
        </p:txBody>
      </p:sp>
      <p:sp>
        <p:nvSpPr>
          <p:cNvPr id="641" name="Line"/>
          <p:cNvSpPr/>
          <p:nvPr/>
        </p:nvSpPr>
        <p:spPr>
          <a:xfrm flipH="1">
            <a:off x="5474520" y="3412080"/>
            <a:ext cx="2934360" cy="1193040"/>
          </a:xfrm>
          <a:custGeom>
            <a:avLst/>
            <a:gdLst/>
            <a:ahLst/>
            <a:rect l="l" t="t" r="r" b="b"/>
            <a:pathLst>
              <a:path w="21219" h="19540">
                <a:moveTo>
                  <a:pt x="21219" y="0"/>
                </a:moveTo>
                <a:cubicBezTo>
                  <a:pt x="19244" y="1101"/>
                  <a:pt x="17213" y="1576"/>
                  <a:pt x="15180" y="1446"/>
                </a:cubicBezTo>
                <a:cubicBezTo>
                  <a:pt x="10581" y="1153"/>
                  <a:pt x="5346" y="-2060"/>
                  <a:pt x="1839" y="5762"/>
                </a:cubicBezTo>
                <a:cubicBezTo>
                  <a:pt x="235" y="9342"/>
                  <a:pt x="-381" y="14635"/>
                  <a:pt x="234" y="19540"/>
                </a:cubicBezTo>
              </a:path>
            </a:pathLst>
          </a:custGeom>
          <a:noFill/>
          <a:ln cap="rnd" w="19050">
            <a:solidFill>
              <a:srgbClr val="ff9f00"/>
            </a:solidFill>
            <a:custDash>
              <a:ds d="100000" sp="200000"/>
            </a:custDash>
            <a:round/>
            <a:headEnd len="med" type="oval" w="med"/>
            <a:tailEnd len="med" type="oval" w="med"/>
          </a:ln>
        </p:spPr>
        <p:style>
          <a:lnRef idx="0"/>
          <a:fillRef idx="0"/>
          <a:effectRef idx="0"/>
          <a:fontRef idx="minor"/>
        </p:style>
      </p:sp>
      <p:sp>
        <p:nvSpPr>
          <p:cNvPr id="642" name="Circle"/>
          <p:cNvSpPr/>
          <p:nvPr/>
        </p:nvSpPr>
        <p:spPr>
          <a:xfrm>
            <a:off x="3055320" y="4572000"/>
            <a:ext cx="3351600" cy="1270440"/>
          </a:xfrm>
          <a:prstGeom prst="ellipse">
            <a:avLst/>
          </a:prstGeom>
          <a:solidFill>
            <a:schemeClr val="accent6">
              <a:lumMod val="75000"/>
            </a:schemeClr>
          </a:solidFill>
          <a:ln w="12700">
            <a:noFill/>
          </a:ln>
        </p:spPr>
        <p:style>
          <a:lnRef idx="0"/>
          <a:fillRef idx="0"/>
          <a:effectRef idx="0"/>
          <a:fontRef idx="minor"/>
        </p:style>
        <p:txBody>
          <a:bodyPr lIns="34200" rIns="34200" tIns="45000" bIns="45000" anchor="ctr">
            <a:noAutofit/>
          </a:bodyPr>
          <a:p>
            <a:pPr algn="ctr">
              <a:lnSpc>
                <a:spcPct val="100000"/>
              </a:lnSpc>
            </a:pPr>
            <a:r>
              <a:rPr b="1" lang="en-US" sz="1800" spc="-1" strike="noStrike">
                <a:solidFill>
                  <a:srgbClr val="ffffff"/>
                </a:solidFill>
                <a:latin typeface="Calibri"/>
                <a:ea typeface="DejaVu Sans"/>
              </a:rPr>
              <a:t>Les actions de la police étaient-elles proportionnées ? </a:t>
            </a:r>
            <a:endParaRPr b="0" lang="fr-FR" sz="1800" spc="-1" strike="noStrike">
              <a:latin typeface="Arial"/>
            </a:endParaRPr>
          </a:p>
        </p:txBody>
      </p:sp>
      <p:grpSp>
        <p:nvGrpSpPr>
          <p:cNvPr id="643" name="Group"/>
          <p:cNvGrpSpPr/>
          <p:nvPr/>
        </p:nvGrpSpPr>
        <p:grpSpPr>
          <a:xfrm>
            <a:off x="3643560" y="2286000"/>
            <a:ext cx="2175120" cy="1728720"/>
            <a:chOff x="3643560" y="2286000"/>
            <a:chExt cx="2175120" cy="1728720"/>
          </a:xfrm>
        </p:grpSpPr>
        <p:sp>
          <p:nvSpPr>
            <p:cNvPr id="644" name="Circle"/>
            <p:cNvSpPr/>
            <p:nvPr/>
          </p:nvSpPr>
          <p:spPr>
            <a:xfrm rot="21541200">
              <a:off x="3702960" y="2329560"/>
              <a:ext cx="2040840" cy="1631520"/>
            </a:xfrm>
            <a:prstGeom prst="ellipse">
              <a:avLst/>
            </a:prstGeom>
            <a:gradFill rotWithShape="0">
              <a:gsLst>
                <a:gs pos="0">
                  <a:srgbClr val="ffffff"/>
                </a:gs>
                <a:gs pos="100000">
                  <a:srgbClr val="e6eaeb"/>
                </a:gs>
              </a:gsLst>
              <a:lin ang="2010000"/>
            </a:gradFill>
            <a:ln w="12700">
              <a:noFill/>
            </a:ln>
            <a:effectLst>
              <a:outerShdw blurRad="152280" dir="2306583" dist="89169" rotWithShape="0">
                <a:srgbClr val="000000">
                  <a:alpha val="38000"/>
                </a:srgbClr>
              </a:outerShdw>
            </a:effectLst>
          </p:spPr>
          <p:style>
            <a:lnRef idx="0"/>
            <a:fillRef idx="0"/>
            <a:effectRef idx="0"/>
            <a:fontRef idx="minor"/>
          </p:style>
          <p:txBody>
            <a:bodyPr lIns="34200" rIns="34200" tIns="34200" bIns="34200" anchor="ctr">
              <a:noAutofit/>
            </a:bodyPr>
            <a:p>
              <a:pPr algn="ctr">
                <a:lnSpc>
                  <a:spcPct val="100000"/>
                </a:lnSpc>
              </a:pPr>
              <a:r>
                <a:rPr b="0" lang="en-US" sz="3600" spc="-1" strike="noStrike">
                  <a:solidFill>
                    <a:srgbClr val="404040"/>
                  </a:solidFill>
                  <a:latin typeface="Calibri"/>
                  <a:ea typeface="DejaVu Sans"/>
                </a:rPr>
                <a:t>Lire le cas</a:t>
              </a:r>
              <a:endParaRPr b="0" lang="fr-FR" sz="3600" spc="-1" strike="noStrike">
                <a:latin typeface="Arial"/>
              </a:endParaRPr>
            </a:p>
          </p:txBody>
        </p:sp>
        <p:sp>
          <p:nvSpPr>
            <p:cNvPr id="645" name="Freeform 4"/>
            <p:cNvSpPr/>
            <p:nvPr/>
          </p:nvSpPr>
          <p:spPr>
            <a:xfrm>
              <a:off x="3643560" y="2286000"/>
              <a:ext cx="2175120" cy="1728720"/>
            </a:xfrm>
            <a:custGeom>
              <a:avLst/>
              <a:gdLst/>
              <a:ahLst/>
              <a:rect l="l" t="t" r="r" b="b"/>
              <a:pathLst>
                <a:path w="21216" h="21518">
                  <a:moveTo>
                    <a:pt x="10796" y="2"/>
                  </a:moveTo>
                  <a:cubicBezTo>
                    <a:pt x="8556" y="-41"/>
                    <a:pt x="6360" y="639"/>
                    <a:pt x="4526" y="1945"/>
                  </a:cubicBezTo>
                  <a:cubicBezTo>
                    <a:pt x="2688" y="3245"/>
                    <a:pt x="1308" y="5105"/>
                    <a:pt x="581" y="7254"/>
                  </a:cubicBezTo>
                  <a:cubicBezTo>
                    <a:pt x="-149" y="9402"/>
                    <a:pt x="-193" y="11728"/>
                    <a:pt x="459" y="13901"/>
                  </a:cubicBezTo>
                  <a:cubicBezTo>
                    <a:pt x="1116" y="16073"/>
                    <a:pt x="2430" y="17979"/>
                    <a:pt x="4217" y="19348"/>
                  </a:cubicBezTo>
                  <a:cubicBezTo>
                    <a:pt x="6007" y="20714"/>
                    <a:pt x="8178" y="21471"/>
                    <a:pt x="10418" y="21512"/>
                  </a:cubicBezTo>
                  <a:lnTo>
                    <a:pt x="10418" y="21516"/>
                  </a:lnTo>
                  <a:cubicBezTo>
                    <a:pt x="12658" y="21559"/>
                    <a:pt x="14854" y="20879"/>
                    <a:pt x="16688" y="19573"/>
                  </a:cubicBezTo>
                  <a:lnTo>
                    <a:pt x="16122" y="18746"/>
                  </a:lnTo>
                  <a:lnTo>
                    <a:pt x="16688" y="19566"/>
                  </a:lnTo>
                  <a:cubicBezTo>
                    <a:pt x="18526" y="18267"/>
                    <a:pt x="19909" y="16412"/>
                    <a:pt x="20637" y="14264"/>
                  </a:cubicBezTo>
                  <a:cubicBezTo>
                    <a:pt x="21367" y="12116"/>
                    <a:pt x="21407" y="9786"/>
                    <a:pt x="20755" y="7613"/>
                  </a:cubicBezTo>
                  <a:cubicBezTo>
                    <a:pt x="20098" y="5442"/>
                    <a:pt x="18784" y="3536"/>
                    <a:pt x="16997" y="2166"/>
                  </a:cubicBezTo>
                  <a:cubicBezTo>
                    <a:pt x="15207" y="800"/>
                    <a:pt x="13036" y="43"/>
                    <a:pt x="10796" y="2"/>
                  </a:cubicBezTo>
                  <a:close/>
                  <a:moveTo>
                    <a:pt x="10775" y="1216"/>
                  </a:moveTo>
                  <a:lnTo>
                    <a:pt x="10775" y="1220"/>
                  </a:lnTo>
                  <a:cubicBezTo>
                    <a:pt x="12762" y="1256"/>
                    <a:pt x="14688" y="1926"/>
                    <a:pt x="16275" y="3138"/>
                  </a:cubicBezTo>
                  <a:cubicBezTo>
                    <a:pt x="17063" y="3741"/>
                    <a:pt x="17754" y="4467"/>
                    <a:pt x="18319" y="5287"/>
                  </a:cubicBezTo>
                  <a:cubicBezTo>
                    <a:pt x="18885" y="6107"/>
                    <a:pt x="19318" y="7012"/>
                    <a:pt x="19606" y="7969"/>
                  </a:cubicBezTo>
                  <a:cubicBezTo>
                    <a:pt x="20185" y="9896"/>
                    <a:pt x="20149" y="11961"/>
                    <a:pt x="19502" y="13866"/>
                  </a:cubicBezTo>
                  <a:cubicBezTo>
                    <a:pt x="18856" y="15771"/>
                    <a:pt x="17628" y="17419"/>
                    <a:pt x="15997" y="18570"/>
                  </a:cubicBezTo>
                  <a:lnTo>
                    <a:pt x="16001" y="18574"/>
                  </a:lnTo>
                  <a:cubicBezTo>
                    <a:pt x="14375" y="19732"/>
                    <a:pt x="12425" y="20336"/>
                    <a:pt x="10439" y="20298"/>
                  </a:cubicBezTo>
                  <a:lnTo>
                    <a:pt x="10439" y="20295"/>
                  </a:lnTo>
                  <a:cubicBezTo>
                    <a:pt x="8452" y="20258"/>
                    <a:pt x="6530" y="19589"/>
                    <a:pt x="4942" y="18377"/>
                  </a:cubicBezTo>
                  <a:cubicBezTo>
                    <a:pt x="3358" y="17163"/>
                    <a:pt x="2190" y="15472"/>
                    <a:pt x="1608" y="13546"/>
                  </a:cubicBezTo>
                  <a:cubicBezTo>
                    <a:pt x="1029" y="11619"/>
                    <a:pt x="1065" y="9554"/>
                    <a:pt x="1712" y="7648"/>
                  </a:cubicBezTo>
                  <a:cubicBezTo>
                    <a:pt x="2358" y="5743"/>
                    <a:pt x="3586" y="4097"/>
                    <a:pt x="5217" y="2944"/>
                  </a:cubicBezTo>
                  <a:lnTo>
                    <a:pt x="5217" y="2941"/>
                  </a:lnTo>
                  <a:cubicBezTo>
                    <a:pt x="6843" y="1782"/>
                    <a:pt x="8789" y="1179"/>
                    <a:pt x="10775" y="1216"/>
                  </a:cubicBezTo>
                  <a:close/>
                </a:path>
              </a:pathLst>
            </a:custGeom>
            <a:gradFill rotWithShape="0">
              <a:gsLst>
                <a:gs pos="0">
                  <a:srgbClr val="ffffff"/>
                </a:gs>
                <a:gs pos="100000">
                  <a:srgbClr val="e6eaeb"/>
                </a:gs>
              </a:gsLst>
              <a:lin ang="2088000"/>
            </a:gradFill>
            <a:ln w="12700">
              <a:noFill/>
            </a:ln>
            <a:effectLst>
              <a:outerShdw blurRad="50760" dir="2313915" dist="34070" rotWithShape="0">
                <a:srgbClr val="000000">
                  <a:alpha val="38000"/>
                </a:srgbClr>
              </a:outerShdw>
            </a:effectLst>
          </p:spPr>
          <p:style>
            <a:lnRef idx="0"/>
            <a:fillRef idx="0"/>
            <a:effectRef idx="0"/>
            <a:fontRef idx="minor"/>
          </p:style>
        </p:sp>
      </p:grpSp>
      <p:sp>
        <p:nvSpPr>
          <p:cNvPr id="646" name="Rechte verbindingslijn 22"/>
          <p:cNvSpPr/>
          <p:nvPr/>
        </p:nvSpPr>
        <p:spPr>
          <a:xfrm flipH="1">
            <a:off x="4731480" y="4015440"/>
            <a:ext cx="2160" cy="556560"/>
          </a:xfrm>
          <a:prstGeom prst="line">
            <a:avLst/>
          </a:prstGeom>
          <a:ln>
            <a:solidFill>
              <a:srgbClr val="a379bb"/>
            </a:solidFill>
            <a:round/>
          </a:ln>
        </p:spPr>
        <p:style>
          <a:lnRef idx="2">
            <a:schemeClr val="accent6"/>
          </a:lnRef>
          <a:fillRef idx="0">
            <a:schemeClr val="accent6"/>
          </a:fillRef>
          <a:effectRef idx="1">
            <a:schemeClr val="accent6"/>
          </a:effectRef>
          <a:fontRef idx="minor"/>
        </p:style>
      </p:sp>
      <p:sp>
        <p:nvSpPr>
          <p:cNvPr id="647" name="Текстово поле 1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3</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729" dur="indefinite" restart="never" nodeType="tmRoot">
          <p:childTnLst>
            <p:seq>
              <p:cTn id="730" dur="indefinite" nodeType="mainSeq">
                <p:childTnLst>
                  <p:par>
                    <p:cTn id="731" fill="hold">
                      <p:stCondLst>
                        <p:cond delay="indefinite"/>
                      </p:stCondLst>
                      <p:childTnLst>
                        <p:par>
                          <p:cTn id="732" fill="hold">
                            <p:stCondLst>
                              <p:cond delay="0"/>
                            </p:stCondLst>
                            <p:childTnLst>
                              <p:par>
                                <p:cTn id="733" nodeType="clickEffect" fill="hold" presetClass="entr" presetID="1">
                                  <p:stCondLst>
                                    <p:cond delay="0"/>
                                  </p:stCondLst>
                                  <p:childTnLst>
                                    <p:set>
                                      <p:cBhvr>
                                        <p:cTn id="734" dur="1" fill="hold">
                                          <p:stCondLst>
                                            <p:cond delay="0"/>
                                          </p:stCondLst>
                                        </p:cTn>
                                        <p:tgtEl>
                                          <p:spTgt spid="643"/>
                                        </p:tgtEl>
                                        <p:attrNameLst>
                                          <p:attrName>style.visibility</p:attrName>
                                        </p:attrNameLst>
                                      </p:cBhvr>
                                      <p:to>
                                        <p:strVal val="visible"/>
                                      </p:to>
                                    </p:set>
                                  </p:childTnLst>
                                </p:cTn>
                              </p:par>
                            </p:childTnLst>
                          </p:cTn>
                        </p:par>
                      </p:childTnLst>
                    </p:cTn>
                  </p:par>
                  <p:par>
                    <p:cTn id="735" fill="hold">
                      <p:stCondLst>
                        <p:cond delay="indefinite"/>
                      </p:stCondLst>
                      <p:childTnLst>
                        <p:par>
                          <p:cTn id="736" fill="hold">
                            <p:stCondLst>
                              <p:cond delay="0"/>
                            </p:stCondLst>
                            <p:childTnLst>
                              <p:par>
                                <p:cTn id="737" nodeType="clickEffect" fill="hold" presetClass="entr" presetID="4" presetSubtype="32">
                                  <p:stCondLst>
                                    <p:cond delay="0"/>
                                  </p:stCondLst>
                                  <p:iterate type="el">
                                    <p:tmAbs val="0"/>
                                  </p:iterate>
                                  <p:childTnLst>
                                    <p:set>
                                      <p:cBhvr>
                                        <p:cTn id="738" fill="hold"/>
                                        <p:tgtEl>
                                          <p:spTgt spid="642"/>
                                        </p:tgtEl>
                                        <p:attrNameLst>
                                          <p:attrName>style.visibility</p:attrName>
                                        </p:attrNameLst>
                                      </p:cBhvr>
                                      <p:to>
                                        <p:strVal val="visible"/>
                                      </p:to>
                                    </p:set>
                                    <p:animEffect filter="box(out)" transition="in">
                                      <p:cBhvr additive="repl">
                                        <p:cTn id="739" dur="600"/>
                                        <p:tgtEl>
                                          <p:spTgt spid="642"/>
                                        </p:tgtEl>
                                      </p:cBhvr>
                                    </p:animEffect>
                                  </p:childTnLst>
                                </p:cTn>
                              </p:par>
                              <p:par>
                                <p:cTn id="740" nodeType="withEffect" fill="hold" presetClass="entr" presetID="1">
                                  <p:stCondLst>
                                    <p:cond delay="0"/>
                                  </p:stCondLst>
                                  <p:childTnLst>
                                    <p:set>
                                      <p:cBhvr>
                                        <p:cTn id="741" dur="1" fill="hold">
                                          <p:stCondLst>
                                            <p:cond delay="0"/>
                                          </p:stCondLst>
                                        </p:cTn>
                                        <p:tgtEl>
                                          <p:spTgt spid="646"/>
                                        </p:tgtEl>
                                        <p:attrNameLst>
                                          <p:attrName>style.visibility</p:attrName>
                                        </p:attrNameLst>
                                      </p:cBhvr>
                                      <p:to>
                                        <p:strVal val="visible"/>
                                      </p:to>
                                    </p:set>
                                  </p:childTnLst>
                                </p:cTn>
                              </p:par>
                            </p:childTnLst>
                          </p:cTn>
                        </p:par>
                      </p:childTnLst>
                    </p:cTn>
                  </p:par>
                  <p:par>
                    <p:cTn id="742" fill="hold">
                      <p:stCondLst>
                        <p:cond delay="indefinite"/>
                      </p:stCondLst>
                      <p:childTnLst>
                        <p:par>
                          <p:cTn id="743" fill="hold">
                            <p:stCondLst>
                              <p:cond delay="0"/>
                            </p:stCondLst>
                            <p:childTnLst>
                              <p:par>
                                <p:cTn id="744" nodeType="clickEffect" fill="hold" presetClass="entr" presetID="22" presetSubtype="1">
                                  <p:stCondLst>
                                    <p:cond delay="0"/>
                                  </p:stCondLst>
                                  <p:iterate type="el">
                                    <p:tmAbs val="0"/>
                                  </p:iterate>
                                  <p:childTnLst>
                                    <p:set>
                                      <p:cBhvr>
                                        <p:cTn id="745" fill="hold"/>
                                        <p:tgtEl>
                                          <p:spTgt spid="639"/>
                                        </p:tgtEl>
                                        <p:attrNameLst>
                                          <p:attrName>style.visibility</p:attrName>
                                        </p:attrNameLst>
                                      </p:cBhvr>
                                      <p:to>
                                        <p:strVal val="visible"/>
                                      </p:to>
                                    </p:set>
                                    <p:animEffect filter="wipe(up)" transition="in">
                                      <p:cBhvr additive="repl">
                                        <p:cTn id="746" dur="600"/>
                                        <p:tgtEl>
                                          <p:spTgt spid="639"/>
                                        </p:tgtEl>
                                      </p:cBhvr>
                                    </p:animEffect>
                                  </p:childTnLst>
                                </p:cTn>
                              </p:par>
                            </p:childTnLst>
                          </p:cTn>
                        </p:par>
                        <p:par>
                          <p:cTn id="747" fill="hold">
                            <p:stCondLst>
                              <p:cond delay="600"/>
                            </p:stCondLst>
                            <p:childTnLst>
                              <p:par>
                                <p:cTn id="748" nodeType="afterEffect" fill="hold" presetClass="entr" presetID="4" presetSubtype="32">
                                  <p:stCondLst>
                                    <p:cond delay="0"/>
                                  </p:stCondLst>
                                  <p:iterate type="el">
                                    <p:tmAbs val="0"/>
                                  </p:iterate>
                                  <p:childTnLst>
                                    <p:set>
                                      <p:cBhvr>
                                        <p:cTn id="749" fill="hold"/>
                                        <p:tgtEl>
                                          <p:spTgt spid="638"/>
                                        </p:tgtEl>
                                        <p:attrNameLst>
                                          <p:attrName>style.visibility</p:attrName>
                                        </p:attrNameLst>
                                      </p:cBhvr>
                                      <p:to>
                                        <p:strVal val="visible"/>
                                      </p:to>
                                    </p:set>
                                    <p:animEffect filter="box(out)" transition="in">
                                      <p:cBhvr additive="repl">
                                        <p:cTn id="750" dur="600"/>
                                        <p:tgtEl>
                                          <p:spTgt spid="638"/>
                                        </p:tgtEl>
                                      </p:cBhvr>
                                    </p:animEffect>
                                  </p:childTnLst>
                                </p:cTn>
                              </p:par>
                            </p:childTnLst>
                          </p:cTn>
                        </p:par>
                      </p:childTnLst>
                    </p:cTn>
                  </p:par>
                  <p:par>
                    <p:cTn id="751" fill="hold">
                      <p:stCondLst>
                        <p:cond delay="indefinite"/>
                      </p:stCondLst>
                      <p:childTnLst>
                        <p:par>
                          <p:cTn id="752" fill="hold">
                            <p:stCondLst>
                              <p:cond delay="0"/>
                            </p:stCondLst>
                            <p:childTnLst>
                              <p:par>
                                <p:cTn id="753" nodeType="clickEffect" fill="hold" presetClass="entr" presetID="22" presetSubtype="1">
                                  <p:stCondLst>
                                    <p:cond delay="0"/>
                                  </p:stCondLst>
                                  <p:iterate type="el">
                                    <p:tmAbs val="0"/>
                                  </p:iterate>
                                  <p:childTnLst>
                                    <p:set>
                                      <p:cBhvr>
                                        <p:cTn id="754" fill="hold"/>
                                        <p:tgtEl>
                                          <p:spTgt spid="641"/>
                                        </p:tgtEl>
                                        <p:attrNameLst>
                                          <p:attrName>style.visibility</p:attrName>
                                        </p:attrNameLst>
                                      </p:cBhvr>
                                      <p:to>
                                        <p:strVal val="visible"/>
                                      </p:to>
                                    </p:set>
                                    <p:animEffect filter="wipe(up)" transition="in">
                                      <p:cBhvr additive="repl">
                                        <p:cTn id="755" dur="600"/>
                                        <p:tgtEl>
                                          <p:spTgt spid="641"/>
                                        </p:tgtEl>
                                      </p:cBhvr>
                                    </p:animEffect>
                                  </p:childTnLst>
                                </p:cTn>
                              </p:par>
                            </p:childTnLst>
                          </p:cTn>
                        </p:par>
                        <p:par>
                          <p:cTn id="756" fill="hold">
                            <p:stCondLst>
                              <p:cond delay="600"/>
                            </p:stCondLst>
                            <p:childTnLst>
                              <p:par>
                                <p:cTn id="757" nodeType="afterEffect" fill="hold" presetClass="entr" presetID="4" presetSubtype="32">
                                  <p:stCondLst>
                                    <p:cond delay="0"/>
                                  </p:stCondLst>
                                  <p:iterate type="el">
                                    <p:tmAbs val="0"/>
                                  </p:iterate>
                                  <p:childTnLst>
                                    <p:set>
                                      <p:cBhvr>
                                        <p:cTn id="758" fill="hold"/>
                                        <p:tgtEl>
                                          <p:spTgt spid="640"/>
                                        </p:tgtEl>
                                        <p:attrNameLst>
                                          <p:attrName>style.visibility</p:attrName>
                                        </p:attrNameLst>
                                      </p:cBhvr>
                                      <p:to>
                                        <p:strVal val="visible"/>
                                      </p:to>
                                    </p:set>
                                    <p:animEffect filter="box(out)" transition="in">
                                      <p:cBhvr additive="repl">
                                        <p:cTn id="759" dur="600"/>
                                        <p:tgtEl>
                                          <p:spTgt spid="6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648" name="Tijdelijke aanduiding voor tekst 1"/>
          <p:cNvSpPr/>
          <p:nvPr/>
        </p:nvSpPr>
        <p:spPr>
          <a:xfrm>
            <a:off x="263160" y="250920"/>
            <a:ext cx="4139280" cy="6355440"/>
          </a:xfrm>
          <a:prstGeom prst="rect">
            <a:avLst/>
          </a:prstGeom>
          <a:noFill/>
          <a:ln w="0">
            <a:noFill/>
          </a:ln>
        </p:spPr>
        <p:style>
          <a:lnRef idx="0"/>
          <a:fillRef idx="0"/>
          <a:effectRef idx="0"/>
          <a:fontRef idx="minor"/>
        </p:style>
        <p:txBody>
          <a:bodyPr lIns="90000" rIns="90000" tIns="45000" bIns="45000">
            <a:normAutofit fontScale="68000"/>
          </a:bodyPr>
          <a:p>
            <a:pPr algn="ctr">
              <a:lnSpc>
                <a:spcPct val="115000"/>
              </a:lnSpc>
              <a:spcBef>
                <a:spcPts val="360"/>
              </a:spcBef>
              <a:spcAft>
                <a:spcPts val="601"/>
              </a:spcAft>
              <a:tabLst>
                <a:tab algn="l" pos="0"/>
              </a:tabLst>
            </a:pPr>
            <a:r>
              <a:rPr b="1" lang="en-GB" sz="1800" spc="-1" strike="noStrike">
                <a:solidFill>
                  <a:srgbClr val="000000"/>
                </a:solidFill>
                <a:latin typeface="Calibri"/>
                <a:ea typeface="DejaVu Sans"/>
              </a:rPr>
              <a:t>Scénario: </a:t>
            </a:r>
            <a:r>
              <a:rPr b="1" lang="fr-CA" sz="1800" spc="-1" strike="noStrike">
                <a:solidFill>
                  <a:srgbClr val="000000"/>
                </a:solidFill>
                <a:latin typeface="Corbel"/>
                <a:ea typeface="Calibri Light"/>
              </a:rPr>
              <a:t>utilisation de force armée par la police</a:t>
            </a:r>
            <a:endParaRPr b="0" lang="fr-FR" sz="1800" spc="-1" strike="noStrike">
              <a:latin typeface="Arial"/>
            </a:endParaRPr>
          </a:p>
          <a:p>
            <a:pPr algn="just">
              <a:lnSpc>
                <a:spcPct val="115000"/>
              </a:lnSpc>
              <a:spcAft>
                <a:spcPts val="601"/>
              </a:spcAft>
              <a:tabLst>
                <a:tab algn="l" pos="0"/>
              </a:tabLst>
            </a:pPr>
            <a:r>
              <a:rPr b="0" lang="fr-FR" sz="1800" spc="-1" strike="noStrike">
                <a:solidFill>
                  <a:srgbClr val="000000"/>
                </a:solidFill>
                <a:latin typeface="Calibri"/>
                <a:ea typeface="Calibri"/>
              </a:rPr>
              <a:t>Un organisme chargé de l'application de la loi reçoit des informations selon lesquelles un groupe de jeunes radicalisés envisage de commettre un acte terroriste susceptible de nuire à de nombreuses personnes. Quatre d'entre eux sont suivis en train de charger un engin explosif dans une voiture et de partir vers une destination inconnue. Ils échappent à la surveillance pendant le voyage mais sont réidentifiés par les équipes de surveillance dans les deux heures.</a:t>
            </a:r>
            <a:endParaRPr b="0" lang="fr-FR" sz="1800" spc="-1" strike="noStrike">
              <a:latin typeface="Arial"/>
            </a:endParaRPr>
          </a:p>
          <a:p>
            <a:pPr algn="just">
              <a:lnSpc>
                <a:spcPct val="120000"/>
              </a:lnSpc>
              <a:tabLst>
                <a:tab algn="l" pos="0"/>
              </a:tabLst>
            </a:pPr>
            <a:r>
              <a:rPr b="0" lang="fr-FR" sz="1800" spc="-1" strike="noStrike">
                <a:solidFill>
                  <a:srgbClr val="000000"/>
                </a:solidFill>
                <a:latin typeface="Calibri"/>
                <a:ea typeface="Calibri"/>
              </a:rPr>
              <a:t> </a:t>
            </a:r>
            <a:r>
              <a:rPr b="0" lang="fr-FR" sz="1800" spc="-1" strike="noStrike">
                <a:solidFill>
                  <a:srgbClr val="000000"/>
                </a:solidFill>
                <a:latin typeface="Calibri"/>
                <a:ea typeface="Calibri"/>
              </a:rPr>
              <a:t>À ce stade, ils conduisent une voiture différente de celle dans laquelle ils ont été vus en train de charger les engins explosifs. Les autorités ne prévoient pas de les intercepter par la police nationale, mais par des troupes de type militaire spécialement entraînées, qui ont déjà été utilisées dans des zones de guerre et sont entraînées à tirer pour tuer. Les troupes reçoivent des ordres d’emploi de force armée qui leur permettent d'ouvrir le feu si elles pensent qu'il y a une menace pour la vie et peuvent éviter de donner un avertissement si elles pensent que de tels avertissements ne peuvent pas avoir</a:t>
            </a:r>
            <a:r>
              <a:rPr b="0" lang="fr-CA" sz="1800" spc="-1" strike="noStrike">
                <a:solidFill>
                  <a:srgbClr val="000000"/>
                </a:solidFill>
                <a:latin typeface="Calibri"/>
                <a:ea typeface="Calibri"/>
              </a:rPr>
              <a:t> lieu</a:t>
            </a:r>
            <a:endParaRPr b="0" lang="fr-FR" sz="1800" spc="-1" strike="noStrike">
              <a:latin typeface="Arial"/>
            </a:endParaRPr>
          </a:p>
        </p:txBody>
      </p:sp>
      <p:sp>
        <p:nvSpPr>
          <p:cNvPr id="649" name="Tijdelijke aanduiding voor tekst 1"/>
          <p:cNvSpPr/>
          <p:nvPr/>
        </p:nvSpPr>
        <p:spPr>
          <a:xfrm>
            <a:off x="4402800" y="250920"/>
            <a:ext cx="4608720" cy="6126840"/>
          </a:xfrm>
          <a:prstGeom prst="rect">
            <a:avLst/>
          </a:prstGeom>
          <a:solidFill>
            <a:schemeClr val="bg1"/>
          </a:solidFill>
          <a:ln w="0">
            <a:noFill/>
          </a:ln>
        </p:spPr>
        <p:style>
          <a:lnRef idx="0"/>
          <a:fillRef idx="0"/>
          <a:effectRef idx="0"/>
          <a:fontRef idx="minor"/>
        </p:style>
        <p:txBody>
          <a:bodyPr lIns="90000" rIns="90000" tIns="45000" bIns="45000">
            <a:noAutofit/>
          </a:bodyPr>
          <a:p>
            <a:pPr algn="just">
              <a:lnSpc>
                <a:spcPct val="115000"/>
              </a:lnSpc>
              <a:spcBef>
                <a:spcPts val="281"/>
              </a:spcBef>
              <a:spcAft>
                <a:spcPts val="601"/>
              </a:spcAft>
              <a:tabLst>
                <a:tab algn="l" pos="0"/>
              </a:tabLst>
            </a:pPr>
            <a:r>
              <a:rPr b="0" lang="fr-FR" sz="1600" spc="-1" strike="noStrike">
                <a:solidFill>
                  <a:srgbClr val="000000"/>
                </a:solidFill>
                <a:latin typeface="Calibri"/>
                <a:ea typeface="Calibri"/>
              </a:rPr>
              <a:t>Les quatre sont arrêtés et confrontés à ces troupes. Croyant qu’ils étaient en train de chercher dans leur poche la gâchette d'un engin explosif, les soldats tirent directement sur eux et tuent tous les participants du groupe. En les fouillant, ils ont découvert que personne n'avait sur lui ni arme ni gâchette d’engin explosif et que la voiture qu'ils conduisaient n'était pas pleine d'explosifs. La voiture où se tenait l'en</a:t>
            </a:r>
            <a:r>
              <a:rPr b="0" lang="fr-FR" sz="1600" spc="-1" strike="noStrike">
                <a:solidFill>
                  <a:srgbClr val="000000"/>
                </a:solidFill>
                <a:latin typeface="Calibri"/>
                <a:ea typeface="Calibri"/>
              </a:rPr>
              <a:t>gin explosif est retrouvée garée à 20 km</a:t>
            </a:r>
            <a:r>
              <a:rPr b="0" lang="en-GB" sz="1200" spc="-1" strike="noStrike">
                <a:solidFill>
                  <a:srgbClr val="404040"/>
                </a:solidFill>
                <a:latin typeface="Calibri"/>
                <a:ea typeface="Calibri"/>
              </a:rPr>
              <a:t> </a:t>
            </a:r>
            <a:endParaRPr b="0" lang="fr-FR" sz="1200" spc="-1" strike="noStrike">
              <a:latin typeface="Arial"/>
            </a:endParaRPr>
          </a:p>
          <a:p>
            <a:pPr marL="343080" indent="-342720" algn="just">
              <a:lnSpc>
                <a:spcPct val="107000"/>
              </a:lnSpc>
              <a:buClr>
                <a:srgbClr val="000000"/>
              </a:buClr>
              <a:buFont typeface="Arial"/>
              <a:buAutoNum type="arabicPeriod"/>
              <a:tabLst>
                <a:tab algn="l" pos="0"/>
              </a:tabLst>
            </a:pPr>
            <a:r>
              <a:rPr b="0" lang="fr-FR" sz="1600" spc="-1" strike="noStrike">
                <a:solidFill>
                  <a:srgbClr val="000000"/>
                </a:solidFill>
                <a:latin typeface="Calibri"/>
                <a:ea typeface="Calibri"/>
              </a:rPr>
              <a:t>Pensez-vous que l'action des planificateurs de l'opération était nécessaire et proportionnée? Veuillez argumenter pour votre réponse</a:t>
            </a:r>
            <a:r>
              <a:rPr b="0" lang="en-GB" sz="1600" spc="-1" strike="noStrike">
                <a:solidFill>
                  <a:srgbClr val="000000"/>
                </a:solidFill>
                <a:latin typeface="Calibri"/>
                <a:ea typeface="Calibri"/>
              </a:rPr>
              <a:t>. </a:t>
            </a:r>
            <a:endParaRPr b="0" lang="fr-FR" sz="1600" spc="-1" strike="noStrike">
              <a:latin typeface="Arial"/>
            </a:endParaRPr>
          </a:p>
          <a:p>
            <a:pPr marL="343080" indent="-342720" algn="just">
              <a:lnSpc>
                <a:spcPct val="107000"/>
              </a:lnSpc>
              <a:spcAft>
                <a:spcPts val="601"/>
              </a:spcAft>
              <a:buClr>
                <a:srgbClr val="000000"/>
              </a:buClr>
              <a:buFont typeface="Arial"/>
              <a:buAutoNum type="arabicPeriod"/>
              <a:tabLst>
                <a:tab algn="l" pos="0"/>
              </a:tabLst>
            </a:pPr>
            <a:r>
              <a:rPr b="0" lang="fr-FR" sz="1600" spc="-1" strike="noStrike">
                <a:solidFill>
                  <a:srgbClr val="000000"/>
                </a:solidFill>
                <a:latin typeface="Calibri"/>
                <a:ea typeface="Calibri"/>
              </a:rPr>
              <a:t>Pensez-vous que les actions des troupes étaient nécessaires et proportionnées? Veuillez argumenter pour votre réponse</a:t>
            </a:r>
            <a:r>
              <a:rPr b="0" lang="en-GB" sz="1600" spc="-1" strike="noStrike">
                <a:solidFill>
                  <a:srgbClr val="000000"/>
                </a:solidFill>
                <a:latin typeface="Calibri"/>
                <a:ea typeface="Calibri"/>
              </a:rPr>
              <a:t>. </a:t>
            </a:r>
            <a:endParaRPr b="0" lang="fr-FR" sz="1600" spc="-1" strike="noStrike">
              <a:latin typeface="Arial"/>
            </a:endParaRPr>
          </a:p>
          <a:p>
            <a:pPr marL="343080" indent="-342720" algn="just">
              <a:lnSpc>
                <a:spcPct val="107000"/>
              </a:lnSpc>
              <a:spcAft>
                <a:spcPts val="601"/>
              </a:spcAft>
              <a:buClr>
                <a:srgbClr val="000000"/>
              </a:buClr>
              <a:buFont typeface="Arial"/>
              <a:buAutoNum type="arabicPeriod"/>
              <a:tabLst>
                <a:tab algn="l" pos="0"/>
              </a:tabLst>
            </a:pPr>
            <a:r>
              <a:rPr b="0" lang="fr-FR" sz="1600" spc="-1" strike="noStrike">
                <a:solidFill>
                  <a:srgbClr val="000000"/>
                </a:solidFill>
                <a:latin typeface="Calibri"/>
                <a:ea typeface="Calibri"/>
              </a:rPr>
              <a:t>Si vous avez fait valoir que les actions des planificateurs des opérations ou des troupes étaient disproportionnées, veuillez décrire comment la situation devrait changer pour rendre les actions des planificateurs de l'opération ou des troupes nécessaires et proportionnées.</a:t>
            </a:r>
            <a:endParaRPr b="0" lang="fr-FR" sz="16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C8DAE0FE-28CD-4CCD-B1C9-FB224ECCA950}" type="slidenum">
              <a:rPr b="0" lang="en-US" sz="1200" spc="-1" strike="noStrike">
                <a:solidFill>
                  <a:srgbClr val="0770b1"/>
                </a:solidFill>
                <a:latin typeface="Calibri"/>
                <a:ea typeface="DejaVu Sans"/>
              </a:rPr>
              <a:t>23</a:t>
            </a:fld>
            <a:endParaRPr b="0" lang="fr-FR" sz="1200" spc="-1" strike="noStrike">
              <a:latin typeface="Arial"/>
            </a:endParaRPr>
          </a:p>
        </p:txBody>
      </p:sp>
      <p:pic>
        <p:nvPicPr>
          <p:cNvPr id="651" name="Контейнер за картина 11" descr="Картина, която съдържа текст  Описанието е генерирано автоматично"/>
          <p:cNvPicPr/>
          <p:nvPr/>
        </p:nvPicPr>
        <p:blipFill>
          <a:blip r:embed="rId1"/>
          <a:srcRect l="5008" t="0" r="5008" b="0"/>
          <a:stretch/>
        </p:blipFill>
        <p:spPr>
          <a:xfrm>
            <a:off x="685800" y="2286000"/>
            <a:ext cx="3808800" cy="3199320"/>
          </a:xfrm>
          <a:prstGeom prst="rect">
            <a:avLst/>
          </a:prstGeom>
          <a:ln w="0">
            <a:solidFill>
              <a:srgbClr val="533ea9"/>
            </a:solidFill>
          </a:ln>
        </p:spPr>
      </p:pic>
      <p:pic>
        <p:nvPicPr>
          <p:cNvPr id="652" name="Контейнер за картина 14" descr="Картина, която съдържа текст  Описанието е генерирано автоматично"/>
          <p:cNvPicPr/>
          <p:nvPr/>
        </p:nvPicPr>
        <p:blipFill>
          <a:blip r:embed="rId2"/>
          <a:srcRect l="7917" t="0" r="7917" b="0"/>
          <a:stretch/>
        </p:blipFill>
        <p:spPr>
          <a:xfrm>
            <a:off x="4636440" y="2286000"/>
            <a:ext cx="3808800" cy="3199320"/>
          </a:xfrm>
          <a:prstGeom prst="rect">
            <a:avLst/>
          </a:prstGeom>
          <a:ln w="0">
            <a:solidFill>
              <a:srgbClr val="3e8ea9"/>
            </a:solidFill>
          </a:ln>
        </p:spPr>
      </p:pic>
      <p:sp>
        <p:nvSpPr>
          <p:cNvPr id="653"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Bonnes pratiques</a:t>
            </a:r>
            <a:endParaRPr b="0" lang="fr-FR" sz="3200" spc="-1" strike="noStrike">
              <a:latin typeface="Arial"/>
            </a:endParaRPr>
          </a:p>
        </p:txBody>
      </p:sp>
      <p:sp>
        <p:nvSpPr>
          <p:cNvPr id="654" name="Текстово поле 9"/>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4</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5"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Bonnes pratiques</a:t>
            </a:r>
            <a:endParaRPr b="0" lang="fr-FR" sz="3200" spc="-1" strike="noStrike">
              <a:latin typeface="Arial"/>
            </a:endParaRPr>
          </a:p>
        </p:txBody>
      </p:sp>
      <p:sp>
        <p:nvSpPr>
          <p:cNvPr id="656"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B62E06F7-B3EE-40CF-BFE6-6D564E064289}" type="slidenum">
              <a:rPr b="0" lang="en-US" sz="1200" spc="-1" strike="noStrike">
                <a:solidFill>
                  <a:srgbClr val="0770b1"/>
                </a:solidFill>
                <a:latin typeface="Calibri"/>
                <a:ea typeface="DejaVu Sans"/>
              </a:rPr>
              <a:t>&lt;numéro&gt;</a:t>
            </a:fld>
            <a:endParaRPr b="0" lang="fr-FR" sz="1200" spc="-1" strike="noStrike">
              <a:latin typeface="Arial"/>
            </a:endParaRPr>
          </a:p>
        </p:txBody>
      </p:sp>
      <p:pic>
        <p:nvPicPr>
          <p:cNvPr id="657" name="Afbeelding 9" descr=""/>
          <p:cNvPicPr/>
          <p:nvPr/>
        </p:nvPicPr>
        <p:blipFill>
          <a:blip r:embed="rId1"/>
          <a:srcRect l="1805" t="15531" r="66831" b="47290"/>
          <a:stretch/>
        </p:blipFill>
        <p:spPr>
          <a:xfrm>
            <a:off x="6032160" y="2438280"/>
            <a:ext cx="2319480" cy="1545840"/>
          </a:xfrm>
          <a:prstGeom prst="rect">
            <a:avLst/>
          </a:prstGeom>
          <a:ln w="0">
            <a:solidFill>
              <a:srgbClr val="7e4e99"/>
            </a:solidFill>
          </a:ln>
        </p:spPr>
      </p:pic>
      <p:pic>
        <p:nvPicPr>
          <p:cNvPr id="658" name="Tijdelijke aanduiding voor inhoud 11" descr=""/>
          <p:cNvPicPr/>
          <p:nvPr/>
        </p:nvPicPr>
        <p:blipFill>
          <a:blip r:embed="rId2"/>
          <a:srcRect l="19012" t="5599" r="46122" b="47041"/>
          <a:stretch/>
        </p:blipFill>
        <p:spPr>
          <a:xfrm>
            <a:off x="6032160" y="4457160"/>
            <a:ext cx="2319480" cy="1646640"/>
          </a:xfrm>
          <a:prstGeom prst="rect">
            <a:avLst/>
          </a:prstGeom>
          <a:ln w="0">
            <a:solidFill>
              <a:srgbClr val="768d5a"/>
            </a:solidFill>
          </a:ln>
        </p:spPr>
      </p:pic>
      <p:pic>
        <p:nvPicPr>
          <p:cNvPr id="659" name="Afbeelding 13" descr=""/>
          <p:cNvPicPr/>
          <p:nvPr/>
        </p:nvPicPr>
        <p:blipFill>
          <a:blip r:embed="rId3"/>
          <a:srcRect l="17026" t="5242" r="50224" b="54292"/>
          <a:stretch/>
        </p:blipFill>
        <p:spPr>
          <a:xfrm>
            <a:off x="3469320" y="4457160"/>
            <a:ext cx="2405520" cy="1646640"/>
          </a:xfrm>
          <a:prstGeom prst="rect">
            <a:avLst/>
          </a:prstGeom>
          <a:ln w="0">
            <a:solidFill>
              <a:srgbClr val="3e8ea9"/>
            </a:solidFill>
          </a:ln>
        </p:spPr>
      </p:pic>
      <p:pic>
        <p:nvPicPr>
          <p:cNvPr id="660" name="Afbeelding 3" descr=""/>
          <p:cNvPicPr/>
          <p:nvPr/>
        </p:nvPicPr>
        <p:blipFill>
          <a:blip r:embed="rId4"/>
          <a:srcRect l="24287" t="0" r="23933" b="52038"/>
          <a:stretch/>
        </p:blipFill>
        <p:spPr>
          <a:xfrm>
            <a:off x="762120" y="2438280"/>
            <a:ext cx="2550240" cy="1545840"/>
          </a:xfrm>
          <a:prstGeom prst="rect">
            <a:avLst/>
          </a:prstGeom>
          <a:ln w="0">
            <a:solidFill>
              <a:srgbClr val="375bb0"/>
            </a:solidFill>
          </a:ln>
        </p:spPr>
      </p:pic>
      <p:pic>
        <p:nvPicPr>
          <p:cNvPr id="661" name="Afbeelding 7" descr=""/>
          <p:cNvPicPr/>
          <p:nvPr/>
        </p:nvPicPr>
        <p:blipFill>
          <a:blip r:embed="rId5"/>
          <a:srcRect l="12246" t="56640" r="53610" b="5974"/>
          <a:stretch/>
        </p:blipFill>
        <p:spPr>
          <a:xfrm>
            <a:off x="3469320" y="2438280"/>
            <a:ext cx="2405520" cy="1545840"/>
          </a:xfrm>
          <a:prstGeom prst="rect">
            <a:avLst/>
          </a:prstGeom>
          <a:ln w="0">
            <a:solidFill>
              <a:srgbClr val="533ea9"/>
            </a:solidFill>
          </a:ln>
        </p:spPr>
      </p:pic>
      <p:pic>
        <p:nvPicPr>
          <p:cNvPr id="662" name="Afbeelding 15" descr=""/>
          <p:cNvPicPr/>
          <p:nvPr/>
        </p:nvPicPr>
        <p:blipFill>
          <a:blip r:embed="rId6"/>
          <a:srcRect l="32877" t="14445" r="35340" b="44072"/>
          <a:stretch/>
        </p:blipFill>
        <p:spPr>
          <a:xfrm>
            <a:off x="762120" y="4451400"/>
            <a:ext cx="2550240" cy="1652400"/>
          </a:xfrm>
          <a:prstGeom prst="rect">
            <a:avLst/>
          </a:prstGeom>
          <a:ln w="0">
            <a:solidFill>
              <a:srgbClr val="7e4e99"/>
            </a:solidFill>
          </a:ln>
        </p:spPr>
      </p:pic>
      <p:sp>
        <p:nvSpPr>
          <p:cNvPr id="663" name="Текстово поле 10"/>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4</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760" dur="indefinite" restart="never" nodeType="tmRoot">
          <p:childTnLst>
            <p:seq>
              <p:cTn id="761" dur="indefinite" nodeType="mainSeq">
                <p:childTnLst>
                  <p:par>
                    <p:cTn id="762" fill="hold">
                      <p:stCondLst>
                        <p:cond delay="indefinite"/>
                      </p:stCondLst>
                      <p:childTnLst>
                        <p:par>
                          <p:cTn id="763" fill="hold">
                            <p:stCondLst>
                              <p:cond delay="0"/>
                            </p:stCondLst>
                            <p:childTnLst>
                              <p:par>
                                <p:cTn id="764" nodeType="clickEffect" fill="hold" presetClass="entr" presetID="1">
                                  <p:stCondLst>
                                    <p:cond delay="0"/>
                                  </p:stCondLst>
                                  <p:childTnLst>
                                    <p:set>
                                      <p:cBhvr>
                                        <p:cTn id="765" dur="1" fill="hold">
                                          <p:stCondLst>
                                            <p:cond delay="0"/>
                                          </p:stCondLst>
                                        </p:cTn>
                                        <p:tgtEl>
                                          <p:spTgt spid="660"/>
                                        </p:tgtEl>
                                        <p:attrNameLst>
                                          <p:attrName>style.visibility</p:attrName>
                                        </p:attrNameLst>
                                      </p:cBhvr>
                                      <p:to>
                                        <p:strVal val="visible"/>
                                      </p:to>
                                    </p:set>
                                  </p:childTnLst>
                                </p:cTn>
                              </p:par>
                            </p:childTnLst>
                          </p:cTn>
                        </p:par>
                      </p:childTnLst>
                    </p:cTn>
                  </p:par>
                  <p:par>
                    <p:cTn id="766" fill="hold">
                      <p:stCondLst>
                        <p:cond delay="indefinite"/>
                      </p:stCondLst>
                      <p:childTnLst>
                        <p:par>
                          <p:cTn id="767" fill="hold">
                            <p:stCondLst>
                              <p:cond delay="0"/>
                            </p:stCondLst>
                            <p:childTnLst>
                              <p:par>
                                <p:cTn id="768" nodeType="clickEffect" fill="hold" presetClass="entr" presetID="1">
                                  <p:stCondLst>
                                    <p:cond delay="0"/>
                                  </p:stCondLst>
                                  <p:childTnLst>
                                    <p:set>
                                      <p:cBhvr>
                                        <p:cTn id="769" dur="1" fill="hold">
                                          <p:stCondLst>
                                            <p:cond delay="0"/>
                                          </p:stCondLst>
                                        </p:cTn>
                                        <p:tgtEl>
                                          <p:spTgt spid="661"/>
                                        </p:tgtEl>
                                        <p:attrNameLst>
                                          <p:attrName>style.visibility</p:attrName>
                                        </p:attrNameLst>
                                      </p:cBhvr>
                                      <p:to>
                                        <p:strVal val="visible"/>
                                      </p:to>
                                    </p:set>
                                  </p:childTnLst>
                                </p:cTn>
                              </p:par>
                            </p:childTnLst>
                          </p:cTn>
                        </p:par>
                      </p:childTnLst>
                    </p:cTn>
                  </p:par>
                  <p:par>
                    <p:cTn id="770" fill="hold">
                      <p:stCondLst>
                        <p:cond delay="indefinite"/>
                      </p:stCondLst>
                      <p:childTnLst>
                        <p:par>
                          <p:cTn id="771" fill="hold">
                            <p:stCondLst>
                              <p:cond delay="0"/>
                            </p:stCondLst>
                            <p:childTnLst>
                              <p:par>
                                <p:cTn id="772" nodeType="clickEffect" fill="hold" presetClass="entr" presetID="1">
                                  <p:stCondLst>
                                    <p:cond delay="0"/>
                                  </p:stCondLst>
                                  <p:childTnLst>
                                    <p:set>
                                      <p:cBhvr>
                                        <p:cTn id="773" dur="1" fill="hold">
                                          <p:stCondLst>
                                            <p:cond delay="0"/>
                                          </p:stCondLst>
                                        </p:cTn>
                                        <p:tgtEl>
                                          <p:spTgt spid="657"/>
                                        </p:tgtEl>
                                        <p:attrNameLst>
                                          <p:attrName>style.visibility</p:attrName>
                                        </p:attrNameLst>
                                      </p:cBhvr>
                                      <p:to>
                                        <p:strVal val="visible"/>
                                      </p:to>
                                    </p:set>
                                  </p:childTnLst>
                                </p:cTn>
                              </p:par>
                            </p:childTnLst>
                          </p:cTn>
                        </p:par>
                      </p:childTnLst>
                    </p:cTn>
                  </p:par>
                  <p:par>
                    <p:cTn id="774" fill="hold">
                      <p:stCondLst>
                        <p:cond delay="indefinite"/>
                      </p:stCondLst>
                      <p:childTnLst>
                        <p:par>
                          <p:cTn id="775" fill="hold">
                            <p:stCondLst>
                              <p:cond delay="0"/>
                            </p:stCondLst>
                            <p:childTnLst>
                              <p:par>
                                <p:cTn id="776" nodeType="clickEffect" fill="hold" presetClass="entr" presetID="1">
                                  <p:stCondLst>
                                    <p:cond delay="0"/>
                                  </p:stCondLst>
                                  <p:childTnLst>
                                    <p:set>
                                      <p:cBhvr>
                                        <p:cTn id="777" dur="1" fill="hold">
                                          <p:stCondLst>
                                            <p:cond delay="0"/>
                                          </p:stCondLst>
                                        </p:cTn>
                                        <p:tgtEl>
                                          <p:spTgt spid="658"/>
                                        </p:tgtEl>
                                        <p:attrNameLst>
                                          <p:attrName>style.visibility</p:attrName>
                                        </p:attrNameLst>
                                      </p:cBhvr>
                                      <p:to>
                                        <p:strVal val="visible"/>
                                      </p:to>
                                    </p:set>
                                  </p:childTnLst>
                                </p:cTn>
                              </p:par>
                            </p:childTnLst>
                          </p:cTn>
                        </p:par>
                      </p:childTnLst>
                    </p:cTn>
                  </p:par>
                  <p:par>
                    <p:cTn id="778" fill="hold">
                      <p:stCondLst>
                        <p:cond delay="indefinite"/>
                      </p:stCondLst>
                      <p:childTnLst>
                        <p:par>
                          <p:cTn id="779" fill="hold">
                            <p:stCondLst>
                              <p:cond delay="0"/>
                            </p:stCondLst>
                            <p:childTnLst>
                              <p:par>
                                <p:cTn id="780" nodeType="clickEffect" fill="hold" presetClass="entr" presetID="1">
                                  <p:stCondLst>
                                    <p:cond delay="0"/>
                                  </p:stCondLst>
                                  <p:childTnLst>
                                    <p:set>
                                      <p:cBhvr>
                                        <p:cTn id="781" dur="1" fill="hold">
                                          <p:stCondLst>
                                            <p:cond delay="0"/>
                                          </p:stCondLst>
                                        </p:cTn>
                                        <p:tgtEl>
                                          <p:spTgt spid="659"/>
                                        </p:tgtEl>
                                        <p:attrNameLst>
                                          <p:attrName>style.visibility</p:attrName>
                                        </p:attrNameLst>
                                      </p:cBhvr>
                                      <p:to>
                                        <p:strVal val="visible"/>
                                      </p:to>
                                    </p:set>
                                  </p:childTnLst>
                                </p:cTn>
                              </p:par>
                            </p:childTnLst>
                          </p:cTn>
                        </p:par>
                      </p:childTnLst>
                    </p:cTn>
                  </p:par>
                  <p:par>
                    <p:cTn id="782" fill="hold">
                      <p:stCondLst>
                        <p:cond delay="indefinite"/>
                      </p:stCondLst>
                      <p:childTnLst>
                        <p:par>
                          <p:cTn id="783" fill="hold">
                            <p:stCondLst>
                              <p:cond delay="0"/>
                            </p:stCondLst>
                            <p:childTnLst>
                              <p:par>
                                <p:cTn id="784" nodeType="clickEffect" fill="hold" presetClass="entr" presetID="1">
                                  <p:stCondLst>
                                    <p:cond delay="0"/>
                                  </p:stCondLst>
                                  <p:childTnLst>
                                    <p:set>
                                      <p:cBhvr>
                                        <p:cTn id="785" dur="1" fill="hold">
                                          <p:stCondLst>
                                            <p:cond delay="0"/>
                                          </p:stCondLst>
                                        </p:cTn>
                                        <p:tgtEl>
                                          <p:spTgt spid="6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Tijdelijke aanduiding voor inhoud 2"/>
          <p:cNvSpPr/>
          <p:nvPr/>
        </p:nvSpPr>
        <p:spPr>
          <a:xfrm>
            <a:off x="685800" y="2286000"/>
            <a:ext cx="7771320" cy="3732840"/>
          </a:xfrm>
          <a:prstGeom prst="rect">
            <a:avLst/>
          </a:prstGeom>
          <a:solidFill>
            <a:srgbClr val="ffffff"/>
          </a:solidFill>
          <a:ln w="0">
            <a:noFill/>
          </a:ln>
        </p:spPr>
        <p:style>
          <a:lnRef idx="0"/>
          <a:fillRef idx="0"/>
          <a:effectRef idx="0"/>
          <a:fontRef idx="minor"/>
        </p:style>
        <p:txBody>
          <a:bodyPr lIns="90000" rIns="90000" tIns="45000" bIns="45000">
            <a:normAutofit/>
          </a:bodyPr>
          <a:p>
            <a:pPr>
              <a:lnSpc>
                <a:spcPct val="100000"/>
              </a:lnSpc>
              <a:spcBef>
                <a:spcPts val="439"/>
              </a:spcBef>
              <a:tabLst>
                <a:tab algn="l" pos="0"/>
              </a:tabLst>
            </a:pPr>
            <a:endParaRPr b="0" lang="fr-FR" sz="1800" spc="-1" strike="noStrike">
              <a:latin typeface="Arial"/>
            </a:endParaRPr>
          </a:p>
          <a:p>
            <a:pPr>
              <a:lnSpc>
                <a:spcPct val="100000"/>
              </a:lnSpc>
              <a:spcBef>
                <a:spcPts val="479"/>
              </a:spcBef>
              <a:tabLst>
                <a:tab algn="l" pos="0"/>
              </a:tabLst>
            </a:pPr>
            <a:r>
              <a:rPr b="1" lang="bg-BG" sz="2400" spc="-1" strike="noStrike">
                <a:solidFill>
                  <a:srgbClr val="404040"/>
                </a:solidFill>
                <a:latin typeface="Calibri"/>
                <a:ea typeface="DejaVu Sans"/>
              </a:rPr>
              <a:t>Exercices</a:t>
            </a:r>
            <a:endParaRPr b="0" lang="fr-FR" sz="2400" spc="-1" strike="noStrike">
              <a:latin typeface="Arial"/>
            </a:endParaRPr>
          </a:p>
          <a:p>
            <a:pPr marL="385920" indent="-384840">
              <a:lnSpc>
                <a:spcPct val="100000"/>
              </a:lnSpc>
              <a:spcBef>
                <a:spcPts val="439"/>
              </a:spcBef>
              <a:buClr>
                <a:srgbClr val="404040"/>
              </a:buClr>
              <a:buFont typeface="Calibri"/>
              <a:buAutoNum type="arabicPeriod"/>
              <a:tabLst>
                <a:tab algn="l" pos="0"/>
              </a:tabLst>
            </a:pPr>
            <a:r>
              <a:rPr b="0" lang="bg-BG" sz="2200" spc="-1" strike="noStrike">
                <a:solidFill>
                  <a:srgbClr val="404040"/>
                </a:solidFill>
                <a:latin typeface="Calibri"/>
                <a:ea typeface="DejaVu Sans"/>
              </a:rPr>
              <a:t>Comment savoir si je suis en conflit ?</a:t>
            </a:r>
            <a:endParaRPr b="0" lang="fr-FR" sz="2200" spc="-1" strike="noStrike">
              <a:latin typeface="Arial"/>
            </a:endParaRPr>
          </a:p>
          <a:p>
            <a:pPr marL="385920" indent="-384840">
              <a:lnSpc>
                <a:spcPct val="100000"/>
              </a:lnSpc>
              <a:spcBef>
                <a:spcPts val="439"/>
              </a:spcBef>
              <a:buClr>
                <a:srgbClr val="404040"/>
              </a:buClr>
              <a:buFont typeface="Calibri"/>
              <a:buAutoNum type="arabicPeriod"/>
              <a:tabLst>
                <a:tab algn="l" pos="0"/>
              </a:tabLst>
            </a:pPr>
            <a:r>
              <a:rPr b="0" lang="bg-BG" sz="2200" spc="-1" strike="noStrike">
                <a:solidFill>
                  <a:srgbClr val="404040"/>
                </a:solidFill>
                <a:latin typeface="Calibri"/>
                <a:ea typeface="DejaVu Sans"/>
              </a:rPr>
              <a:t>Tout est permis!</a:t>
            </a:r>
            <a:endParaRPr b="0" lang="fr-FR" sz="2200" spc="-1" strike="noStrike">
              <a:latin typeface="Arial"/>
            </a:endParaRPr>
          </a:p>
          <a:p>
            <a:pPr marL="385920" indent="-384840">
              <a:lnSpc>
                <a:spcPct val="100000"/>
              </a:lnSpc>
              <a:spcBef>
                <a:spcPts val="439"/>
              </a:spcBef>
              <a:buClr>
                <a:srgbClr val="404040"/>
              </a:buClr>
              <a:buFont typeface="Calibri"/>
              <a:buAutoNum type="arabicPeriod"/>
              <a:tabLst>
                <a:tab algn="l" pos="0"/>
              </a:tabLst>
            </a:pPr>
            <a:r>
              <a:rPr b="0" lang="bg-BG" sz="2200" spc="-1" strike="noStrike">
                <a:solidFill>
                  <a:srgbClr val="404040"/>
                </a:solidFill>
                <a:latin typeface="Calibri"/>
                <a:ea typeface="DejaVu Sans"/>
              </a:rPr>
              <a:t>Qu'est-ce qui est proportionné ?</a:t>
            </a:r>
            <a:endParaRPr b="0" lang="fr-FR" sz="2200" spc="-1" strike="noStrike">
              <a:latin typeface="Arial"/>
            </a:endParaRPr>
          </a:p>
          <a:p>
            <a:pPr marL="385920" indent="-384840">
              <a:lnSpc>
                <a:spcPct val="100000"/>
              </a:lnSpc>
              <a:spcBef>
                <a:spcPts val="439"/>
              </a:spcBef>
              <a:buClr>
                <a:srgbClr val="404040"/>
              </a:buClr>
              <a:buFont typeface="Calibri"/>
              <a:buAutoNum type="arabicPeriod"/>
              <a:tabLst>
                <a:tab algn="l" pos="0"/>
              </a:tabLst>
            </a:pPr>
            <a:r>
              <a:rPr b="0" lang="bg-BG" sz="2200" spc="-1" strike="noStrike">
                <a:solidFill>
                  <a:srgbClr val="404040"/>
                </a:solidFill>
                <a:latin typeface="Calibri"/>
                <a:ea typeface="DejaVu Sans"/>
              </a:rPr>
              <a:t>Qu'est-ce qui est proportionné ?</a:t>
            </a:r>
            <a:endParaRPr b="0" lang="fr-FR" sz="2200" spc="-1" strike="noStrike">
              <a:latin typeface="Arial"/>
            </a:endParaRPr>
          </a:p>
          <a:p>
            <a:pPr marL="399960">
              <a:lnSpc>
                <a:spcPct val="100000"/>
              </a:lnSpc>
              <a:spcBef>
                <a:spcPts val="439"/>
              </a:spcBef>
              <a:tabLst>
                <a:tab algn="l" pos="0"/>
              </a:tabLst>
            </a:pPr>
            <a:r>
              <a:rPr b="0" lang="bg-BG" sz="2200" spc="-1" strike="noStrike">
                <a:solidFill>
                  <a:srgbClr val="404040"/>
                </a:solidFill>
                <a:latin typeface="Calibri"/>
                <a:ea typeface="DejaVu Sans"/>
              </a:rPr>
              <a:t>(cas de scolarité obligatoire)</a:t>
            </a:r>
            <a:endParaRPr b="0" lang="fr-FR" sz="2200" spc="-1" strike="noStrike">
              <a:latin typeface="Arial"/>
            </a:endParaRPr>
          </a:p>
          <a:p>
            <a:pPr marL="385920" indent="-384840">
              <a:lnSpc>
                <a:spcPct val="100000"/>
              </a:lnSpc>
              <a:spcBef>
                <a:spcPts val="439"/>
              </a:spcBef>
              <a:buClr>
                <a:srgbClr val="404040"/>
              </a:buClr>
              <a:buFont typeface="Calibri"/>
              <a:buAutoNum type="arabicPeriod"/>
              <a:tabLst>
                <a:tab algn="l" pos="0"/>
              </a:tabLst>
            </a:pPr>
            <a:r>
              <a:rPr b="0" lang="bg-BG" sz="2200" spc="-1" strike="noStrike">
                <a:solidFill>
                  <a:srgbClr val="404040"/>
                </a:solidFill>
                <a:latin typeface="Calibri"/>
                <a:ea typeface="DejaVu Sans"/>
              </a:rPr>
              <a:t>Qu'est-ce qui est proportionné ? </a:t>
            </a:r>
            <a:endParaRPr b="0" lang="fr-FR" sz="2200" spc="-1" strike="noStrike">
              <a:latin typeface="Arial"/>
            </a:endParaRPr>
          </a:p>
          <a:p>
            <a:pPr marL="399960">
              <a:lnSpc>
                <a:spcPct val="100000"/>
              </a:lnSpc>
              <a:spcBef>
                <a:spcPts val="439"/>
              </a:spcBef>
              <a:tabLst>
                <a:tab algn="l" pos="0"/>
              </a:tabLst>
            </a:pPr>
            <a:endParaRPr b="0" lang="fr-FR" sz="2200" spc="-1" strike="noStrike">
              <a:latin typeface="Arial"/>
            </a:endParaRPr>
          </a:p>
        </p:txBody>
      </p:sp>
      <p:sp>
        <p:nvSpPr>
          <p:cNvPr id="665"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BF9F8B7C-3B8D-4ECA-B26A-FEA8C05166DE}" type="slidenum">
              <a:rPr b="0" lang="en-US" sz="1200" spc="-1" strike="noStrike">
                <a:solidFill>
                  <a:srgbClr val="0770b1"/>
                </a:solidFill>
                <a:latin typeface="Calibri"/>
                <a:ea typeface="DejaVu Sans"/>
              </a:rPr>
              <a:t>26</a:t>
            </a:fld>
            <a:endParaRPr b="0" lang="fr-FR" sz="1200" spc="-1" strike="noStrike">
              <a:latin typeface="Arial"/>
            </a:endParaRPr>
          </a:p>
        </p:txBody>
      </p:sp>
      <p:sp>
        <p:nvSpPr>
          <p:cNvPr id="666" name="Group"/>
          <p:cNvSpPr/>
          <p:nvPr/>
        </p:nvSpPr>
        <p:spPr>
          <a:xfrm flipH="1" rot="8953200">
            <a:off x="5107680" y="2769480"/>
            <a:ext cx="2694240" cy="2156040"/>
          </a:xfrm>
          <a:custGeom>
            <a:avLst/>
            <a:gdLst/>
            <a:ahLst/>
            <a:rect l="l" t="t" r="r" b="b"/>
            <a:pathLst>
              <a:path w="21046" h="20890">
                <a:moveTo>
                  <a:pt x="20263" y="20153"/>
                </a:moveTo>
                <a:lnTo>
                  <a:pt x="20114" y="19808"/>
                </a:lnTo>
                <a:cubicBezTo>
                  <a:pt x="19788" y="19503"/>
                  <a:pt x="19424" y="19266"/>
                  <a:pt x="19037" y="19106"/>
                </a:cubicBezTo>
                <a:cubicBezTo>
                  <a:pt x="16831" y="18198"/>
                  <a:pt x="14693" y="19791"/>
                  <a:pt x="12449" y="20477"/>
                </a:cubicBezTo>
                <a:cubicBezTo>
                  <a:pt x="11276" y="20836"/>
                  <a:pt x="10083" y="20946"/>
                  <a:pt x="8915" y="20865"/>
                </a:cubicBezTo>
                <a:cubicBezTo>
                  <a:pt x="5853" y="20651"/>
                  <a:pt x="2863" y="19116"/>
                  <a:pt x="1189" y="15904"/>
                </a:cubicBezTo>
                <a:cubicBezTo>
                  <a:pt x="228" y="14060"/>
                  <a:pt x="-168" y="11858"/>
                  <a:pt x="66" y="9646"/>
                </a:cubicBezTo>
                <a:cubicBezTo>
                  <a:pt x="465" y="5874"/>
                  <a:pt x="2155" y="3008"/>
                  <a:pt x="4538" y="1416"/>
                </a:cubicBezTo>
                <a:cubicBezTo>
                  <a:pt x="7638" y="-654"/>
                  <a:pt x="11667" y="-453"/>
                  <a:pt x="15050" y="2008"/>
                </a:cubicBezTo>
                <a:cubicBezTo>
                  <a:pt x="17273" y="3625"/>
                  <a:pt x="19052" y="6034"/>
                  <a:pt x="20076" y="8932"/>
                </a:cubicBezTo>
                <a:cubicBezTo>
                  <a:pt x="21230" y="12199"/>
                  <a:pt x="21432" y="16074"/>
                  <a:pt x="20263" y="20153"/>
                </a:cubicBezTo>
                <a:close/>
              </a:path>
            </a:pathLst>
          </a:custGeom>
          <a:solidFill>
            <a:srgbClr val="7e6bc9"/>
          </a:solidFill>
          <a:ln>
            <a:solidFill>
              <a:srgbClr val="5d4f94"/>
            </a:solidFill>
            <a:round/>
          </a:ln>
        </p:spPr>
        <p:style>
          <a:lnRef idx="2">
            <a:schemeClr val="accent5">
              <a:shade val="50000"/>
            </a:schemeClr>
          </a:lnRef>
          <a:fillRef idx="1">
            <a:schemeClr val="accent5"/>
          </a:fillRef>
          <a:effectRef idx="0">
            <a:schemeClr val="accent5"/>
          </a:effectRef>
          <a:fontRef idx="minor"/>
        </p:style>
      </p:sp>
      <p:sp>
        <p:nvSpPr>
          <p:cNvPr id="667" name="Group"/>
          <p:cNvSpPr/>
          <p:nvPr/>
        </p:nvSpPr>
        <p:spPr>
          <a:xfrm rot="21055200">
            <a:off x="5204520" y="3443400"/>
            <a:ext cx="2694240" cy="2155680"/>
          </a:xfrm>
          <a:custGeom>
            <a:avLst/>
            <a:gdLst/>
            <a:ahLst/>
            <a:rect l="l" t="t" r="r" b="b"/>
            <a:pathLst>
              <a:path w="21046" h="20890">
                <a:moveTo>
                  <a:pt x="20263" y="20153"/>
                </a:moveTo>
                <a:lnTo>
                  <a:pt x="20114" y="19808"/>
                </a:lnTo>
                <a:cubicBezTo>
                  <a:pt x="19788" y="19503"/>
                  <a:pt x="19424" y="19266"/>
                  <a:pt x="19037" y="19106"/>
                </a:cubicBezTo>
                <a:cubicBezTo>
                  <a:pt x="16831" y="18198"/>
                  <a:pt x="14693" y="19791"/>
                  <a:pt x="12449" y="20477"/>
                </a:cubicBezTo>
                <a:cubicBezTo>
                  <a:pt x="11276" y="20836"/>
                  <a:pt x="10083" y="20946"/>
                  <a:pt x="8915" y="20865"/>
                </a:cubicBezTo>
                <a:cubicBezTo>
                  <a:pt x="5853" y="20651"/>
                  <a:pt x="2863" y="19116"/>
                  <a:pt x="1189" y="15904"/>
                </a:cubicBezTo>
                <a:cubicBezTo>
                  <a:pt x="228" y="14060"/>
                  <a:pt x="-168" y="11858"/>
                  <a:pt x="66" y="9646"/>
                </a:cubicBezTo>
                <a:cubicBezTo>
                  <a:pt x="465" y="5874"/>
                  <a:pt x="2155" y="3008"/>
                  <a:pt x="4538" y="1416"/>
                </a:cubicBezTo>
                <a:cubicBezTo>
                  <a:pt x="7638" y="-654"/>
                  <a:pt x="11667" y="-453"/>
                  <a:pt x="15050" y="2008"/>
                </a:cubicBezTo>
                <a:cubicBezTo>
                  <a:pt x="17273" y="3625"/>
                  <a:pt x="19052" y="6034"/>
                  <a:pt x="20076" y="8932"/>
                </a:cubicBezTo>
                <a:cubicBezTo>
                  <a:pt x="21230" y="12199"/>
                  <a:pt x="21432" y="16074"/>
                  <a:pt x="20263" y="20153"/>
                </a:cubicBezTo>
                <a:close/>
              </a:path>
            </a:pathLst>
          </a:custGeom>
          <a:solidFill>
            <a:srgbClr val="a379bb"/>
          </a:solidFill>
          <a:ln>
            <a:solidFill>
              <a:srgbClr val="78598a"/>
            </a:solidFill>
            <a:round/>
          </a:ln>
        </p:spPr>
        <p:style>
          <a:lnRef idx="2">
            <a:schemeClr val="accent6">
              <a:shade val="50000"/>
            </a:schemeClr>
          </a:lnRef>
          <a:fillRef idx="1">
            <a:schemeClr val="accent6"/>
          </a:fillRef>
          <a:effectRef idx="0">
            <a:schemeClr val="accent6"/>
          </a:effectRef>
          <a:fontRef idx="minor"/>
        </p:style>
      </p:sp>
      <p:sp>
        <p:nvSpPr>
          <p:cNvPr id="668" name="TextBox 52"/>
          <p:cNvSpPr/>
          <p:nvPr/>
        </p:nvSpPr>
        <p:spPr>
          <a:xfrm rot="3763800">
            <a:off x="4542120" y="3265200"/>
            <a:ext cx="1201320" cy="36432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0" lang="en-US" sz="1800" spc="-1" strike="noStrike">
                <a:solidFill>
                  <a:srgbClr val="ffffff"/>
                </a:solidFill>
                <a:latin typeface="Calibri"/>
                <a:ea typeface="DejaVu Sans"/>
              </a:rPr>
              <a:t>RE </a:t>
            </a:r>
            <a:endParaRPr b="0" lang="fr-FR" sz="1800" spc="-1" strike="noStrike">
              <a:latin typeface="Arial"/>
            </a:endParaRPr>
          </a:p>
        </p:txBody>
      </p:sp>
      <p:sp>
        <p:nvSpPr>
          <p:cNvPr id="669" name="TextBox 52"/>
          <p:cNvSpPr/>
          <p:nvPr/>
        </p:nvSpPr>
        <p:spPr>
          <a:xfrm>
            <a:off x="6095880" y="3636720"/>
            <a:ext cx="1201320" cy="36432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1" lang="en-US" sz="1800" spc="-1" strike="noStrike">
                <a:solidFill>
                  <a:srgbClr val="ffffff"/>
                </a:solidFill>
                <a:latin typeface="Calibri"/>
                <a:ea typeface="DejaVu Sans"/>
              </a:rPr>
              <a:t>TOUR </a:t>
            </a:r>
            <a:endParaRPr b="0" lang="fr-FR" sz="1800" spc="-1" strike="noStrike">
              <a:latin typeface="Arial"/>
            </a:endParaRPr>
          </a:p>
        </p:txBody>
      </p:sp>
      <p:sp>
        <p:nvSpPr>
          <p:cNvPr id="670" name="TextBox 52"/>
          <p:cNvSpPr/>
          <p:nvPr/>
        </p:nvSpPr>
        <p:spPr>
          <a:xfrm>
            <a:off x="5671440" y="3060360"/>
            <a:ext cx="1201320" cy="364320"/>
          </a:xfrm>
          <a:prstGeom prst="rect">
            <a:avLst/>
          </a:prstGeom>
          <a:noFill/>
          <a:ln w="12700">
            <a:noFill/>
          </a:ln>
        </p:spPr>
        <p:style>
          <a:lnRef idx="0"/>
          <a:fillRef idx="0"/>
          <a:effectRef idx="0"/>
          <a:fontRef idx="minor"/>
        </p:style>
        <p:txBody>
          <a:bodyPr lIns="45720" rIns="45720" tIns="45000" bIns="45000">
            <a:spAutoFit/>
          </a:bodyPr>
          <a:p>
            <a:pPr>
              <a:lnSpc>
                <a:spcPct val="100000"/>
              </a:lnSpc>
            </a:pPr>
            <a:r>
              <a:rPr b="1" lang="en-US" sz="1800" spc="-1" strike="noStrike">
                <a:solidFill>
                  <a:srgbClr val="ffffff"/>
                </a:solidFill>
                <a:latin typeface="Calibri"/>
                <a:ea typeface="DejaVu Sans"/>
              </a:rPr>
              <a:t>RE </a:t>
            </a:r>
            <a:endParaRPr b="0" lang="fr-FR" sz="1800" spc="-1" strike="noStrike">
              <a:latin typeface="Arial"/>
            </a:endParaRPr>
          </a:p>
        </p:txBody>
      </p:sp>
      <p:sp>
        <p:nvSpPr>
          <p:cNvPr id="671" name="Заглавие 1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Retour</a:t>
            </a:r>
            <a:endParaRPr b="0" lang="fr-FR" sz="3200" spc="-1" strike="noStrike">
              <a:latin typeface="Arial"/>
            </a:endParaRPr>
          </a:p>
        </p:txBody>
      </p:sp>
      <p:sp>
        <p:nvSpPr>
          <p:cNvPr id="672" name="Текстово поле 12"/>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5</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786" dur="indefinite" restart="never" nodeType="tmRoot">
          <p:childTnLst>
            <p:seq>
              <p:cTn id="787" dur="indefinite" nodeType="mainSeq">
                <p:childTnLst>
                  <p:par>
                    <p:cTn id="788" fill="hold">
                      <p:stCondLst>
                        <p:cond delay="0"/>
                      </p:stCondLst>
                      <p:childTnLst>
                        <p:par>
                          <p:cTn id="789" fill="hold">
                            <p:stCondLst>
                              <p:cond delay="0"/>
                            </p:stCondLst>
                            <p:childTnLst>
                              <p:par>
                                <p:cTn id="790" nodeType="withEffect" fill="hold" presetClass="entr" presetID="4" presetSubtype="32">
                                  <p:stCondLst>
                                    <p:cond delay="0"/>
                                  </p:stCondLst>
                                  <p:iterate type="el">
                                    <p:tmAbs val="0"/>
                                  </p:iterate>
                                  <p:childTnLst>
                                    <p:set>
                                      <p:cBhvr>
                                        <p:cTn id="791" fill="hold"/>
                                        <p:tgtEl>
                                          <p:spTgt spid="666"/>
                                        </p:tgtEl>
                                        <p:attrNameLst>
                                          <p:attrName>style.visibility</p:attrName>
                                        </p:attrNameLst>
                                      </p:cBhvr>
                                      <p:to>
                                        <p:strVal val="visible"/>
                                      </p:to>
                                    </p:set>
                                    <p:animEffect filter="box(out)" transition="in">
                                      <p:cBhvr additive="repl">
                                        <p:cTn id="792" dur="800"/>
                                        <p:tgtEl>
                                          <p:spTgt spid="666"/>
                                        </p:tgtEl>
                                      </p:cBhvr>
                                    </p:animEffect>
                                  </p:childTnLst>
                                </p:cTn>
                              </p:par>
                              <p:par>
                                <p:cTn id="793" nodeType="withEffect" fill="hold" presetClass="entr" presetID="4" presetSubtype="32">
                                  <p:stCondLst>
                                    <p:cond delay="0"/>
                                  </p:stCondLst>
                                  <p:iterate type="el">
                                    <p:tmAbs val="0"/>
                                  </p:iterate>
                                  <p:childTnLst>
                                    <p:set>
                                      <p:cBhvr>
                                        <p:cTn id="794" fill="hold"/>
                                        <p:tgtEl>
                                          <p:spTgt spid="667"/>
                                        </p:tgtEl>
                                        <p:attrNameLst>
                                          <p:attrName>style.visibility</p:attrName>
                                        </p:attrNameLst>
                                      </p:cBhvr>
                                      <p:to>
                                        <p:strVal val="visible"/>
                                      </p:to>
                                    </p:set>
                                    <p:animEffect filter="box(out)" transition="in">
                                      <p:cBhvr additive="repl">
                                        <p:cTn id="795" dur="800"/>
                                        <p:tgtEl>
                                          <p:spTgt spid="667"/>
                                        </p:tgtEl>
                                      </p:cBhvr>
                                    </p:animEffect>
                                  </p:childTnLst>
                                </p:cTn>
                              </p:par>
                            </p:childTnLst>
                          </p:cTn>
                        </p:par>
                        <p:par>
                          <p:cTn id="796" fill="hold">
                            <p:stCondLst>
                              <p:cond delay="800"/>
                            </p:stCondLst>
                            <p:childTnLst>
                              <p:par>
                                <p:cTn id="797" nodeType="afterEffect" fill="hold" presetClass="entr" presetID="4" presetSubtype="32">
                                  <p:stCondLst>
                                    <p:cond delay="0"/>
                                  </p:stCondLst>
                                  <p:iterate type="el">
                                    <p:tmAbs val="0"/>
                                  </p:iterate>
                                  <p:childTnLst>
                                    <p:set>
                                      <p:cBhvr>
                                        <p:cTn id="798" fill="hold"/>
                                        <p:tgtEl>
                                          <p:spTgt spid="670"/>
                                        </p:tgtEl>
                                        <p:attrNameLst>
                                          <p:attrName>style.visibility</p:attrName>
                                        </p:attrNameLst>
                                      </p:cBhvr>
                                      <p:to>
                                        <p:strVal val="visible"/>
                                      </p:to>
                                    </p:set>
                                    <p:animEffect filter="box(out)" transition="in">
                                      <p:cBhvr additive="repl">
                                        <p:cTn id="799" dur="500"/>
                                        <p:tgtEl>
                                          <p:spTgt spid="670"/>
                                        </p:tgtEl>
                                      </p:cBhvr>
                                    </p:animEffect>
                                  </p:childTnLst>
                                </p:cTn>
                              </p:par>
                            </p:childTnLst>
                          </p:cTn>
                        </p:par>
                        <p:par>
                          <p:cTn id="800" fill="hold">
                            <p:stCondLst>
                              <p:cond delay="1300"/>
                            </p:stCondLst>
                            <p:childTnLst>
                              <p:par>
                                <p:cTn id="801" nodeType="afterEffect" fill="hold" presetClass="entr" presetID="4" presetSubtype="32">
                                  <p:stCondLst>
                                    <p:cond delay="0"/>
                                  </p:stCondLst>
                                  <p:iterate type="el">
                                    <p:tmAbs val="0"/>
                                  </p:iterate>
                                  <p:childTnLst>
                                    <p:set>
                                      <p:cBhvr>
                                        <p:cTn id="802" fill="hold"/>
                                        <p:tgtEl>
                                          <p:spTgt spid="669"/>
                                        </p:tgtEl>
                                        <p:attrNameLst>
                                          <p:attrName>style.visibility</p:attrName>
                                        </p:attrNameLst>
                                      </p:cBhvr>
                                      <p:to>
                                        <p:strVal val="visible"/>
                                      </p:to>
                                    </p:set>
                                    <p:animEffect filter="box(out)" transition="in">
                                      <p:cBhvr additive="repl">
                                        <p:cTn id="803" dur="500"/>
                                        <p:tgtEl>
                                          <p:spTgt spid="669"/>
                                        </p:tgtEl>
                                      </p:cBhvr>
                                    </p:animEffect>
                                  </p:childTnLst>
                                </p:cTn>
                              </p:par>
                            </p:childTnLst>
                          </p:cTn>
                        </p:par>
                      </p:childTnLst>
                    </p:cTn>
                  </p:par>
                  <p:par>
                    <p:cTn id="804" fill="hold">
                      <p:stCondLst>
                        <p:cond delay="indefinite"/>
                      </p:stCondLst>
                      <p:childTnLst>
                        <p:par>
                          <p:cTn id="805" fill="hold">
                            <p:stCondLst>
                              <p:cond delay="0"/>
                            </p:stCondLst>
                            <p:childTnLst>
                              <p:par>
                                <p:cTn id="806" nodeType="clickEffect" fill="hold" presetClass="entr" presetID="1">
                                  <p:stCondLst>
                                    <p:cond delay="0"/>
                                  </p:stCondLst>
                                  <p:childTnLst>
                                    <p:set>
                                      <p:cBhvr>
                                        <p:cTn id="807" dur="1" fill="hold">
                                          <p:stCondLst>
                                            <p:cond delay="0"/>
                                          </p:stCondLst>
                                        </p:cTn>
                                        <p:tgtEl>
                                          <p:spTgt spid="664">
                                            <p:txEl>
                                              <p:pRg st="1" end="1"/>
                                            </p:txEl>
                                          </p:spTgt>
                                        </p:tgtEl>
                                        <p:attrNameLst>
                                          <p:attrName>style.visibility</p:attrName>
                                        </p:attrNameLst>
                                      </p:cBhvr>
                                      <p:to>
                                        <p:strVal val="visible"/>
                                      </p:to>
                                    </p:set>
                                  </p:childTnLst>
                                </p:cTn>
                              </p:par>
                            </p:childTnLst>
                          </p:cTn>
                        </p:par>
                      </p:childTnLst>
                    </p:cTn>
                  </p:par>
                  <p:par>
                    <p:cTn id="808" fill="hold">
                      <p:stCondLst>
                        <p:cond delay="indefinite"/>
                      </p:stCondLst>
                      <p:childTnLst>
                        <p:par>
                          <p:cTn id="809" fill="hold">
                            <p:stCondLst>
                              <p:cond delay="0"/>
                            </p:stCondLst>
                            <p:childTnLst>
                              <p:par>
                                <p:cTn id="810" nodeType="clickEffect" fill="hold" presetClass="entr" presetID="1">
                                  <p:stCondLst>
                                    <p:cond delay="0"/>
                                  </p:stCondLst>
                                  <p:childTnLst>
                                    <p:set>
                                      <p:cBhvr>
                                        <p:cTn id="811" dur="1" fill="hold">
                                          <p:stCondLst>
                                            <p:cond delay="0"/>
                                          </p:stCondLst>
                                        </p:cTn>
                                        <p:tgtEl>
                                          <p:spTgt spid="664">
                                            <p:txEl>
                                              <p:pRg st="2" end="2"/>
                                            </p:txEl>
                                          </p:spTgt>
                                        </p:tgtEl>
                                        <p:attrNameLst>
                                          <p:attrName>style.visibility</p:attrName>
                                        </p:attrNameLst>
                                      </p:cBhvr>
                                      <p:to>
                                        <p:strVal val="visible"/>
                                      </p:to>
                                    </p:set>
                                  </p:childTnLst>
                                </p:cTn>
                              </p:par>
                            </p:childTnLst>
                          </p:cTn>
                        </p:par>
                      </p:childTnLst>
                    </p:cTn>
                  </p:par>
                  <p:par>
                    <p:cTn id="812" fill="hold">
                      <p:stCondLst>
                        <p:cond delay="indefinite"/>
                      </p:stCondLst>
                      <p:childTnLst>
                        <p:par>
                          <p:cTn id="813" fill="hold">
                            <p:stCondLst>
                              <p:cond delay="0"/>
                            </p:stCondLst>
                            <p:childTnLst>
                              <p:par>
                                <p:cTn id="814" nodeType="clickEffect" fill="hold" presetClass="entr" presetID="1">
                                  <p:stCondLst>
                                    <p:cond delay="0"/>
                                  </p:stCondLst>
                                  <p:childTnLst>
                                    <p:set>
                                      <p:cBhvr>
                                        <p:cTn id="815" dur="1" fill="hold">
                                          <p:stCondLst>
                                            <p:cond delay="0"/>
                                          </p:stCondLst>
                                        </p:cTn>
                                        <p:tgtEl>
                                          <p:spTgt spid="664">
                                            <p:txEl>
                                              <p:pRg st="3" end="3"/>
                                            </p:txEl>
                                          </p:spTgt>
                                        </p:tgtEl>
                                        <p:attrNameLst>
                                          <p:attrName>style.visibility</p:attrName>
                                        </p:attrNameLst>
                                      </p:cBhvr>
                                      <p:to>
                                        <p:strVal val="visible"/>
                                      </p:to>
                                    </p:set>
                                  </p:childTnLst>
                                </p:cTn>
                              </p:par>
                            </p:childTnLst>
                          </p:cTn>
                        </p:par>
                      </p:childTnLst>
                    </p:cTn>
                  </p:par>
                  <p:par>
                    <p:cTn id="816" fill="hold">
                      <p:stCondLst>
                        <p:cond delay="indefinite"/>
                      </p:stCondLst>
                      <p:childTnLst>
                        <p:par>
                          <p:cTn id="817" fill="hold">
                            <p:stCondLst>
                              <p:cond delay="0"/>
                            </p:stCondLst>
                            <p:childTnLst>
                              <p:par>
                                <p:cTn id="818" nodeType="clickEffect" fill="hold" presetClass="entr" presetID="1">
                                  <p:stCondLst>
                                    <p:cond delay="0"/>
                                  </p:stCondLst>
                                  <p:childTnLst>
                                    <p:set>
                                      <p:cBhvr>
                                        <p:cTn id="819" dur="1" fill="hold">
                                          <p:stCondLst>
                                            <p:cond delay="0"/>
                                          </p:stCondLst>
                                        </p:cTn>
                                        <p:tgtEl>
                                          <p:spTgt spid="664">
                                            <p:txEl>
                                              <p:pRg st="4" end="4"/>
                                            </p:txEl>
                                          </p:spTgt>
                                        </p:tgtEl>
                                        <p:attrNameLst>
                                          <p:attrName>style.visibility</p:attrName>
                                        </p:attrNameLst>
                                      </p:cBhvr>
                                      <p:to>
                                        <p:strVal val="visible"/>
                                      </p:to>
                                    </p:set>
                                  </p:childTnLst>
                                </p:cTn>
                              </p:par>
                            </p:childTnLst>
                          </p:cTn>
                        </p:par>
                      </p:childTnLst>
                    </p:cTn>
                  </p:par>
                  <p:par>
                    <p:cTn id="820" fill="hold">
                      <p:stCondLst>
                        <p:cond delay="indefinite"/>
                      </p:stCondLst>
                      <p:childTnLst>
                        <p:par>
                          <p:cTn id="821" fill="hold">
                            <p:stCondLst>
                              <p:cond delay="0"/>
                            </p:stCondLst>
                            <p:childTnLst>
                              <p:par>
                                <p:cTn id="822" nodeType="clickEffect" fill="hold" presetClass="entr" presetID="1">
                                  <p:stCondLst>
                                    <p:cond delay="0"/>
                                  </p:stCondLst>
                                  <p:childTnLst>
                                    <p:set>
                                      <p:cBhvr>
                                        <p:cTn id="823" dur="1" fill="hold">
                                          <p:stCondLst>
                                            <p:cond delay="0"/>
                                          </p:stCondLst>
                                        </p:cTn>
                                        <p:tgtEl>
                                          <p:spTgt spid="664">
                                            <p:txEl>
                                              <p:pRg st="5" end="5"/>
                                            </p:txEl>
                                          </p:spTgt>
                                        </p:tgtEl>
                                        <p:attrNameLst>
                                          <p:attrName>style.visibility</p:attrName>
                                        </p:attrNameLst>
                                      </p:cBhvr>
                                      <p:to>
                                        <p:strVal val="visible"/>
                                      </p:to>
                                    </p:set>
                                  </p:childTnLst>
                                </p:cTn>
                              </p:par>
                              <p:par>
                                <p:cTn id="824" nodeType="withEffect" fill="hold" presetClass="entr" presetID="1">
                                  <p:stCondLst>
                                    <p:cond delay="0"/>
                                  </p:stCondLst>
                                  <p:childTnLst>
                                    <p:set>
                                      <p:cBhvr>
                                        <p:cTn id="825" dur="1" fill="hold">
                                          <p:stCondLst>
                                            <p:cond delay="0"/>
                                          </p:stCondLst>
                                        </p:cTn>
                                        <p:tgtEl>
                                          <p:spTgt spid="664">
                                            <p:txEl>
                                              <p:pRg st="6" end="6"/>
                                            </p:txEl>
                                          </p:spTgt>
                                        </p:tgtEl>
                                        <p:attrNameLst>
                                          <p:attrName>style.visibility</p:attrName>
                                        </p:attrNameLst>
                                      </p:cBhvr>
                                      <p:to>
                                        <p:strVal val="visible"/>
                                      </p:to>
                                    </p:set>
                                  </p:childTnLst>
                                </p:cTn>
                              </p:par>
                            </p:childTnLst>
                          </p:cTn>
                        </p:par>
                      </p:childTnLst>
                    </p:cTn>
                  </p:par>
                  <p:par>
                    <p:cTn id="826" fill="hold">
                      <p:stCondLst>
                        <p:cond delay="indefinite"/>
                      </p:stCondLst>
                      <p:childTnLst>
                        <p:par>
                          <p:cTn id="827" fill="hold">
                            <p:stCondLst>
                              <p:cond delay="0"/>
                            </p:stCondLst>
                            <p:childTnLst>
                              <p:par>
                                <p:cTn id="828" nodeType="clickEffect" fill="hold" presetClass="entr" presetID="1">
                                  <p:stCondLst>
                                    <p:cond delay="0"/>
                                  </p:stCondLst>
                                  <p:childTnLst>
                                    <p:set>
                                      <p:cBhvr>
                                        <p:cTn id="829" dur="1" fill="hold">
                                          <p:stCondLst>
                                            <p:cond delay="0"/>
                                          </p:stCondLst>
                                        </p:cTn>
                                        <p:tgtEl>
                                          <p:spTgt spid="664">
                                            <p:txEl>
                                              <p:pRg st="7" end="7"/>
                                            </p:txEl>
                                          </p:spTgt>
                                        </p:tgtEl>
                                        <p:attrNameLst>
                                          <p:attrName>style.visibility</p:attrName>
                                        </p:attrNameLst>
                                      </p:cBhvr>
                                      <p:to>
                                        <p:strVal val="visible"/>
                                      </p:to>
                                    </p:set>
                                  </p:childTnLst>
                                </p:cTn>
                              </p:par>
                              <p:par>
                                <p:cTn id="830" nodeType="withEffect" fill="hold" presetClass="entr" presetID="1">
                                  <p:stCondLst>
                                    <p:cond delay="0"/>
                                  </p:stCondLst>
                                  <p:childTnLst>
                                    <p:set>
                                      <p:cBhvr>
                                        <p:cTn id="831" dur="1" fill="hold">
                                          <p:stCondLst>
                                            <p:cond delay="0"/>
                                          </p:stCondLst>
                                        </p:cTn>
                                        <p:tgtEl>
                                          <p:spTgt spid="664">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3" name="Rectangle 44"/>
          <p:cNvSpPr/>
          <p:nvPr/>
        </p:nvSpPr>
        <p:spPr>
          <a:xfrm>
            <a:off x="4283640" y="5298480"/>
            <a:ext cx="4207680" cy="52452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cc0099"/>
          </a:solidFill>
          <a:ln w="12700">
            <a:noFill/>
          </a:ln>
        </p:spPr>
        <p:style>
          <a:lnRef idx="0"/>
          <a:fillRef idx="0"/>
          <a:effectRef idx="0"/>
          <a:fontRef idx="minor"/>
        </p:style>
      </p:sp>
      <p:sp>
        <p:nvSpPr>
          <p:cNvPr id="674" name="Rectangle 8"/>
          <p:cNvSpPr/>
          <p:nvPr/>
        </p:nvSpPr>
        <p:spPr>
          <a:xfrm>
            <a:off x="4283640" y="4677840"/>
            <a:ext cx="4207680" cy="56592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375bb0"/>
          </a:solidFill>
          <a:ln w="12700">
            <a:noFill/>
          </a:ln>
        </p:spPr>
        <p:style>
          <a:lnRef idx="0"/>
          <a:fillRef idx="0"/>
          <a:effectRef idx="0"/>
          <a:fontRef idx="minor"/>
        </p:style>
        <p:txBody>
          <a:bodyPr lIns="34200" rIns="34200" tIns="34200" bIns="34200" anchor="ctr">
            <a:noAutofit/>
          </a:bodyPr>
          <a:p>
            <a:pPr>
              <a:lnSpc>
                <a:spcPct val="100000"/>
              </a:lnSpc>
            </a:pPr>
            <a:r>
              <a:rPr b="0" lang="en-US" sz="2000" spc="-1" strike="noStrike">
                <a:solidFill>
                  <a:srgbClr val="ffffff"/>
                </a:solidFill>
                <a:latin typeface="Calibri"/>
                <a:ea typeface="DejaVu Sans"/>
              </a:rPr>
              <a:t>  </a:t>
            </a:r>
            <a:endParaRPr b="0" lang="fr-FR" sz="2000" spc="-1" strike="noStrike">
              <a:latin typeface="Arial"/>
            </a:endParaRPr>
          </a:p>
        </p:txBody>
      </p:sp>
      <p:sp>
        <p:nvSpPr>
          <p:cNvPr id="675" name="Rectangle 32"/>
          <p:cNvSpPr/>
          <p:nvPr/>
        </p:nvSpPr>
        <p:spPr>
          <a:xfrm>
            <a:off x="4283640" y="3447360"/>
            <a:ext cx="4207680" cy="53820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ff6600"/>
          </a:solidFill>
          <a:ln w="12700">
            <a:noFill/>
          </a:ln>
        </p:spPr>
        <p:style>
          <a:lnRef idx="0"/>
          <a:fillRef idx="0"/>
          <a:effectRef idx="0"/>
          <a:fontRef idx="minor"/>
        </p:style>
      </p:sp>
      <p:sp>
        <p:nvSpPr>
          <p:cNvPr id="676"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Conclusion</a:t>
            </a:r>
            <a:endParaRPr b="0" lang="fr-FR" sz="3200" spc="-1" strike="noStrike">
              <a:latin typeface="Arial"/>
            </a:endParaRPr>
          </a:p>
        </p:txBody>
      </p:sp>
      <p:sp>
        <p:nvSpPr>
          <p:cNvPr id="677" name="Tijdelijke aanduiding voor inhoud 2"/>
          <p:cNvSpPr/>
          <p:nvPr/>
        </p:nvSpPr>
        <p:spPr>
          <a:xfrm>
            <a:off x="720000" y="2263320"/>
            <a:ext cx="7771320" cy="1022760"/>
          </a:xfrm>
          <a:prstGeom prst="rect">
            <a:avLst/>
          </a:prstGeom>
          <a:solidFill>
            <a:srgbClr val="ffffff"/>
          </a:solidFill>
          <a:ln w="0">
            <a:noFill/>
          </a:ln>
        </p:spPr>
        <p:style>
          <a:lnRef idx="0"/>
          <a:fillRef idx="0"/>
          <a:effectRef idx="0"/>
          <a:fontRef idx="minor"/>
        </p:style>
        <p:txBody>
          <a:bodyPr lIns="90000" rIns="90000" tIns="45000" bIns="45000" anchor="ctr">
            <a:noAutofit/>
          </a:bodyPr>
          <a:p>
            <a:pPr algn="ctr">
              <a:lnSpc>
                <a:spcPct val="100000"/>
              </a:lnSpc>
              <a:spcBef>
                <a:spcPts val="479"/>
              </a:spcBef>
              <a:tabLst>
                <a:tab algn="l" pos="0"/>
              </a:tabLst>
            </a:pPr>
            <a:r>
              <a:rPr b="0" lang="en-US" sz="2400" spc="-1" strike="noStrike">
                <a:solidFill>
                  <a:srgbClr val="404040"/>
                </a:solidFill>
                <a:latin typeface="Calibri"/>
                <a:ea typeface="DejaVu Sans"/>
              </a:rPr>
              <a:t>Quel est votre sentiment général au sujet de cette formation et des sept ateliers ?</a:t>
            </a:r>
            <a:endParaRPr b="0" lang="fr-FR" sz="2400" spc="-1" strike="noStrike">
              <a:latin typeface="Arial"/>
            </a:endParaRPr>
          </a:p>
        </p:txBody>
      </p:sp>
      <p:sp>
        <p:nvSpPr>
          <p:cNvPr id="678"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51E268C5-B436-4820-B5B4-1870E1F77CAA}"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679" name="Rectangle 8"/>
          <p:cNvSpPr/>
          <p:nvPr/>
        </p:nvSpPr>
        <p:spPr>
          <a:xfrm>
            <a:off x="4283640" y="4057920"/>
            <a:ext cx="4207680" cy="529560"/>
          </a:xfrm>
          <a:custGeom>
            <a:avLst/>
            <a:gdLst/>
            <a:ahLst/>
            <a:rect l="l" t="t" r="r" b="b"/>
            <a:pathLst>
              <a:path w="21600" h="21600">
                <a:moveTo>
                  <a:pt x="0" y="0"/>
                </a:moveTo>
                <a:lnTo>
                  <a:pt x="0" y="21600"/>
                </a:lnTo>
                <a:lnTo>
                  <a:pt x="18195" y="21600"/>
                </a:lnTo>
                <a:lnTo>
                  <a:pt x="21600" y="10805"/>
                </a:lnTo>
                <a:lnTo>
                  <a:pt x="18195" y="0"/>
                </a:lnTo>
                <a:lnTo>
                  <a:pt x="0" y="0"/>
                </a:lnTo>
                <a:close/>
              </a:path>
            </a:pathLst>
          </a:custGeom>
          <a:solidFill>
            <a:srgbClr val="92d050"/>
          </a:solidFill>
          <a:ln w="12700">
            <a:noFill/>
          </a:ln>
        </p:spPr>
        <p:style>
          <a:lnRef idx="0"/>
          <a:fillRef idx="0"/>
          <a:effectRef idx="0"/>
          <a:fontRef idx="minor"/>
        </p:style>
        <p:txBody>
          <a:bodyPr lIns="34200" rIns="34200" tIns="34200" bIns="34200" anchor="ctr">
            <a:noAutofit/>
          </a:bodyPr>
          <a:p>
            <a:pPr>
              <a:lnSpc>
                <a:spcPct val="100000"/>
              </a:lnSpc>
            </a:pPr>
            <a:r>
              <a:rPr b="0" lang="en-US" sz="2000" spc="-1" strike="noStrike">
                <a:solidFill>
                  <a:srgbClr val="ffffff"/>
                </a:solidFill>
                <a:latin typeface="Calibri"/>
                <a:ea typeface="DejaVu Sans"/>
              </a:rPr>
              <a:t>  </a:t>
            </a:r>
            <a:endParaRPr b="0" lang="fr-FR" sz="2000" spc="-1" strike="noStrike">
              <a:latin typeface="Arial"/>
            </a:endParaRPr>
          </a:p>
        </p:txBody>
      </p:sp>
      <p:sp>
        <p:nvSpPr>
          <p:cNvPr id="680" name="TextBox 52"/>
          <p:cNvSpPr/>
          <p:nvPr/>
        </p:nvSpPr>
        <p:spPr>
          <a:xfrm>
            <a:off x="5492880" y="4652280"/>
            <a:ext cx="231768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158466"/>
                </a:solidFill>
                <a:latin typeface="Calibri"/>
                <a:ea typeface="DejaVu Sans"/>
              </a:rPr>
              <a:t>Comment peut-elle</a:t>
            </a:r>
            <a:r>
              <a:rPr b="1" lang="en-US" sz="1800" spc="-1" strike="noStrike">
                <a:solidFill>
                  <a:srgbClr val="ffffff"/>
                </a:solidFill>
                <a:latin typeface="Calibri"/>
                <a:ea typeface="DejaVu Sans"/>
              </a:rPr>
              <a:t> être améliorée ?</a:t>
            </a:r>
            <a:endParaRPr b="0" lang="fr-FR" sz="1800" spc="-1" strike="noStrike">
              <a:latin typeface="Arial"/>
            </a:endParaRPr>
          </a:p>
        </p:txBody>
      </p:sp>
      <p:sp>
        <p:nvSpPr>
          <p:cNvPr id="681" name="TextBox 52"/>
          <p:cNvSpPr/>
          <p:nvPr/>
        </p:nvSpPr>
        <p:spPr>
          <a:xfrm>
            <a:off x="5454720" y="5345640"/>
            <a:ext cx="32536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Qu'avez-vous aimé le plus ?</a:t>
            </a:r>
            <a:endParaRPr b="0" lang="fr-FR" sz="1800" spc="-1" strike="noStrike">
              <a:latin typeface="Arial"/>
            </a:endParaRPr>
          </a:p>
        </p:txBody>
      </p:sp>
      <p:sp>
        <p:nvSpPr>
          <p:cNvPr id="682" name="TextBox 52"/>
          <p:cNvSpPr/>
          <p:nvPr/>
        </p:nvSpPr>
        <p:spPr>
          <a:xfrm>
            <a:off x="5483160" y="3410640"/>
            <a:ext cx="297396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Vos objectifs ont-ils été atteints ?</a:t>
            </a:r>
            <a:endParaRPr b="0" lang="fr-FR" sz="1800" spc="-1" strike="noStrike">
              <a:latin typeface="Arial"/>
            </a:endParaRPr>
          </a:p>
        </p:txBody>
      </p:sp>
      <p:sp>
        <p:nvSpPr>
          <p:cNvPr id="683" name="TextBox 52"/>
          <p:cNvSpPr/>
          <p:nvPr/>
        </p:nvSpPr>
        <p:spPr>
          <a:xfrm>
            <a:off x="5478480" y="4005000"/>
            <a:ext cx="288972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Pourriez-vous donner cette formation vous-même ?</a:t>
            </a:r>
            <a:endParaRPr b="0" lang="fr-FR" sz="1800" spc="-1" strike="noStrike">
              <a:latin typeface="Arial"/>
            </a:endParaRPr>
          </a:p>
        </p:txBody>
      </p:sp>
      <p:sp>
        <p:nvSpPr>
          <p:cNvPr id="684" name="TextBox 52"/>
          <p:cNvSpPr/>
          <p:nvPr/>
        </p:nvSpPr>
        <p:spPr>
          <a:xfrm>
            <a:off x="6834240" y="2552040"/>
            <a:ext cx="2781720" cy="6778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2000" spc="-1" strike="noStrike">
                <a:solidFill>
                  <a:srgbClr val="ffffff"/>
                </a:solidFill>
                <a:latin typeface="Calibri"/>
                <a:ea typeface="DejaVu Sans"/>
              </a:rPr>
              <a:t>Vos objectifs ont-ils été atteints ?</a:t>
            </a:r>
            <a:endParaRPr b="0" lang="fr-FR" sz="2000" spc="-1" strike="noStrike">
              <a:latin typeface="Arial"/>
            </a:endParaRPr>
          </a:p>
        </p:txBody>
      </p:sp>
      <p:sp>
        <p:nvSpPr>
          <p:cNvPr id="685" name="Текстово поле 14"/>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6</a:t>
            </a:r>
            <a:endParaRPr b="0" lang="fr-FR" sz="1800" spc="-1" strike="noStrike">
              <a:latin typeface="Arial"/>
            </a:endParaRPr>
          </a:p>
        </p:txBody>
      </p:sp>
      <p:pic>
        <p:nvPicPr>
          <p:cNvPr id="686" name="Картина 4" descr=""/>
          <p:cNvPicPr/>
          <p:nvPr/>
        </p:nvPicPr>
        <p:blipFill>
          <a:blip r:embed="rId1"/>
          <a:stretch/>
        </p:blipFill>
        <p:spPr>
          <a:xfrm>
            <a:off x="3369600" y="3429000"/>
            <a:ext cx="2108160" cy="2430000"/>
          </a:xfrm>
          <a:prstGeom prst="rect">
            <a:avLst/>
          </a:prstGeom>
          <a:ln w="0">
            <a:noFill/>
          </a:ln>
        </p:spPr>
      </p:pic>
    </p:spTree>
  </p:cSld>
  <mc:AlternateContent>
    <mc:Choice Requires="p14">
      <p:transition spd="slow" p14:dur="2000"/>
    </mc:Choice>
    <mc:Fallback>
      <p:transition spd="slow"/>
    </mc:Fallback>
  </mc:AlternateContent>
  <p:timing>
    <p:tnLst>
      <p:par>
        <p:cTn id="832" dur="indefinite" restart="never" nodeType="tmRoot">
          <p:childTnLst>
            <p:seq>
              <p:cTn id="833" dur="indefinite" nodeType="mainSeq">
                <p:childTnLst>
                  <p:par>
                    <p:cTn id="834" fill="hold">
                      <p:stCondLst>
                        <p:cond delay="indefinite"/>
                      </p:stCondLst>
                      <p:childTnLst>
                        <p:par>
                          <p:cTn id="835" fill="hold">
                            <p:stCondLst>
                              <p:cond delay="0"/>
                            </p:stCondLst>
                            <p:childTnLst>
                              <p:par>
                                <p:cTn id="836" nodeType="clickEffect" fill="hold" presetClass="entr" presetID="1">
                                  <p:stCondLst>
                                    <p:cond delay="0"/>
                                  </p:stCondLst>
                                  <p:childTnLst>
                                    <p:set>
                                      <p:cBhvr>
                                        <p:cTn id="837" dur="1" fill="hold">
                                          <p:stCondLst>
                                            <p:cond delay="0"/>
                                          </p:stCondLst>
                                        </p:cTn>
                                        <p:tgtEl>
                                          <p:spTgt spid="677">
                                            <p:txEl>
                                              <p:pRg st="0" end="0"/>
                                            </p:txEl>
                                          </p:spTgt>
                                        </p:tgtEl>
                                        <p:attrNameLst>
                                          <p:attrName>style.visibility</p:attrName>
                                        </p:attrNameLst>
                                      </p:cBhvr>
                                      <p:to>
                                        <p:strVal val="visible"/>
                                      </p:to>
                                    </p:set>
                                  </p:childTnLst>
                                </p:cTn>
                              </p:par>
                            </p:childTnLst>
                          </p:cTn>
                        </p:par>
                      </p:childTnLst>
                    </p:cTn>
                  </p:par>
                  <p:par>
                    <p:cTn id="838" fill="hold">
                      <p:stCondLst>
                        <p:cond delay="indefinite"/>
                      </p:stCondLst>
                      <p:childTnLst>
                        <p:par>
                          <p:cTn id="839" fill="hold">
                            <p:stCondLst>
                              <p:cond delay="0"/>
                            </p:stCondLst>
                            <p:childTnLst>
                              <p:par>
                                <p:cTn id="840" nodeType="clickEffect" fill="hold" presetClass="entr" presetID="22" presetSubtype="8">
                                  <p:stCondLst>
                                    <p:cond delay="0"/>
                                  </p:stCondLst>
                                  <p:iterate type="el">
                                    <p:tmAbs val="0"/>
                                  </p:iterate>
                                  <p:childTnLst>
                                    <p:set>
                                      <p:cBhvr>
                                        <p:cTn id="841" fill="hold"/>
                                        <p:tgtEl>
                                          <p:spTgt spid="675"/>
                                        </p:tgtEl>
                                        <p:attrNameLst>
                                          <p:attrName>style.visibility</p:attrName>
                                        </p:attrNameLst>
                                      </p:cBhvr>
                                      <p:to>
                                        <p:strVal val="visible"/>
                                      </p:to>
                                    </p:set>
                                    <p:animEffect filter="wipe(left)" transition="in">
                                      <p:cBhvr additive="repl">
                                        <p:cTn id="842" dur="100"/>
                                        <p:tgtEl>
                                          <p:spTgt spid="675"/>
                                        </p:tgtEl>
                                      </p:cBhvr>
                                    </p:animEffect>
                                  </p:childTnLst>
                                </p:cTn>
                              </p:par>
                              <p:par>
                                <p:cTn id="843" nodeType="withEffect" fill="hold" presetClass="entr" presetID="4" presetSubtype="32">
                                  <p:stCondLst>
                                    <p:cond delay="0"/>
                                  </p:stCondLst>
                                  <p:iterate type="el">
                                    <p:tmAbs val="0"/>
                                  </p:iterate>
                                  <p:childTnLst>
                                    <p:set>
                                      <p:cBhvr>
                                        <p:cTn id="844" fill="hold"/>
                                        <p:tgtEl>
                                          <p:spTgt spid="682"/>
                                        </p:tgtEl>
                                        <p:attrNameLst>
                                          <p:attrName>style.visibility</p:attrName>
                                        </p:attrNameLst>
                                      </p:cBhvr>
                                      <p:to>
                                        <p:strVal val="visible"/>
                                      </p:to>
                                    </p:set>
                                    <p:animEffect filter="box(out)" transition="in">
                                      <p:cBhvr additive="repl">
                                        <p:cTn id="845" dur="100"/>
                                        <p:tgtEl>
                                          <p:spTgt spid="682"/>
                                        </p:tgtEl>
                                      </p:cBhvr>
                                    </p:animEffect>
                                  </p:childTnLst>
                                </p:cTn>
                              </p:par>
                            </p:childTnLst>
                          </p:cTn>
                        </p:par>
                      </p:childTnLst>
                    </p:cTn>
                  </p:par>
                  <p:par>
                    <p:cTn id="846" fill="hold">
                      <p:stCondLst>
                        <p:cond delay="indefinite"/>
                      </p:stCondLst>
                      <p:childTnLst>
                        <p:par>
                          <p:cTn id="847" fill="hold">
                            <p:stCondLst>
                              <p:cond delay="0"/>
                            </p:stCondLst>
                            <p:childTnLst>
                              <p:par>
                                <p:cTn id="848" nodeType="clickEffect" fill="hold" presetClass="entr" presetID="22" presetSubtype="8">
                                  <p:stCondLst>
                                    <p:cond delay="0"/>
                                  </p:stCondLst>
                                  <p:iterate type="el">
                                    <p:tmAbs val="0"/>
                                  </p:iterate>
                                  <p:childTnLst>
                                    <p:set>
                                      <p:cBhvr>
                                        <p:cTn id="849" fill="hold"/>
                                        <p:tgtEl>
                                          <p:spTgt spid="679"/>
                                        </p:tgtEl>
                                        <p:attrNameLst>
                                          <p:attrName>style.visibility</p:attrName>
                                        </p:attrNameLst>
                                      </p:cBhvr>
                                      <p:to>
                                        <p:strVal val="visible"/>
                                      </p:to>
                                    </p:set>
                                    <p:animEffect filter="wipe(left)" transition="in">
                                      <p:cBhvr additive="repl">
                                        <p:cTn id="850" dur="100"/>
                                        <p:tgtEl>
                                          <p:spTgt spid="679"/>
                                        </p:tgtEl>
                                      </p:cBhvr>
                                    </p:animEffect>
                                  </p:childTnLst>
                                </p:cTn>
                              </p:par>
                              <p:par>
                                <p:cTn id="851" nodeType="withEffect" fill="hold" presetClass="entr" presetID="4" presetSubtype="32">
                                  <p:stCondLst>
                                    <p:cond delay="0"/>
                                  </p:stCondLst>
                                  <p:iterate type="el">
                                    <p:tmAbs val="0"/>
                                  </p:iterate>
                                  <p:childTnLst>
                                    <p:set>
                                      <p:cBhvr>
                                        <p:cTn id="852" fill="hold"/>
                                        <p:tgtEl>
                                          <p:spTgt spid="683"/>
                                        </p:tgtEl>
                                        <p:attrNameLst>
                                          <p:attrName>style.visibility</p:attrName>
                                        </p:attrNameLst>
                                      </p:cBhvr>
                                      <p:to>
                                        <p:strVal val="visible"/>
                                      </p:to>
                                    </p:set>
                                    <p:animEffect filter="box(out)" transition="in">
                                      <p:cBhvr additive="repl">
                                        <p:cTn id="853" dur="100"/>
                                        <p:tgtEl>
                                          <p:spTgt spid="683"/>
                                        </p:tgtEl>
                                      </p:cBhvr>
                                    </p:animEffect>
                                  </p:childTnLst>
                                </p:cTn>
                              </p:par>
                            </p:childTnLst>
                          </p:cTn>
                        </p:par>
                      </p:childTnLst>
                    </p:cTn>
                  </p:par>
                  <p:par>
                    <p:cTn id="854" fill="hold">
                      <p:stCondLst>
                        <p:cond delay="indefinite"/>
                      </p:stCondLst>
                      <p:childTnLst>
                        <p:par>
                          <p:cTn id="855" fill="hold">
                            <p:stCondLst>
                              <p:cond delay="0"/>
                            </p:stCondLst>
                            <p:childTnLst>
                              <p:par>
                                <p:cTn id="856" nodeType="clickEffect" fill="hold" presetClass="entr" presetID="22" presetSubtype="8">
                                  <p:stCondLst>
                                    <p:cond delay="0"/>
                                  </p:stCondLst>
                                  <p:iterate type="el">
                                    <p:tmAbs val="0"/>
                                  </p:iterate>
                                  <p:childTnLst>
                                    <p:set>
                                      <p:cBhvr>
                                        <p:cTn id="857" fill="hold"/>
                                        <p:tgtEl>
                                          <p:spTgt spid="674"/>
                                        </p:tgtEl>
                                        <p:attrNameLst>
                                          <p:attrName>style.visibility</p:attrName>
                                        </p:attrNameLst>
                                      </p:cBhvr>
                                      <p:to>
                                        <p:strVal val="visible"/>
                                      </p:to>
                                    </p:set>
                                    <p:animEffect filter="wipe(left)" transition="in">
                                      <p:cBhvr additive="repl">
                                        <p:cTn id="858" dur="100"/>
                                        <p:tgtEl>
                                          <p:spTgt spid="674"/>
                                        </p:tgtEl>
                                      </p:cBhvr>
                                    </p:animEffect>
                                  </p:childTnLst>
                                </p:cTn>
                              </p:par>
                              <p:par>
                                <p:cTn id="859" nodeType="withEffect" fill="hold" presetClass="entr" presetID="4" presetSubtype="32">
                                  <p:stCondLst>
                                    <p:cond delay="0"/>
                                  </p:stCondLst>
                                  <p:iterate type="el">
                                    <p:tmAbs val="0"/>
                                  </p:iterate>
                                  <p:childTnLst>
                                    <p:set>
                                      <p:cBhvr>
                                        <p:cTn id="860" fill="hold"/>
                                        <p:tgtEl>
                                          <p:spTgt spid="680"/>
                                        </p:tgtEl>
                                        <p:attrNameLst>
                                          <p:attrName>style.visibility</p:attrName>
                                        </p:attrNameLst>
                                      </p:cBhvr>
                                      <p:to>
                                        <p:strVal val="visible"/>
                                      </p:to>
                                    </p:set>
                                    <p:animEffect filter="box(out)" transition="in">
                                      <p:cBhvr additive="repl">
                                        <p:cTn id="861" dur="100"/>
                                        <p:tgtEl>
                                          <p:spTgt spid="680"/>
                                        </p:tgtEl>
                                      </p:cBhvr>
                                    </p:animEffect>
                                  </p:childTnLst>
                                </p:cTn>
                              </p:par>
                            </p:childTnLst>
                          </p:cTn>
                        </p:par>
                      </p:childTnLst>
                    </p:cTn>
                  </p:par>
                  <p:par>
                    <p:cTn id="862" fill="hold">
                      <p:stCondLst>
                        <p:cond delay="indefinite"/>
                      </p:stCondLst>
                      <p:childTnLst>
                        <p:par>
                          <p:cTn id="863" fill="hold">
                            <p:stCondLst>
                              <p:cond delay="0"/>
                            </p:stCondLst>
                            <p:childTnLst>
                              <p:par>
                                <p:cTn id="864" nodeType="clickEffect" fill="hold" presetClass="entr" presetID="22" presetSubtype="8">
                                  <p:stCondLst>
                                    <p:cond delay="0"/>
                                  </p:stCondLst>
                                  <p:iterate type="el">
                                    <p:tmAbs val="0"/>
                                  </p:iterate>
                                  <p:childTnLst>
                                    <p:set>
                                      <p:cBhvr>
                                        <p:cTn id="865" fill="hold"/>
                                        <p:tgtEl>
                                          <p:spTgt spid="673"/>
                                        </p:tgtEl>
                                        <p:attrNameLst>
                                          <p:attrName>style.visibility</p:attrName>
                                        </p:attrNameLst>
                                      </p:cBhvr>
                                      <p:to>
                                        <p:strVal val="visible"/>
                                      </p:to>
                                    </p:set>
                                    <p:animEffect filter="wipe(left)" transition="in">
                                      <p:cBhvr additive="repl">
                                        <p:cTn id="866" dur="100"/>
                                        <p:tgtEl>
                                          <p:spTgt spid="673"/>
                                        </p:tgtEl>
                                      </p:cBhvr>
                                    </p:animEffect>
                                  </p:childTnLst>
                                </p:cTn>
                              </p:par>
                              <p:par>
                                <p:cTn id="867" nodeType="withEffect" fill="hold" presetClass="entr" presetID="4" presetSubtype="32">
                                  <p:stCondLst>
                                    <p:cond delay="0"/>
                                  </p:stCondLst>
                                  <p:iterate type="el">
                                    <p:tmAbs val="0"/>
                                  </p:iterate>
                                  <p:childTnLst>
                                    <p:set>
                                      <p:cBhvr>
                                        <p:cTn id="868" fill="hold"/>
                                        <p:tgtEl>
                                          <p:spTgt spid="681"/>
                                        </p:tgtEl>
                                        <p:attrNameLst>
                                          <p:attrName>style.visibility</p:attrName>
                                        </p:attrNameLst>
                                      </p:cBhvr>
                                      <p:to>
                                        <p:strVal val="visible"/>
                                      </p:to>
                                    </p:set>
                                    <p:animEffect filter="box(out)" transition="in">
                                      <p:cBhvr additive="repl">
                                        <p:cTn id="869" dur="100"/>
                                        <p:tgtEl>
                                          <p:spTgt spid="681"/>
                                        </p:tgtEl>
                                      </p:cBhvr>
                                    </p:animEffect>
                                  </p:childTnLst>
                                </p:cTn>
                              </p:par>
                            </p:childTnLst>
                          </p:cTn>
                        </p:par>
                      </p:childTnLst>
                    </p:cTn>
                  </p:par>
                  <p:par>
                    <p:cTn id="870" fill="hold">
                      <p:stCondLst>
                        <p:cond delay="indefinite"/>
                      </p:stCondLst>
                      <p:childTnLst>
                        <p:par>
                          <p:cTn id="871" fill="hold">
                            <p:stCondLst>
                              <p:cond delay="0"/>
                            </p:stCondLst>
                            <p:childTnLst>
                              <p:par>
                                <p:cTn id="872" nodeType="clickEffect" fill="hold" presetClass="exit" presetID="10">
                                  <p:stCondLst>
                                    <p:cond delay="0"/>
                                  </p:stCondLst>
                                  <p:childTnLst>
                                    <p:animEffect filter="fade" transition="out">
                                      <p:cBhvr additive="repl">
                                        <p:cTn id="873" dur="500"/>
                                        <p:tgtEl>
                                          <p:spTgt spid="677">
                                            <p:txEl>
                                              <p:pRg st="0" end="0"/>
                                            </p:txEl>
                                          </p:spTgt>
                                        </p:tgtEl>
                                      </p:cBhvr>
                                    </p:animEffect>
                                    <p:set>
                                      <p:cBhvr>
                                        <p:cTn id="874" dur="1" fill="hold">
                                          <p:stCondLst>
                                            <p:cond delay="499"/>
                                          </p:stCondLst>
                                        </p:cTn>
                                        <p:tgtEl>
                                          <p:spTgt spid="677">
                                            <p:txEl>
                                              <p:pRg st="0" end="0"/>
                                            </p:txEl>
                                          </p:spTgt>
                                        </p:tgtEl>
                                        <p:attrNameLst>
                                          <p:attrName>style.visibility</p:attrName>
                                        </p:attrNameLst>
                                      </p:cBhvr>
                                      <p:to>
                                        <p:strVal val="hidden"/>
                                      </p:to>
                                    </p:set>
                                  </p:childTnLst>
                                </p:cTn>
                              </p:par>
                              <p:par>
                                <p:cTn id="875" nodeType="withEffect" fill="hold" presetClass="exit" presetID="10">
                                  <p:stCondLst>
                                    <p:cond delay="0"/>
                                  </p:stCondLst>
                                  <p:childTnLst>
                                    <p:animEffect filter="fade" transition="out">
                                      <p:cBhvr additive="repl">
                                        <p:cTn id="876" dur="500"/>
                                        <p:tgtEl>
                                          <p:spTgt spid="677"/>
                                        </p:tgtEl>
                                      </p:cBhvr>
                                    </p:animEffect>
                                    <p:set>
                                      <p:cBhvr>
                                        <p:cTn id="877" dur="1" fill="hold">
                                          <p:stCondLst>
                                            <p:cond delay="499"/>
                                          </p:stCondLst>
                                        </p:cTn>
                                        <p:tgtEl>
                                          <p:spTgt spid="677"/>
                                        </p:tgtEl>
                                        <p:attrNameLst>
                                          <p:attrName>style.visibility</p:attrName>
                                        </p:attrNameLst>
                                      </p:cBhvr>
                                      <p:to>
                                        <p:strVal val="hidden"/>
                                      </p:to>
                                    </p:set>
                                  </p:childTnLst>
                                </p:cTn>
                              </p:par>
                              <p:par>
                                <p:cTn id="878" nodeType="withEffect" fill="hold" presetClass="exit" presetID="10">
                                  <p:stCondLst>
                                    <p:cond delay="0"/>
                                  </p:stCondLst>
                                  <p:childTnLst>
                                    <p:animEffect filter="fade" transition="out">
                                      <p:cBhvr additive="repl">
                                        <p:cTn id="879" dur="500"/>
                                        <p:tgtEl>
                                          <p:spTgt spid="675"/>
                                        </p:tgtEl>
                                      </p:cBhvr>
                                    </p:animEffect>
                                    <p:set>
                                      <p:cBhvr>
                                        <p:cTn id="880" dur="1" fill="hold">
                                          <p:stCondLst>
                                            <p:cond delay="499"/>
                                          </p:stCondLst>
                                        </p:cTn>
                                        <p:tgtEl>
                                          <p:spTgt spid="675"/>
                                        </p:tgtEl>
                                        <p:attrNameLst>
                                          <p:attrName>style.visibility</p:attrName>
                                        </p:attrNameLst>
                                      </p:cBhvr>
                                      <p:to>
                                        <p:strVal val="hidden"/>
                                      </p:to>
                                    </p:set>
                                  </p:childTnLst>
                                </p:cTn>
                              </p:par>
                              <p:par>
                                <p:cTn id="881" nodeType="withEffect" fill="hold" presetClass="exit" presetID="10">
                                  <p:stCondLst>
                                    <p:cond delay="0"/>
                                  </p:stCondLst>
                                  <p:childTnLst>
                                    <p:animEffect filter="fade" transition="out">
                                      <p:cBhvr additive="repl">
                                        <p:cTn id="882" dur="500"/>
                                        <p:tgtEl>
                                          <p:spTgt spid="682"/>
                                        </p:tgtEl>
                                      </p:cBhvr>
                                    </p:animEffect>
                                    <p:set>
                                      <p:cBhvr>
                                        <p:cTn id="883" dur="1" fill="hold">
                                          <p:stCondLst>
                                            <p:cond delay="499"/>
                                          </p:stCondLst>
                                        </p:cTn>
                                        <p:tgtEl>
                                          <p:spTgt spid="682"/>
                                        </p:tgtEl>
                                        <p:attrNameLst>
                                          <p:attrName>style.visibility</p:attrName>
                                        </p:attrNameLst>
                                      </p:cBhvr>
                                      <p:to>
                                        <p:strVal val="hidden"/>
                                      </p:to>
                                    </p:set>
                                  </p:childTnLst>
                                </p:cTn>
                              </p:par>
                              <p:par>
                                <p:cTn id="884" nodeType="withEffect" fill="hold" presetClass="exit" presetID="10">
                                  <p:stCondLst>
                                    <p:cond delay="0"/>
                                  </p:stCondLst>
                                  <p:childTnLst>
                                    <p:animEffect filter="fade" transition="out">
                                      <p:cBhvr additive="repl">
                                        <p:cTn id="885" dur="500"/>
                                        <p:tgtEl>
                                          <p:spTgt spid="679"/>
                                        </p:tgtEl>
                                      </p:cBhvr>
                                    </p:animEffect>
                                    <p:set>
                                      <p:cBhvr>
                                        <p:cTn id="886" dur="1" fill="hold">
                                          <p:stCondLst>
                                            <p:cond delay="499"/>
                                          </p:stCondLst>
                                        </p:cTn>
                                        <p:tgtEl>
                                          <p:spTgt spid="679"/>
                                        </p:tgtEl>
                                        <p:attrNameLst>
                                          <p:attrName>style.visibility</p:attrName>
                                        </p:attrNameLst>
                                      </p:cBhvr>
                                      <p:to>
                                        <p:strVal val="hidden"/>
                                      </p:to>
                                    </p:set>
                                  </p:childTnLst>
                                </p:cTn>
                              </p:par>
                              <p:par>
                                <p:cTn id="887" nodeType="withEffect" fill="hold" presetClass="exit" presetID="10">
                                  <p:stCondLst>
                                    <p:cond delay="0"/>
                                  </p:stCondLst>
                                  <p:childTnLst>
                                    <p:animEffect filter="fade" transition="out">
                                      <p:cBhvr additive="repl">
                                        <p:cTn id="888" dur="500"/>
                                        <p:tgtEl>
                                          <p:spTgt spid="683"/>
                                        </p:tgtEl>
                                      </p:cBhvr>
                                    </p:animEffect>
                                    <p:set>
                                      <p:cBhvr>
                                        <p:cTn id="889" dur="1" fill="hold">
                                          <p:stCondLst>
                                            <p:cond delay="499"/>
                                          </p:stCondLst>
                                        </p:cTn>
                                        <p:tgtEl>
                                          <p:spTgt spid="683"/>
                                        </p:tgtEl>
                                        <p:attrNameLst>
                                          <p:attrName>style.visibility</p:attrName>
                                        </p:attrNameLst>
                                      </p:cBhvr>
                                      <p:to>
                                        <p:strVal val="hidden"/>
                                      </p:to>
                                    </p:set>
                                  </p:childTnLst>
                                </p:cTn>
                              </p:par>
                              <p:par>
                                <p:cTn id="890" nodeType="withEffect" fill="hold" presetClass="exit" presetID="10">
                                  <p:stCondLst>
                                    <p:cond delay="0"/>
                                  </p:stCondLst>
                                  <p:childTnLst>
                                    <p:animEffect filter="fade" transition="out">
                                      <p:cBhvr additive="repl">
                                        <p:cTn id="891" dur="500"/>
                                        <p:tgtEl>
                                          <p:spTgt spid="674"/>
                                        </p:tgtEl>
                                      </p:cBhvr>
                                    </p:animEffect>
                                    <p:set>
                                      <p:cBhvr>
                                        <p:cTn id="892" dur="1" fill="hold">
                                          <p:stCondLst>
                                            <p:cond delay="499"/>
                                          </p:stCondLst>
                                        </p:cTn>
                                        <p:tgtEl>
                                          <p:spTgt spid="674"/>
                                        </p:tgtEl>
                                        <p:attrNameLst>
                                          <p:attrName>style.visibility</p:attrName>
                                        </p:attrNameLst>
                                      </p:cBhvr>
                                      <p:to>
                                        <p:strVal val="hidden"/>
                                      </p:to>
                                    </p:set>
                                  </p:childTnLst>
                                </p:cTn>
                              </p:par>
                              <p:par>
                                <p:cTn id="893" nodeType="withEffect" fill="hold" presetClass="exit" presetID="10">
                                  <p:stCondLst>
                                    <p:cond delay="0"/>
                                  </p:stCondLst>
                                  <p:childTnLst>
                                    <p:animEffect filter="fade" transition="out">
                                      <p:cBhvr additive="repl">
                                        <p:cTn id="894" dur="500"/>
                                        <p:tgtEl>
                                          <p:spTgt spid="680"/>
                                        </p:tgtEl>
                                      </p:cBhvr>
                                    </p:animEffect>
                                    <p:set>
                                      <p:cBhvr>
                                        <p:cTn id="895" dur="1" fill="hold">
                                          <p:stCondLst>
                                            <p:cond delay="499"/>
                                          </p:stCondLst>
                                        </p:cTn>
                                        <p:tgtEl>
                                          <p:spTgt spid="680"/>
                                        </p:tgtEl>
                                        <p:attrNameLst>
                                          <p:attrName>style.visibility</p:attrName>
                                        </p:attrNameLst>
                                      </p:cBhvr>
                                      <p:to>
                                        <p:strVal val="hidden"/>
                                      </p:to>
                                    </p:set>
                                  </p:childTnLst>
                                </p:cTn>
                              </p:par>
                              <p:par>
                                <p:cTn id="896" nodeType="withEffect" fill="hold" presetClass="exit" presetID="10">
                                  <p:stCondLst>
                                    <p:cond delay="0"/>
                                  </p:stCondLst>
                                  <p:childTnLst>
                                    <p:animEffect filter="fade" transition="out">
                                      <p:cBhvr additive="repl">
                                        <p:cTn id="897" dur="500"/>
                                        <p:tgtEl>
                                          <p:spTgt spid="673"/>
                                        </p:tgtEl>
                                      </p:cBhvr>
                                    </p:animEffect>
                                    <p:set>
                                      <p:cBhvr>
                                        <p:cTn id="898" dur="1" fill="hold">
                                          <p:stCondLst>
                                            <p:cond delay="499"/>
                                          </p:stCondLst>
                                        </p:cTn>
                                        <p:tgtEl>
                                          <p:spTgt spid="673"/>
                                        </p:tgtEl>
                                        <p:attrNameLst>
                                          <p:attrName>style.visibility</p:attrName>
                                        </p:attrNameLst>
                                      </p:cBhvr>
                                      <p:to>
                                        <p:strVal val="hidden"/>
                                      </p:to>
                                    </p:set>
                                  </p:childTnLst>
                                </p:cTn>
                              </p:par>
                              <p:par>
                                <p:cTn id="899" nodeType="withEffect" fill="hold" presetClass="exit" presetID="10">
                                  <p:stCondLst>
                                    <p:cond delay="0"/>
                                  </p:stCondLst>
                                  <p:childTnLst>
                                    <p:animEffect filter="fade" transition="out">
                                      <p:cBhvr additive="repl">
                                        <p:cTn id="900" dur="500"/>
                                        <p:tgtEl>
                                          <p:spTgt spid="681"/>
                                        </p:tgtEl>
                                      </p:cBhvr>
                                    </p:animEffect>
                                    <p:set>
                                      <p:cBhvr>
                                        <p:cTn id="901" dur="1" fill="hold">
                                          <p:stCondLst>
                                            <p:cond delay="499"/>
                                          </p:stCondLst>
                                        </p:cTn>
                                        <p:tgtEl>
                                          <p:spTgt spid="681"/>
                                        </p:tgtEl>
                                        <p:attrNameLst>
                                          <p:attrName>style.visibility</p:attrName>
                                        </p:attrNameLst>
                                      </p:cBhvr>
                                      <p:to>
                                        <p:strVal val="hidden"/>
                                      </p:to>
                                    </p:set>
                                  </p:childTnLst>
                                </p:cTn>
                              </p:par>
                              <p:par>
                                <p:cTn id="902" nodeType="withEffect" fill="hold" presetClass="entr" presetID="1">
                                  <p:stCondLst>
                                    <p:cond delay="0"/>
                                  </p:stCondLst>
                                  <p:childTnLst>
                                    <p:set>
                                      <p:cBhvr>
                                        <p:cTn id="903" dur="1" fill="hold">
                                          <p:stCondLst>
                                            <p:cond delay="0"/>
                                          </p:stCondLst>
                                        </p:cTn>
                                        <p:tgtEl>
                                          <p:spTgt spid="6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Footer Placeholder 2"/>
          <p:cNvSpPr/>
          <p:nvPr/>
        </p:nvSpPr>
        <p:spPr>
          <a:xfrm>
            <a:off x="3513240" y="4724280"/>
            <a:ext cx="2132640" cy="363960"/>
          </a:xfrm>
          <a:prstGeom prst="rect">
            <a:avLst/>
          </a:prstGeom>
          <a:noFill/>
          <a:ln w="6480">
            <a:noFill/>
          </a:ln>
        </p:spPr>
        <p:style>
          <a:lnRef idx="0"/>
          <a:fillRef idx="0"/>
          <a:effectRef idx="0"/>
          <a:fontRef idx="minor"/>
        </p:style>
        <p:txBody>
          <a:bodyPr lIns="90000" rIns="90000" tIns="45000" bIns="45000" anchor="ctr">
            <a:noAutofit/>
          </a:bodyPr>
          <a:p>
            <a:pPr algn="ctr">
              <a:lnSpc>
                <a:spcPct val="100000"/>
              </a:lnSpc>
            </a:pPr>
            <a:r>
              <a:rPr b="0" lang="en-US" sz="1200" spc="-1" strike="noStrike">
                <a:solidFill>
                  <a:srgbClr val="0770b1"/>
                </a:solidFill>
                <a:latin typeface="Calibri"/>
                <a:ea typeface="DejaVu Sans"/>
              </a:rPr>
              <a:t>www.armourproject.eu</a:t>
            </a:r>
            <a:endParaRPr b="0" lang="fr-FR" sz="1200" spc="-1" strike="noStrike">
              <a:latin typeface="Arial"/>
            </a:endParaRPr>
          </a:p>
        </p:txBody>
      </p:sp>
      <p:sp>
        <p:nvSpPr>
          <p:cNvPr id="688" name="Text Placeholder 1"/>
          <p:cNvSpPr/>
          <p:nvPr/>
        </p:nvSpPr>
        <p:spPr>
          <a:xfrm>
            <a:off x="1652400" y="3429000"/>
            <a:ext cx="5853600" cy="735480"/>
          </a:xfrm>
          <a:prstGeom prst="rect">
            <a:avLst/>
          </a:prstGeom>
          <a:noFill/>
          <a:ln w="0">
            <a:noFill/>
          </a:ln>
        </p:spPr>
        <p:style>
          <a:lnRef idx="0"/>
          <a:fillRef idx="0"/>
          <a:effectRef idx="0"/>
          <a:fontRef idx="minor"/>
        </p:style>
        <p:txBody>
          <a:bodyPr lIns="90000" rIns="90000" tIns="45000" bIns="45000">
            <a:noAutofit/>
          </a:bodyPr>
          <a:p>
            <a:pPr algn="ctr">
              <a:lnSpc>
                <a:spcPct val="100000"/>
              </a:lnSpc>
              <a:spcBef>
                <a:spcPts val="561"/>
              </a:spcBef>
              <a:tabLst>
                <a:tab algn="l" pos="0"/>
              </a:tabLst>
            </a:pPr>
            <a:r>
              <a:rPr b="0" lang="en-US" sz="2800" spc="-1" strike="noStrike">
                <a:solidFill>
                  <a:srgbClr val="0770b1"/>
                </a:solidFill>
                <a:latin typeface="Calibri"/>
                <a:ea typeface="DejaVu Sans"/>
              </a:rPr>
              <a:t>Merci !</a:t>
            </a:r>
            <a:endParaRPr b="0" lang="fr-FR" sz="2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Заглавие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Question</a:t>
            </a:r>
            <a:endParaRPr b="0" lang="fr-FR" sz="3200" spc="-1" strike="noStrike">
              <a:latin typeface="Arial"/>
            </a:endParaRPr>
          </a:p>
        </p:txBody>
      </p:sp>
      <p:sp>
        <p:nvSpPr>
          <p:cNvPr id="313" name="Контейнер за съдържание 2"/>
          <p:cNvSpPr/>
          <p:nvPr/>
        </p:nvSpPr>
        <p:spPr>
          <a:xfrm>
            <a:off x="1295280" y="2568240"/>
            <a:ext cx="6552000" cy="2907360"/>
          </a:xfrm>
          <a:prstGeom prst="rect">
            <a:avLst/>
          </a:prstGeom>
          <a:solidFill>
            <a:srgbClr val="ffffff"/>
          </a:solidFill>
          <a:ln w="25560">
            <a:solidFill>
              <a:srgbClr val="6bb1c9"/>
            </a:solidFill>
            <a:round/>
          </a:ln>
        </p:spPr>
        <p:style>
          <a:lnRef idx="0"/>
          <a:fillRef idx="0"/>
          <a:effectRef idx="0"/>
          <a:fontRef idx="minor"/>
        </p:style>
        <p:txBody>
          <a:bodyPr lIns="90000" rIns="90000" tIns="45000" bIns="45000" anchor="ctr">
            <a:normAutofit/>
          </a:bodyPr>
          <a:p>
            <a:pPr algn="ctr">
              <a:lnSpc>
                <a:spcPct val="100000"/>
              </a:lnSpc>
              <a:spcBef>
                <a:spcPts val="439"/>
              </a:spcBef>
              <a:tabLst>
                <a:tab algn="l" pos="0"/>
              </a:tabLst>
            </a:pPr>
            <a:r>
              <a:rPr b="0" lang="en-US" sz="2200" spc="-1" strike="noStrike">
                <a:solidFill>
                  <a:srgbClr val="000000"/>
                </a:solidFill>
                <a:latin typeface="Calibri"/>
                <a:ea typeface="DejaVu Sans"/>
              </a:rPr>
              <a:t>Pensez </a:t>
            </a:r>
            <a:r>
              <a:rPr b="0" lang="fr-CA" sz="2200" spc="-1" strike="noStrike">
                <a:solidFill>
                  <a:srgbClr val="000000"/>
                </a:solidFill>
                <a:latin typeface="Calibri"/>
                <a:ea typeface="DejaVu Sans"/>
              </a:rPr>
              <a:t>à </a:t>
            </a:r>
            <a:r>
              <a:rPr b="0" lang="en-US" sz="2200" spc="-1" strike="noStrike">
                <a:solidFill>
                  <a:srgbClr val="000000"/>
                </a:solidFill>
                <a:latin typeface="Calibri"/>
                <a:ea typeface="DejaVu Sans"/>
              </a:rPr>
              <a:t>des situations où vous </a:t>
            </a:r>
            <a:br/>
            <a:r>
              <a:rPr b="0" lang="en-US" sz="2200" spc="-1" strike="noStrike">
                <a:solidFill>
                  <a:srgbClr val="000000"/>
                </a:solidFill>
                <a:latin typeface="Calibri"/>
                <a:ea typeface="DejaVu Sans"/>
              </a:rPr>
              <a:t>pouvez appliquer ce que vous avez appris jusqu'à présent</a:t>
            </a:r>
            <a:endParaRPr b="0" lang="fr-FR" sz="2200" spc="-1" strike="noStrike">
              <a:latin typeface="Arial"/>
            </a:endParaRPr>
          </a:p>
        </p:txBody>
      </p:sp>
      <p:sp>
        <p:nvSpPr>
          <p:cNvPr id="314" name="Контейнер за номер на слайда 6"/>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74E05A70-C8AA-4ED2-8D10-2AB097107753}" type="slidenum">
              <a:rPr b="0" lang="en-US" sz="1200" spc="-1" strike="noStrike">
                <a:solidFill>
                  <a:srgbClr val="0770b1"/>
                </a:solidFill>
                <a:latin typeface="Calibri"/>
                <a:ea typeface="DejaVu Sans"/>
              </a:rPr>
              <a:t>3</a:t>
            </a:fld>
            <a:endParaRPr b="0" lang="fr-FR" sz="1200" spc="-1" strike="noStrike">
              <a:latin typeface="Arial"/>
            </a:endParaRPr>
          </a:p>
        </p:txBody>
      </p:sp>
      <p:sp>
        <p:nvSpPr>
          <p:cNvPr id="315" name="Текстово поле 4"/>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1</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75" dur="indefinite" restart="never" nodeType="tmRoot">
          <p:childTnLst>
            <p:seq>
              <p:cTn id="76" dur="indefinite" nodeType="mainSeq">
                <p:childTnLst>
                  <p:par>
                    <p:cTn id="77" fill="hold">
                      <p:stCondLst>
                        <p:cond delay="indefinite"/>
                      </p:stCondLst>
                      <p:childTnLst>
                        <p:par>
                          <p:cTn id="78" fill="hold">
                            <p:stCondLst>
                              <p:cond delay="0"/>
                            </p:stCondLst>
                            <p:childTnLst>
                              <p:par>
                                <p:cTn id="79" nodeType="clickEffect" fill="hold" presetClass="entr" presetID="1">
                                  <p:stCondLst>
                                    <p:cond delay="0"/>
                                  </p:stCondLst>
                                  <p:childTnLst>
                                    <p:set>
                                      <p:cBhvr>
                                        <p:cTn id="80" dur="1" fill="hold">
                                          <p:stCondLst>
                                            <p:cond delay="0"/>
                                          </p:stCondLst>
                                        </p:cTn>
                                        <p:tgtEl>
                                          <p:spTgt spid="3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Tijdelijke aanduiding voor inhoud 2"/>
          <p:cNvSpPr/>
          <p:nvPr/>
        </p:nvSpPr>
        <p:spPr>
          <a:xfrm>
            <a:off x="685800" y="2286000"/>
            <a:ext cx="7771320" cy="3732840"/>
          </a:xfrm>
          <a:prstGeom prst="rect">
            <a:avLst/>
          </a:prstGeom>
          <a:solidFill>
            <a:srgbClr val="ffffff"/>
          </a:solidFill>
          <a:ln w="0">
            <a:noFill/>
          </a:ln>
        </p:spPr>
        <p:style>
          <a:lnRef idx="0"/>
          <a:fillRef idx="0"/>
          <a:effectRef idx="0"/>
          <a:fontRef idx="minor"/>
        </p:style>
        <p:txBody>
          <a:bodyPr lIns="90000" rIns="90000" tIns="45000" bIns="45000">
            <a:normAutofit/>
          </a:bodyPr>
          <a:p>
            <a:pPr marL="457200" indent="-456120">
              <a:lnSpc>
                <a:spcPct val="100000"/>
              </a:lnSpc>
              <a:spcBef>
                <a:spcPts val="479"/>
              </a:spcBef>
              <a:buClr>
                <a:srgbClr val="404040"/>
              </a:buClr>
              <a:buFont typeface="Calibri"/>
              <a:buAutoNum type="arabicPeriod"/>
            </a:pPr>
            <a:r>
              <a:rPr b="0" lang="en-US" sz="2400" spc="-1" strike="noStrike">
                <a:solidFill>
                  <a:srgbClr val="404040"/>
                </a:solidFill>
                <a:latin typeface="Calibri"/>
                <a:ea typeface="DejaVu Sans"/>
              </a:rPr>
              <a:t>Résumé du jour 2</a:t>
            </a:r>
            <a:endParaRPr b="0" lang="fr-FR" sz="2400" spc="-1" strike="noStrike">
              <a:latin typeface="Arial"/>
            </a:endParaRPr>
          </a:p>
          <a:p>
            <a:pPr marL="457200" indent="-456120">
              <a:lnSpc>
                <a:spcPct val="100000"/>
              </a:lnSpc>
              <a:spcBef>
                <a:spcPts val="479"/>
              </a:spcBef>
              <a:buClr>
                <a:srgbClr val="404040"/>
              </a:buClr>
              <a:buFont typeface="Calibri"/>
              <a:buAutoNum type="arabicPeriod"/>
            </a:pPr>
            <a:r>
              <a:rPr b="0" lang="en-US" sz="2400" spc="-1" strike="noStrike">
                <a:solidFill>
                  <a:srgbClr val="404040"/>
                </a:solidFill>
                <a:latin typeface="Calibri"/>
                <a:ea typeface="DejaVu Sans"/>
              </a:rPr>
              <a:t>Résolution de conflits</a:t>
            </a:r>
            <a:endParaRPr b="0" lang="fr-FR" sz="2400" spc="-1" strike="noStrike">
              <a:latin typeface="Arial"/>
            </a:endParaRPr>
          </a:p>
          <a:p>
            <a:pPr marL="399960" indent="46080">
              <a:lnSpc>
                <a:spcPct val="100000"/>
              </a:lnSpc>
              <a:spcBef>
                <a:spcPts val="479"/>
              </a:spcBef>
              <a:tabLst>
                <a:tab algn="l" pos="0"/>
              </a:tabLst>
            </a:pPr>
            <a:r>
              <a:rPr b="0" lang="fr-CA" sz="2400" spc="-1" strike="noStrike">
                <a:solidFill>
                  <a:srgbClr val="404040"/>
                </a:solidFill>
                <a:latin typeface="Calibri"/>
                <a:ea typeface="DejaVu Sans"/>
              </a:rPr>
              <a:t>avec exercices</a:t>
            </a:r>
            <a:endParaRPr b="0" lang="fr-FR" sz="2400" spc="-1" strike="noStrike">
              <a:latin typeface="Arial"/>
            </a:endParaRPr>
          </a:p>
          <a:p>
            <a:pPr marL="457200" indent="-456120">
              <a:lnSpc>
                <a:spcPct val="100000"/>
              </a:lnSpc>
              <a:spcBef>
                <a:spcPts val="479"/>
              </a:spcBef>
              <a:buClr>
                <a:srgbClr val="404040"/>
              </a:buClr>
              <a:buFont typeface="Calibri"/>
              <a:buAutoNum type="arabicPeriod"/>
              <a:tabLst>
                <a:tab algn="l" pos="0"/>
              </a:tabLst>
            </a:pPr>
            <a:r>
              <a:rPr b="0" lang="fr-CA" sz="2400" spc="-1" strike="noStrike">
                <a:solidFill>
                  <a:srgbClr val="404040"/>
                </a:solidFill>
                <a:latin typeface="Calibri"/>
                <a:ea typeface="DejaVu Sans"/>
              </a:rPr>
              <a:t>Réponse proportionnée de l'État</a:t>
            </a:r>
            <a:endParaRPr b="0" lang="fr-FR" sz="2400" spc="-1" strike="noStrike">
              <a:latin typeface="Arial"/>
            </a:endParaRPr>
          </a:p>
          <a:p>
            <a:pPr marL="399960" indent="46080">
              <a:lnSpc>
                <a:spcPct val="100000"/>
              </a:lnSpc>
              <a:spcBef>
                <a:spcPts val="479"/>
              </a:spcBef>
              <a:tabLst>
                <a:tab algn="l" pos="0"/>
              </a:tabLst>
            </a:pPr>
            <a:r>
              <a:rPr b="0" lang="fr-CA" sz="2400" spc="-1" strike="noStrike">
                <a:solidFill>
                  <a:srgbClr val="404040"/>
                </a:solidFill>
                <a:latin typeface="Calibri"/>
                <a:ea typeface="DejaVu Sans"/>
              </a:rPr>
              <a:t>avec exercices</a:t>
            </a:r>
            <a:endParaRPr b="0" lang="fr-FR" sz="2400" spc="-1" strike="noStrike">
              <a:latin typeface="Arial"/>
            </a:endParaRPr>
          </a:p>
          <a:p>
            <a:pPr marL="457200" indent="-456120">
              <a:lnSpc>
                <a:spcPct val="100000"/>
              </a:lnSpc>
              <a:spcBef>
                <a:spcPts val="479"/>
              </a:spcBef>
              <a:buClr>
                <a:srgbClr val="404040"/>
              </a:buClr>
              <a:buFont typeface="Calibri"/>
              <a:buAutoNum type="arabicPeriod"/>
              <a:tabLst>
                <a:tab algn="l" pos="0"/>
              </a:tabLst>
            </a:pPr>
            <a:r>
              <a:rPr b="0" lang="fr-CA" sz="2400" spc="-1" strike="noStrike">
                <a:solidFill>
                  <a:srgbClr val="404040"/>
                </a:solidFill>
                <a:latin typeface="Calibri"/>
                <a:ea typeface="DejaVu Sans"/>
              </a:rPr>
              <a:t>Bonnes pratiques</a:t>
            </a:r>
            <a:endParaRPr b="0" lang="fr-FR" sz="2400" spc="-1" strike="noStrike">
              <a:latin typeface="Arial"/>
            </a:endParaRPr>
          </a:p>
          <a:p>
            <a:pPr marL="457200" indent="-456120">
              <a:lnSpc>
                <a:spcPct val="100000"/>
              </a:lnSpc>
              <a:spcBef>
                <a:spcPts val="479"/>
              </a:spcBef>
              <a:buClr>
                <a:srgbClr val="404040"/>
              </a:buClr>
              <a:buFont typeface="Calibri"/>
              <a:buAutoNum type="arabicPeriod"/>
              <a:tabLst>
                <a:tab algn="l" pos="0"/>
              </a:tabLst>
            </a:pPr>
            <a:r>
              <a:rPr b="0" lang="fr-CA" sz="2400" spc="-1" strike="noStrike">
                <a:solidFill>
                  <a:srgbClr val="404040"/>
                </a:solidFill>
                <a:latin typeface="Calibri"/>
                <a:ea typeface="DejaVu Sans"/>
              </a:rPr>
              <a:t>Retour</a:t>
            </a:r>
            <a:endParaRPr b="0" lang="fr-FR" sz="2400" spc="-1" strike="noStrike">
              <a:latin typeface="Arial"/>
            </a:endParaRPr>
          </a:p>
          <a:p>
            <a:pPr marL="457200" indent="-456120">
              <a:lnSpc>
                <a:spcPct val="100000"/>
              </a:lnSpc>
              <a:spcBef>
                <a:spcPts val="479"/>
              </a:spcBef>
              <a:buClr>
                <a:srgbClr val="404040"/>
              </a:buClr>
              <a:buFont typeface="Calibri"/>
              <a:buAutoNum type="arabicPeriod"/>
              <a:tabLst>
                <a:tab algn="l" pos="0"/>
              </a:tabLst>
            </a:pPr>
            <a:r>
              <a:rPr b="0" lang="fr-CA" sz="2400" spc="-1" strike="noStrike">
                <a:solidFill>
                  <a:srgbClr val="404040"/>
                </a:solidFill>
                <a:latin typeface="Calibri"/>
                <a:ea typeface="DejaVu Sans"/>
              </a:rPr>
              <a:t>Conclusion</a:t>
            </a:r>
            <a:endParaRPr b="0" lang="fr-FR" sz="2400" spc="-1" strike="noStrike">
              <a:latin typeface="Arial"/>
            </a:endParaRPr>
          </a:p>
        </p:txBody>
      </p:sp>
      <p:sp>
        <p:nvSpPr>
          <p:cNvPr id="317"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2415EC6E-A621-4E9A-92F8-6571844DDEF8}" type="slidenum">
              <a:rPr b="0" lang="en-US" sz="1200" spc="-1" strike="noStrike">
                <a:solidFill>
                  <a:srgbClr val="0770b1"/>
                </a:solidFill>
                <a:latin typeface="Calibri"/>
                <a:ea typeface="DejaVu Sans"/>
              </a:rPr>
              <a:t>4</a:t>
            </a:fld>
            <a:endParaRPr b="0" lang="fr-FR" sz="1200" spc="-1" strike="noStrike">
              <a:latin typeface="Arial"/>
            </a:endParaRPr>
          </a:p>
        </p:txBody>
      </p:sp>
      <p:sp>
        <p:nvSpPr>
          <p:cNvPr id="318" name="Заглавие 4"/>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Programme du jour</a:t>
            </a:r>
            <a:endParaRPr b="0" lang="fr-FR" sz="3200" spc="-1" strike="noStrike">
              <a:latin typeface="Arial"/>
            </a:endParaRPr>
          </a:p>
        </p:txBody>
      </p:sp>
      <p:sp>
        <p:nvSpPr>
          <p:cNvPr id="319" name="Текстово поле 6"/>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1</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Контейнер за номер на слайда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458B3284-8D31-43A8-97A6-11EFEDDCD136}" type="slidenum">
              <a:rPr b="0" lang="en-US" sz="1200" spc="-1" strike="noStrike">
                <a:solidFill>
                  <a:srgbClr val="0770b1"/>
                </a:solidFill>
                <a:latin typeface="Calibri"/>
                <a:ea typeface="DejaVu Sans"/>
              </a:rPr>
              <a:t>4</a:t>
            </a:fld>
            <a:endParaRPr b="0" lang="fr-FR" sz="1200" spc="-1" strike="noStrike">
              <a:latin typeface="Arial"/>
            </a:endParaRPr>
          </a:p>
        </p:txBody>
      </p:sp>
      <p:pic>
        <p:nvPicPr>
          <p:cNvPr id="321" name="Картина 33" descr=""/>
          <p:cNvPicPr/>
          <p:nvPr/>
        </p:nvPicPr>
        <p:blipFill>
          <a:blip r:embed="rId1"/>
          <a:stretch/>
        </p:blipFill>
        <p:spPr>
          <a:xfrm>
            <a:off x="4191120" y="3751920"/>
            <a:ext cx="2806200" cy="1184040"/>
          </a:xfrm>
          <a:prstGeom prst="rect">
            <a:avLst/>
          </a:prstGeom>
          <a:ln w="0">
            <a:noFill/>
          </a:ln>
        </p:spPr>
      </p:pic>
      <p:pic>
        <p:nvPicPr>
          <p:cNvPr id="322" name="Картина 35" descr="Картина, която съдържа текст, визитка, екранна снимка  Описанието е генерирано автоматично"/>
          <p:cNvPicPr/>
          <p:nvPr/>
        </p:nvPicPr>
        <p:blipFill>
          <a:blip r:embed="rId2"/>
          <a:stretch/>
        </p:blipFill>
        <p:spPr>
          <a:xfrm>
            <a:off x="4085280" y="4819320"/>
            <a:ext cx="3896640" cy="1834920"/>
          </a:xfrm>
          <a:prstGeom prst="rect">
            <a:avLst/>
          </a:prstGeom>
          <a:ln w="0">
            <a:noFill/>
          </a:ln>
        </p:spPr>
      </p:pic>
      <p:pic>
        <p:nvPicPr>
          <p:cNvPr id="323" name="Картина 43" descr=""/>
          <p:cNvPicPr/>
          <p:nvPr/>
        </p:nvPicPr>
        <p:blipFill>
          <a:blip r:embed="rId3"/>
          <a:stretch/>
        </p:blipFill>
        <p:spPr>
          <a:xfrm>
            <a:off x="3642480" y="1325880"/>
            <a:ext cx="456480" cy="5394600"/>
          </a:xfrm>
          <a:prstGeom prst="rect">
            <a:avLst/>
          </a:prstGeom>
          <a:ln w="0">
            <a:noFill/>
          </a:ln>
        </p:spPr>
      </p:pic>
      <p:sp>
        <p:nvSpPr>
          <p:cNvPr id="324" name="Съединител: извита линия 53"/>
          <p:cNvSpPr/>
          <p:nvPr/>
        </p:nvSpPr>
        <p:spPr>
          <a:xfrm flipH="1" flipV="1" rot="5400000">
            <a:off x="7425720" y="2109600"/>
            <a:ext cx="195840" cy="153360"/>
          </a:xfrm>
          <a:prstGeom prst="curvedConnector2">
            <a:avLst/>
          </a:prstGeom>
          <a:noFill/>
          <a:ln>
            <a:solidFill>
              <a:srgbClr val="66aec6"/>
            </a:solidFill>
            <a:round/>
            <a:tailEnd len="med" type="triangle" w="med"/>
          </a:ln>
        </p:spPr>
        <p:style>
          <a:lnRef idx="1">
            <a:schemeClr val="accent3"/>
          </a:lnRef>
          <a:fillRef idx="0">
            <a:schemeClr val="accent3"/>
          </a:fillRef>
          <a:effectRef idx="0">
            <a:schemeClr val="accent3"/>
          </a:effectRef>
          <a:fontRef idx="minor"/>
        </p:style>
      </p:sp>
      <p:sp>
        <p:nvSpPr>
          <p:cNvPr id="325" name="Овал 73"/>
          <p:cNvSpPr/>
          <p:nvPr/>
        </p:nvSpPr>
        <p:spPr>
          <a:xfrm>
            <a:off x="2066760" y="5972760"/>
            <a:ext cx="1095120" cy="565200"/>
          </a:xfrm>
          <a:prstGeom prst="ellipse">
            <a:avLst/>
          </a:prstGeom>
          <a:noFill/>
          <a:ln>
            <a:solidFill>
              <a:srgbClr val="6bb1c9"/>
            </a:solidFill>
            <a:round/>
          </a:ln>
        </p:spPr>
        <p:style>
          <a:lnRef idx="2">
            <a:schemeClr val="accent3"/>
          </a:lnRef>
          <a:fillRef idx="1">
            <a:schemeClr val="lt1"/>
          </a:fillRef>
          <a:effectRef idx="0">
            <a:schemeClr val="accent3"/>
          </a:effectRef>
          <a:fontRef idx="minor"/>
        </p:style>
      </p:sp>
      <p:sp>
        <p:nvSpPr>
          <p:cNvPr id="326" name="Текстово поле 23"/>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pic>
        <p:nvPicPr>
          <p:cNvPr id="327" name="Content Placeholder 4" descr="Graphical user interface, text&#10;&#10;Description automatically generated"/>
          <p:cNvPicPr/>
          <p:nvPr/>
        </p:nvPicPr>
        <p:blipFill>
          <a:blip r:embed="rId4"/>
          <a:srcRect l="15733" t="20784" r="57747" b="3510"/>
          <a:stretch/>
        </p:blipFill>
        <p:spPr>
          <a:xfrm>
            <a:off x="814320" y="1447920"/>
            <a:ext cx="3055680" cy="4907520"/>
          </a:xfrm>
          <a:prstGeom prst="rect">
            <a:avLst/>
          </a:prstGeom>
          <a:ln w="0">
            <a:noFill/>
          </a:ln>
        </p:spPr>
      </p:pic>
      <p:pic>
        <p:nvPicPr>
          <p:cNvPr id="328" name="Content Placeholder 4" descr="Graphical user interface, text&#10;&#10;Description automatically generated"/>
          <p:cNvPicPr/>
          <p:nvPr/>
        </p:nvPicPr>
        <p:blipFill>
          <a:blip r:embed="rId5"/>
          <a:srcRect l="47264" t="21867" r="26834" b="46752"/>
          <a:stretch/>
        </p:blipFill>
        <p:spPr>
          <a:xfrm>
            <a:off x="3962520" y="1489320"/>
            <a:ext cx="3252600" cy="2286720"/>
          </a:xfrm>
          <a:prstGeom prst="rect">
            <a:avLst/>
          </a:prstGeom>
          <a:ln w="0">
            <a:noFill/>
          </a:ln>
        </p:spPr>
      </p:pic>
      <p:pic>
        <p:nvPicPr>
          <p:cNvPr id="329" name="Content Placeholder 4" descr="Graphical user interface, text&#10;&#10;Description automatically generated"/>
          <p:cNvPicPr/>
          <p:nvPr/>
        </p:nvPicPr>
        <p:blipFill>
          <a:blip r:embed="rId6"/>
          <a:srcRect l="26133" t="6480" r="36754" b="83547"/>
          <a:stretch/>
        </p:blipFill>
        <p:spPr>
          <a:xfrm>
            <a:off x="2369880" y="557280"/>
            <a:ext cx="3731040" cy="562320"/>
          </a:xfrm>
          <a:prstGeom prst="rect">
            <a:avLst/>
          </a:prstGeom>
          <a:ln w="0">
            <a:noFill/>
          </a:ln>
        </p:spPr>
      </p:pic>
      <p:pic>
        <p:nvPicPr>
          <p:cNvPr id="330" name="Content Placeholder 4" descr="Graphical user interface, text&#10;&#10;Description automatically generated"/>
          <p:cNvPicPr/>
          <p:nvPr/>
        </p:nvPicPr>
        <p:blipFill>
          <a:blip r:embed="rId7"/>
          <a:srcRect l="73526" t="15141" r="11618" b="17208"/>
          <a:stretch/>
        </p:blipFill>
        <p:spPr>
          <a:xfrm>
            <a:off x="7285320" y="1529280"/>
            <a:ext cx="1492200" cy="3826800"/>
          </a:xfrm>
          <a:prstGeom prst="rect">
            <a:avLst/>
          </a:prstGeom>
          <a:ln w="0">
            <a:noFill/>
          </a:ln>
        </p:spPr>
      </p:pic>
      <p:pic>
        <p:nvPicPr>
          <p:cNvPr id="331" name="Content Placeholder 4" descr="Graphical user interface, text&#10;&#10;Description automatically generated"/>
          <p:cNvPicPr/>
          <p:nvPr/>
        </p:nvPicPr>
        <p:blipFill>
          <a:blip r:embed="rId8"/>
          <a:srcRect l="47624" t="75148" r="21925" b="1411"/>
          <a:stretch/>
        </p:blipFill>
        <p:spPr>
          <a:xfrm>
            <a:off x="4281840" y="5042160"/>
            <a:ext cx="3700440" cy="1495440"/>
          </a:xfrm>
          <a:prstGeom prst="rect">
            <a:avLst/>
          </a:prstGeom>
          <a:ln w="0">
            <a:noFill/>
          </a:ln>
        </p:spPr>
      </p:pic>
    </p:spTree>
  </p:cSld>
  <mc:AlternateContent>
    <mc:Choice Requires="p14">
      <p:transition spd="slow" p14:dur="2000"/>
    </mc:Choice>
    <mc:Fallback>
      <p:transition spd="slow"/>
    </mc:Fallback>
  </mc:AlternateContent>
  <p:timing>
    <p:tnLst>
      <p:par>
        <p:cTn id="81" dur="indefinite" restart="never" nodeType="tmRoot">
          <p:childTnLst>
            <p:seq>
              <p:cTn id="82" dur="indefinite" nodeType="mainSeq">
                <p:childTnLst>
                  <p:par>
                    <p:cTn id="83" fill="hold">
                      <p:stCondLst>
                        <p:cond delay="indefinite"/>
                      </p:stCondLst>
                      <p:childTnLst>
                        <p:par>
                          <p:cTn id="84" fill="hold">
                            <p:stCondLst>
                              <p:cond delay="0"/>
                            </p:stCondLst>
                            <p:childTnLst>
                              <p:par>
                                <p:cTn id="85" nodeType="clickEffect" fill="hold" presetClass="entr" presetID="1">
                                  <p:stCondLst>
                                    <p:cond delay="0"/>
                                  </p:stCondLst>
                                  <p:childTnLst>
                                    <p:set>
                                      <p:cBhvr>
                                        <p:cTn id="86" dur="1" fill="hold">
                                          <p:stCondLst>
                                            <p:cond delay="0"/>
                                          </p:stCondLst>
                                        </p:cTn>
                                        <p:tgtEl>
                                          <p:spTgt spid="3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nodeType="clickEffect" fill="hold" presetClass="entr" presetID="2" presetSubtype="8">
                                  <p:stCondLst>
                                    <p:cond delay="0"/>
                                  </p:stCondLst>
                                  <p:childTnLst>
                                    <p:set>
                                      <p:cBhvr>
                                        <p:cTn id="90" dur="1" fill="hold">
                                          <p:stCondLst>
                                            <p:cond delay="0"/>
                                          </p:stCondLst>
                                        </p:cTn>
                                        <p:tgtEl>
                                          <p:spTgt spid="322"/>
                                        </p:tgtEl>
                                        <p:attrNameLst>
                                          <p:attrName>style.visibility</p:attrName>
                                        </p:attrNameLst>
                                      </p:cBhvr>
                                      <p:to>
                                        <p:strVal val="visible"/>
                                      </p:to>
                                    </p:set>
                                    <p:anim calcmode="lin" valueType="num">
                                      <p:cBhvr additive="repl">
                                        <p:cTn id="91" dur="500" fill="hold"/>
                                        <p:tgtEl>
                                          <p:spTgt spid="322"/>
                                        </p:tgtEl>
                                        <p:attrNameLst>
                                          <p:attrName>ppt_x</p:attrName>
                                        </p:attrNameLst>
                                      </p:cBhvr>
                                      <p:tavLst>
                                        <p:tav tm="0">
                                          <p:val>
                                            <p:strVal val="0-#ppt_w/2"/>
                                          </p:val>
                                        </p:tav>
                                        <p:tav tm="100000">
                                          <p:val>
                                            <p:strVal val="#ppt_x"/>
                                          </p:val>
                                        </p:tav>
                                      </p:tavLst>
                                    </p:anim>
                                    <p:anim calcmode="lin" valueType="num">
                                      <p:cBhvr additive="repl">
                                        <p:cTn id="92"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32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nodeType="clickEffect" fill="hold" presetClass="entr" presetID="1">
                                  <p:stCondLst>
                                    <p:cond delay="0"/>
                                  </p:stCondLst>
                                  <p:childTnLst>
                                    <p:set>
                                      <p:cBhvr>
                                        <p:cTn id="100" dur="1" fill="hold">
                                          <p:stCondLst>
                                            <p:cond delay="0"/>
                                          </p:stCondLst>
                                        </p:cTn>
                                        <p:tgtEl>
                                          <p:spTgt spid="3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32" name="Group"/>
          <p:cNvGrpSpPr/>
          <p:nvPr/>
        </p:nvGrpSpPr>
        <p:grpSpPr>
          <a:xfrm>
            <a:off x="3571920" y="2249640"/>
            <a:ext cx="1861200" cy="2518560"/>
            <a:chOff x="3571920" y="2249640"/>
            <a:chExt cx="1861200" cy="2518560"/>
          </a:xfrm>
        </p:grpSpPr>
        <p:sp>
          <p:nvSpPr>
            <p:cNvPr id="333" name="Freeform 11"/>
            <p:cNvSpPr/>
            <p:nvPr/>
          </p:nvSpPr>
          <p:spPr>
            <a:xfrm>
              <a:off x="3571920" y="2249640"/>
              <a:ext cx="1857960" cy="2518560"/>
            </a:xfrm>
            <a:custGeom>
              <a:avLst/>
              <a:gdLst/>
              <a:ahLst/>
              <a:rect l="l" t="t" r="r" b="b"/>
              <a:pathLst>
                <a:path w="21600" h="20174">
                  <a:moveTo>
                    <a:pt x="15018" y="808"/>
                  </a:moveTo>
                  <a:lnTo>
                    <a:pt x="14615" y="0"/>
                  </a:lnTo>
                  <a:lnTo>
                    <a:pt x="21600" y="1696"/>
                  </a:lnTo>
                  <a:lnTo>
                    <a:pt x="17525" y="5950"/>
                  </a:lnTo>
                  <a:lnTo>
                    <a:pt x="17129" y="5153"/>
                  </a:lnTo>
                  <a:cubicBezTo>
                    <a:pt x="15181" y="5573"/>
                    <a:pt x="3159" y="9035"/>
                    <a:pt x="4975" y="16320"/>
                  </a:cubicBezTo>
                  <a:cubicBezTo>
                    <a:pt x="5565" y="18627"/>
                    <a:pt x="7668" y="20074"/>
                    <a:pt x="10742" y="20074"/>
                  </a:cubicBezTo>
                  <a:cubicBezTo>
                    <a:pt x="11916" y="20074"/>
                    <a:pt x="13060" y="19819"/>
                    <a:pt x="14009" y="19345"/>
                  </a:cubicBezTo>
                  <a:cubicBezTo>
                    <a:pt x="13922" y="19416"/>
                    <a:pt x="13826" y="19482"/>
                    <a:pt x="13722" y="19542"/>
                  </a:cubicBezTo>
                  <a:cubicBezTo>
                    <a:pt x="9259" y="21600"/>
                    <a:pt x="0" y="18436"/>
                    <a:pt x="0" y="12858"/>
                  </a:cubicBezTo>
                  <a:cubicBezTo>
                    <a:pt x="8" y="5525"/>
                    <a:pt x="9321" y="1866"/>
                    <a:pt x="15018" y="808"/>
                  </a:cubicBezTo>
                  <a:close/>
                </a:path>
              </a:pathLst>
            </a:custGeom>
            <a:solidFill>
              <a:srgbClr val="ff6600"/>
            </a:solidFill>
            <a:ln w="12700">
              <a:noFill/>
            </a:ln>
          </p:spPr>
          <p:style>
            <a:lnRef idx="0"/>
            <a:fillRef idx="0"/>
            <a:effectRef idx="0"/>
            <a:fontRef idx="minor"/>
          </p:style>
        </p:sp>
        <p:sp>
          <p:nvSpPr>
            <p:cNvPr id="334" name="Freeform 12"/>
            <p:cNvSpPr/>
            <p:nvPr/>
          </p:nvSpPr>
          <p:spPr>
            <a:xfrm>
              <a:off x="3801600" y="2456280"/>
              <a:ext cx="1631520" cy="2302560"/>
            </a:xfrm>
            <a:custGeom>
              <a:avLst/>
              <a:gdLst/>
              <a:ahLst/>
              <a:rect l="l" t="t" r="r" b="b"/>
              <a:pathLst>
                <a:path w="19684" h="19639">
                  <a:moveTo>
                    <a:pt x="15013" y="3714"/>
                  </a:moveTo>
                  <a:cubicBezTo>
                    <a:pt x="12991" y="4161"/>
                    <a:pt x="516" y="7847"/>
                    <a:pt x="2401" y="15604"/>
                  </a:cubicBezTo>
                  <a:cubicBezTo>
                    <a:pt x="3013" y="18061"/>
                    <a:pt x="5195" y="19601"/>
                    <a:pt x="8385" y="19601"/>
                  </a:cubicBezTo>
                  <a:cubicBezTo>
                    <a:pt x="9603" y="19601"/>
                    <a:pt x="10790" y="19330"/>
                    <a:pt x="11775" y="18826"/>
                  </a:cubicBezTo>
                  <a:cubicBezTo>
                    <a:pt x="6138" y="21600"/>
                    <a:pt x="-1916" y="16923"/>
                    <a:pt x="411" y="10078"/>
                  </a:cubicBezTo>
                  <a:cubicBezTo>
                    <a:pt x="2932" y="2718"/>
                    <a:pt x="19684" y="0"/>
                    <a:pt x="19684" y="0"/>
                  </a:cubicBezTo>
                  <a:lnTo>
                    <a:pt x="15456" y="4529"/>
                  </a:lnTo>
                  <a:close/>
                </a:path>
              </a:pathLst>
            </a:custGeom>
            <a:solidFill>
              <a:srgbClr val="ff6600"/>
            </a:solidFill>
            <a:ln w="12700">
              <a:noFill/>
            </a:ln>
          </p:spPr>
          <p:style>
            <a:lnRef idx="0"/>
            <a:fillRef idx="0"/>
            <a:effectRef idx="0"/>
            <a:fontRef idx="minor"/>
          </p:style>
        </p:sp>
      </p:grpSp>
      <p:grpSp>
        <p:nvGrpSpPr>
          <p:cNvPr id="335" name="Group"/>
          <p:cNvGrpSpPr/>
          <p:nvPr/>
        </p:nvGrpSpPr>
        <p:grpSpPr>
          <a:xfrm>
            <a:off x="2841840" y="2616480"/>
            <a:ext cx="2134800" cy="2388240"/>
            <a:chOff x="2841840" y="2616480"/>
            <a:chExt cx="2134800" cy="2388240"/>
          </a:xfrm>
        </p:grpSpPr>
        <p:sp>
          <p:nvSpPr>
            <p:cNvPr id="336" name="Freeform 18"/>
            <p:cNvSpPr/>
            <p:nvPr/>
          </p:nvSpPr>
          <p:spPr>
            <a:xfrm>
              <a:off x="2841840" y="2616480"/>
              <a:ext cx="2134800" cy="2388240"/>
            </a:xfrm>
            <a:custGeom>
              <a:avLst/>
              <a:gdLst/>
              <a:ahLst/>
              <a:rect l="l" t="t" r="r" b="b"/>
              <a:pathLst>
                <a:path w="21081" h="19754">
                  <a:moveTo>
                    <a:pt x="1042" y="3690"/>
                  </a:moveTo>
                  <a:lnTo>
                    <a:pt x="0" y="3547"/>
                  </a:lnTo>
                  <a:lnTo>
                    <a:pt x="4615" y="0"/>
                  </a:lnTo>
                  <a:lnTo>
                    <a:pt x="7668" y="4579"/>
                  </a:lnTo>
                  <a:lnTo>
                    <a:pt x="6639" y="4436"/>
                  </a:lnTo>
                  <a:cubicBezTo>
                    <a:pt x="6316" y="5864"/>
                    <a:pt x="5321" y="15077"/>
                    <a:pt x="14050" y="17449"/>
                  </a:cubicBezTo>
                  <a:cubicBezTo>
                    <a:pt x="16813" y="18196"/>
                    <a:pt x="19226" y="17586"/>
                    <a:pt x="20453" y="15665"/>
                  </a:cubicBezTo>
                  <a:cubicBezTo>
                    <a:pt x="20922" y="14932"/>
                    <a:pt x="21100" y="14093"/>
                    <a:pt x="20960" y="13271"/>
                  </a:cubicBezTo>
                  <a:cubicBezTo>
                    <a:pt x="21003" y="13360"/>
                    <a:pt x="21036" y="13451"/>
                    <a:pt x="21059" y="13545"/>
                  </a:cubicBezTo>
                  <a:cubicBezTo>
                    <a:pt x="21534" y="17350"/>
                    <a:pt x="14380" y="21600"/>
                    <a:pt x="8275" y="18904"/>
                  </a:cubicBezTo>
                  <a:cubicBezTo>
                    <a:pt x="231" y="15346"/>
                    <a:pt x="-66" y="7758"/>
                    <a:pt x="1042" y="3690"/>
                  </a:cubicBezTo>
                  <a:close/>
                </a:path>
              </a:pathLst>
            </a:custGeom>
            <a:solidFill>
              <a:srgbClr val="92d050"/>
            </a:solidFill>
            <a:ln w="12700">
              <a:noFill/>
            </a:ln>
          </p:spPr>
          <p:style>
            <a:lnRef idx="0"/>
            <a:fillRef idx="0"/>
            <a:effectRef idx="0"/>
            <a:fontRef idx="minor"/>
          </p:style>
        </p:sp>
        <p:sp>
          <p:nvSpPr>
            <p:cNvPr id="337" name="Freeform 19"/>
            <p:cNvSpPr/>
            <p:nvPr/>
          </p:nvSpPr>
          <p:spPr>
            <a:xfrm>
              <a:off x="3177000" y="2616480"/>
              <a:ext cx="1792080" cy="2270160"/>
            </a:xfrm>
            <a:custGeom>
              <a:avLst/>
              <a:gdLst/>
              <a:ahLst/>
              <a:rect l="l" t="t" r="r" b="b"/>
              <a:pathLst>
                <a:path w="17940" h="19091">
                  <a:moveTo>
                    <a:pt x="3377" y="4533"/>
                  </a:moveTo>
                  <a:cubicBezTo>
                    <a:pt x="3049" y="5985"/>
                    <a:pt x="2040" y="15353"/>
                    <a:pt x="10889" y="17765"/>
                  </a:cubicBezTo>
                  <a:cubicBezTo>
                    <a:pt x="13689" y="18524"/>
                    <a:pt x="16135" y="17904"/>
                    <a:pt x="17378" y="15950"/>
                  </a:cubicBezTo>
                  <a:cubicBezTo>
                    <a:pt x="17853" y="15205"/>
                    <a:pt x="18034" y="14352"/>
                    <a:pt x="17893" y="13516"/>
                  </a:cubicBezTo>
                  <a:cubicBezTo>
                    <a:pt x="17893" y="13516"/>
                    <a:pt x="17893" y="13516"/>
                    <a:pt x="17893" y="13544"/>
                  </a:cubicBezTo>
                  <a:cubicBezTo>
                    <a:pt x="18601" y="18267"/>
                    <a:pt x="9839" y="21600"/>
                    <a:pt x="3992" y="16620"/>
                  </a:cubicBezTo>
                  <a:cubicBezTo>
                    <a:pt x="-2999" y="10669"/>
                    <a:pt x="1318" y="0"/>
                    <a:pt x="1318" y="0"/>
                  </a:cubicBezTo>
                  <a:lnTo>
                    <a:pt x="4419" y="4656"/>
                  </a:lnTo>
                  <a:close/>
                </a:path>
              </a:pathLst>
            </a:custGeom>
            <a:solidFill>
              <a:srgbClr val="92d050"/>
            </a:solidFill>
            <a:ln w="12700">
              <a:noFill/>
            </a:ln>
          </p:spPr>
          <p:style>
            <a:lnRef idx="0"/>
            <a:fillRef idx="0"/>
            <a:effectRef idx="0"/>
            <a:fontRef idx="minor"/>
          </p:style>
        </p:sp>
      </p:grpSp>
      <p:grpSp>
        <p:nvGrpSpPr>
          <p:cNvPr id="338" name="Group"/>
          <p:cNvGrpSpPr/>
          <p:nvPr/>
        </p:nvGrpSpPr>
        <p:grpSpPr>
          <a:xfrm>
            <a:off x="2439000" y="3834360"/>
            <a:ext cx="2599200" cy="1652400"/>
            <a:chOff x="2439000" y="3834360"/>
            <a:chExt cx="2599200" cy="1652400"/>
          </a:xfrm>
        </p:grpSpPr>
        <p:sp>
          <p:nvSpPr>
            <p:cNvPr id="339" name="Freeform 25"/>
            <p:cNvSpPr/>
            <p:nvPr/>
          </p:nvSpPr>
          <p:spPr>
            <a:xfrm>
              <a:off x="2439720" y="3834360"/>
              <a:ext cx="2598480" cy="1652400"/>
            </a:xfrm>
            <a:custGeom>
              <a:avLst/>
              <a:gdLst/>
              <a:ahLst/>
              <a:rect l="l" t="t" r="r" b="b"/>
              <a:pathLst>
                <a:path w="20314" h="18582">
                  <a:moveTo>
                    <a:pt x="1566" y="12733"/>
                  </a:moveTo>
                  <a:lnTo>
                    <a:pt x="1044" y="13651"/>
                  </a:lnTo>
                  <a:lnTo>
                    <a:pt x="0" y="6665"/>
                  </a:lnTo>
                  <a:lnTo>
                    <a:pt x="4990" y="6911"/>
                  </a:lnTo>
                  <a:lnTo>
                    <a:pt x="4468" y="7815"/>
                  </a:lnTo>
                  <a:cubicBezTo>
                    <a:pt x="5512" y="9113"/>
                    <a:pt x="12632" y="16480"/>
                    <a:pt x="18097" y="9613"/>
                  </a:cubicBezTo>
                  <a:cubicBezTo>
                    <a:pt x="19830" y="7434"/>
                    <a:pt x="20300" y="4657"/>
                    <a:pt x="19225" y="2150"/>
                  </a:cubicBezTo>
                  <a:cubicBezTo>
                    <a:pt x="18816" y="1187"/>
                    <a:pt x="18203" y="434"/>
                    <a:pt x="17476" y="0"/>
                  </a:cubicBezTo>
                  <a:cubicBezTo>
                    <a:pt x="17567" y="18"/>
                    <a:pt x="17656" y="48"/>
                    <a:pt x="17743" y="90"/>
                  </a:cubicBezTo>
                  <a:cubicBezTo>
                    <a:pt x="21005" y="2239"/>
                    <a:pt x="21600" y="12151"/>
                    <a:pt x="16954" y="16226"/>
                  </a:cubicBezTo>
                  <a:cubicBezTo>
                    <a:pt x="10774" y="21600"/>
                    <a:pt x="4426" y="16629"/>
                    <a:pt x="1566" y="12733"/>
                  </a:cubicBezTo>
                  <a:close/>
                </a:path>
              </a:pathLst>
            </a:custGeom>
            <a:solidFill>
              <a:srgbClr val="0ba7df"/>
            </a:solidFill>
            <a:ln w="12700">
              <a:noFill/>
            </a:ln>
          </p:spPr>
          <p:style>
            <a:lnRef idx="0"/>
            <a:fillRef idx="0"/>
            <a:effectRef idx="0"/>
            <a:fontRef idx="minor"/>
          </p:style>
        </p:sp>
        <p:sp>
          <p:nvSpPr>
            <p:cNvPr id="340" name="Freeform 26"/>
            <p:cNvSpPr/>
            <p:nvPr/>
          </p:nvSpPr>
          <p:spPr>
            <a:xfrm>
              <a:off x="2439000" y="3834360"/>
              <a:ext cx="2554920" cy="1401840"/>
            </a:xfrm>
            <a:custGeom>
              <a:avLst/>
              <a:gdLst/>
              <a:ahLst/>
              <a:rect l="l" t="t" r="r" b="b"/>
              <a:pathLst>
                <a:path w="20006" h="18778">
                  <a:moveTo>
                    <a:pt x="4465" y="9307"/>
                  </a:moveTo>
                  <a:cubicBezTo>
                    <a:pt x="5511" y="10853"/>
                    <a:pt x="12643" y="19627"/>
                    <a:pt x="18118" y="11449"/>
                  </a:cubicBezTo>
                  <a:cubicBezTo>
                    <a:pt x="19854" y="8853"/>
                    <a:pt x="20324" y="5547"/>
                    <a:pt x="19247" y="2560"/>
                  </a:cubicBezTo>
                  <a:cubicBezTo>
                    <a:pt x="18841" y="1418"/>
                    <a:pt x="18234" y="522"/>
                    <a:pt x="17511" y="0"/>
                  </a:cubicBezTo>
                  <a:cubicBezTo>
                    <a:pt x="21600" y="3022"/>
                    <a:pt x="20722" y="15342"/>
                    <a:pt x="14447" y="18249"/>
                  </a:cubicBezTo>
                  <a:cubicBezTo>
                    <a:pt x="7195" y="21600"/>
                    <a:pt x="0" y="7938"/>
                    <a:pt x="0" y="7938"/>
                  </a:cubicBezTo>
                  <a:lnTo>
                    <a:pt x="4999" y="8231"/>
                  </a:lnTo>
                  <a:close/>
                </a:path>
              </a:pathLst>
            </a:custGeom>
            <a:solidFill>
              <a:srgbClr val="0ba7df"/>
            </a:solidFill>
            <a:ln w="12700">
              <a:noFill/>
            </a:ln>
          </p:spPr>
          <p:style>
            <a:lnRef idx="0"/>
            <a:fillRef idx="0"/>
            <a:effectRef idx="0"/>
            <a:fontRef idx="minor"/>
          </p:style>
        </p:sp>
      </p:grpSp>
      <p:grpSp>
        <p:nvGrpSpPr>
          <p:cNvPr id="341" name="Group"/>
          <p:cNvGrpSpPr/>
          <p:nvPr/>
        </p:nvGrpSpPr>
        <p:grpSpPr>
          <a:xfrm>
            <a:off x="3575520" y="3795840"/>
            <a:ext cx="1851480" cy="2519640"/>
            <a:chOff x="3575520" y="3795840"/>
            <a:chExt cx="1851480" cy="2519640"/>
          </a:xfrm>
        </p:grpSpPr>
        <p:sp>
          <p:nvSpPr>
            <p:cNvPr id="342" name="Freeform 32"/>
            <p:cNvSpPr/>
            <p:nvPr/>
          </p:nvSpPr>
          <p:spPr>
            <a:xfrm>
              <a:off x="3580200" y="3795840"/>
              <a:ext cx="1846800" cy="2519640"/>
            </a:xfrm>
            <a:custGeom>
              <a:avLst/>
              <a:gdLst/>
              <a:ahLst/>
              <a:rect l="l" t="t" r="r" b="b"/>
              <a:pathLst>
                <a:path w="21530" h="20167">
                  <a:moveTo>
                    <a:pt x="6601" y="19359"/>
                  </a:moveTo>
                  <a:lnTo>
                    <a:pt x="7005" y="20167"/>
                  </a:lnTo>
                  <a:lnTo>
                    <a:pt x="0" y="18504"/>
                  </a:lnTo>
                  <a:lnTo>
                    <a:pt x="4048" y="14253"/>
                  </a:lnTo>
                  <a:lnTo>
                    <a:pt x="4445" y="15050"/>
                  </a:lnTo>
                  <a:cubicBezTo>
                    <a:pt x="6398" y="14620"/>
                    <a:pt x="18455" y="11107"/>
                    <a:pt x="16525" y="3817"/>
                  </a:cubicBezTo>
                  <a:cubicBezTo>
                    <a:pt x="15910" y="1511"/>
                    <a:pt x="13793" y="97"/>
                    <a:pt x="10710" y="97"/>
                  </a:cubicBezTo>
                  <a:cubicBezTo>
                    <a:pt x="9525" y="101"/>
                    <a:pt x="8372" y="362"/>
                    <a:pt x="7418" y="841"/>
                  </a:cubicBezTo>
                  <a:cubicBezTo>
                    <a:pt x="7506" y="770"/>
                    <a:pt x="7602" y="705"/>
                    <a:pt x="7706" y="645"/>
                  </a:cubicBezTo>
                  <a:cubicBezTo>
                    <a:pt x="12158" y="-1433"/>
                    <a:pt x="21475" y="1707"/>
                    <a:pt x="21530" y="7260"/>
                  </a:cubicBezTo>
                  <a:cubicBezTo>
                    <a:pt x="21600" y="14582"/>
                    <a:pt x="12298" y="18275"/>
                    <a:pt x="6601" y="19359"/>
                  </a:cubicBezTo>
                  <a:close/>
                </a:path>
              </a:pathLst>
            </a:custGeom>
            <a:solidFill>
              <a:schemeClr val="accent4">
                <a:lumMod val="75000"/>
              </a:schemeClr>
            </a:solidFill>
            <a:ln w="12700">
              <a:noFill/>
            </a:ln>
          </p:spPr>
          <p:style>
            <a:lnRef idx="0"/>
            <a:fillRef idx="0"/>
            <a:effectRef idx="0"/>
            <a:fontRef idx="minor"/>
          </p:style>
        </p:sp>
        <p:sp>
          <p:nvSpPr>
            <p:cNvPr id="343" name="Freeform 33"/>
            <p:cNvSpPr/>
            <p:nvPr/>
          </p:nvSpPr>
          <p:spPr>
            <a:xfrm>
              <a:off x="3575520" y="3801600"/>
              <a:ext cx="1657080" cy="2311200"/>
            </a:xfrm>
            <a:custGeom>
              <a:avLst/>
              <a:gdLst/>
              <a:ahLst/>
              <a:rect l="l" t="t" r="r" b="b"/>
              <a:pathLst>
                <a:path w="19624" h="19625">
                  <a:moveTo>
                    <a:pt x="4546" y="15905"/>
                  </a:moveTo>
                  <a:cubicBezTo>
                    <a:pt x="6531" y="15448"/>
                    <a:pt x="18777" y="11722"/>
                    <a:pt x="16817" y="3989"/>
                  </a:cubicBezTo>
                  <a:cubicBezTo>
                    <a:pt x="16192" y="1542"/>
                    <a:pt x="14042" y="43"/>
                    <a:pt x="10911" y="43"/>
                  </a:cubicBezTo>
                  <a:cubicBezTo>
                    <a:pt x="9713" y="54"/>
                    <a:pt x="8551" y="334"/>
                    <a:pt x="7590" y="843"/>
                  </a:cubicBezTo>
                  <a:cubicBezTo>
                    <a:pt x="13077" y="-1975"/>
                    <a:pt x="21600" y="2625"/>
                    <a:pt x="19212" y="9422"/>
                  </a:cubicBezTo>
                  <a:cubicBezTo>
                    <a:pt x="16358" y="17579"/>
                    <a:pt x="0" y="19625"/>
                    <a:pt x="0" y="19625"/>
                  </a:cubicBezTo>
                  <a:lnTo>
                    <a:pt x="4111" y="15116"/>
                  </a:lnTo>
                  <a:close/>
                </a:path>
              </a:pathLst>
            </a:custGeom>
            <a:solidFill>
              <a:schemeClr val="accent4">
                <a:lumMod val="75000"/>
              </a:schemeClr>
            </a:solidFill>
            <a:ln w="12700">
              <a:noFill/>
            </a:ln>
          </p:spPr>
          <p:style>
            <a:lnRef idx="0"/>
            <a:fillRef idx="0"/>
            <a:effectRef idx="0"/>
            <a:fontRef idx="minor"/>
          </p:style>
        </p:sp>
      </p:grpSp>
      <p:grpSp>
        <p:nvGrpSpPr>
          <p:cNvPr id="344" name="Group"/>
          <p:cNvGrpSpPr/>
          <p:nvPr/>
        </p:nvGrpSpPr>
        <p:grpSpPr>
          <a:xfrm>
            <a:off x="4019400" y="3568680"/>
            <a:ext cx="2134080" cy="2390040"/>
            <a:chOff x="4019400" y="3568680"/>
            <a:chExt cx="2134080" cy="2390040"/>
          </a:xfrm>
        </p:grpSpPr>
        <p:sp>
          <p:nvSpPr>
            <p:cNvPr id="345" name="Freeform 39"/>
            <p:cNvSpPr/>
            <p:nvPr/>
          </p:nvSpPr>
          <p:spPr>
            <a:xfrm>
              <a:off x="4019400" y="3568680"/>
              <a:ext cx="2134080" cy="2387880"/>
            </a:xfrm>
            <a:custGeom>
              <a:avLst/>
              <a:gdLst/>
              <a:ahLst/>
              <a:rect l="l" t="t" r="r" b="b"/>
              <a:pathLst>
                <a:path w="21083" h="19755">
                  <a:moveTo>
                    <a:pt x="20035" y="16059"/>
                  </a:moveTo>
                  <a:lnTo>
                    <a:pt x="21083" y="16202"/>
                  </a:lnTo>
                  <a:lnTo>
                    <a:pt x="16466" y="19755"/>
                  </a:lnTo>
                  <a:lnTo>
                    <a:pt x="13433" y="15153"/>
                  </a:lnTo>
                  <a:lnTo>
                    <a:pt x="14461" y="15290"/>
                  </a:lnTo>
                  <a:cubicBezTo>
                    <a:pt x="14778" y="13868"/>
                    <a:pt x="15781" y="4652"/>
                    <a:pt x="7028" y="2291"/>
                  </a:cubicBezTo>
                  <a:cubicBezTo>
                    <a:pt x="4265" y="1544"/>
                    <a:pt x="1844" y="2159"/>
                    <a:pt x="624" y="4081"/>
                  </a:cubicBezTo>
                  <a:cubicBezTo>
                    <a:pt x="160" y="4816"/>
                    <a:pt x="-15" y="5653"/>
                    <a:pt x="123" y="6475"/>
                  </a:cubicBezTo>
                  <a:cubicBezTo>
                    <a:pt x="81" y="6386"/>
                    <a:pt x="48" y="6294"/>
                    <a:pt x="24" y="6201"/>
                  </a:cubicBezTo>
                  <a:cubicBezTo>
                    <a:pt x="-464" y="2417"/>
                    <a:pt x="6692" y="-1845"/>
                    <a:pt x="12799" y="846"/>
                  </a:cubicBezTo>
                  <a:cubicBezTo>
                    <a:pt x="20833" y="4394"/>
                    <a:pt x="21136" y="11984"/>
                    <a:pt x="20035" y="16059"/>
                  </a:cubicBezTo>
                  <a:close/>
                </a:path>
              </a:pathLst>
            </a:custGeom>
            <a:solidFill>
              <a:schemeClr val="accent6">
                <a:lumMod val="75000"/>
              </a:schemeClr>
            </a:solidFill>
            <a:ln w="12700">
              <a:noFill/>
            </a:ln>
          </p:spPr>
          <p:style>
            <a:lnRef idx="0"/>
            <a:fillRef idx="0"/>
            <a:effectRef idx="0"/>
            <a:fontRef idx="minor"/>
          </p:style>
        </p:sp>
        <p:sp>
          <p:nvSpPr>
            <p:cNvPr id="346" name="Freeform 40"/>
            <p:cNvSpPr/>
            <p:nvPr/>
          </p:nvSpPr>
          <p:spPr>
            <a:xfrm>
              <a:off x="4024080" y="3724560"/>
              <a:ext cx="1757880" cy="2234160"/>
            </a:xfrm>
            <a:custGeom>
              <a:avLst/>
              <a:gdLst/>
              <a:ahLst/>
              <a:rect l="l" t="t" r="r" b="b"/>
              <a:pathLst>
                <a:path w="18177" h="19287">
                  <a:moveTo>
                    <a:pt x="15055" y="14611"/>
                  </a:moveTo>
                  <a:cubicBezTo>
                    <a:pt x="15386" y="13126"/>
                    <a:pt x="16436" y="3510"/>
                    <a:pt x="7275" y="1045"/>
                  </a:cubicBezTo>
                  <a:cubicBezTo>
                    <a:pt x="4383" y="266"/>
                    <a:pt x="1849" y="908"/>
                    <a:pt x="572" y="2914"/>
                  </a:cubicBezTo>
                  <a:cubicBezTo>
                    <a:pt x="87" y="3680"/>
                    <a:pt x="-97" y="4554"/>
                    <a:pt x="48" y="5412"/>
                  </a:cubicBezTo>
                  <a:cubicBezTo>
                    <a:pt x="-691" y="564"/>
                    <a:pt x="7593" y="-2313"/>
                    <a:pt x="14027" y="2404"/>
                  </a:cubicBezTo>
                  <a:cubicBezTo>
                    <a:pt x="20909" y="7430"/>
                    <a:pt x="17154" y="19287"/>
                    <a:pt x="17154" y="19287"/>
                  </a:cubicBezTo>
                  <a:lnTo>
                    <a:pt x="13978" y="14484"/>
                  </a:lnTo>
                  <a:close/>
                </a:path>
              </a:pathLst>
            </a:custGeom>
            <a:solidFill>
              <a:schemeClr val="accent6">
                <a:lumMod val="75000"/>
              </a:schemeClr>
            </a:solidFill>
            <a:ln w="12700">
              <a:noFill/>
            </a:ln>
          </p:spPr>
          <p:style>
            <a:lnRef idx="0"/>
            <a:fillRef idx="0"/>
            <a:effectRef idx="0"/>
            <a:fontRef idx="minor"/>
          </p:style>
        </p:sp>
      </p:grpSp>
      <p:grpSp>
        <p:nvGrpSpPr>
          <p:cNvPr id="347" name="Group"/>
          <p:cNvGrpSpPr/>
          <p:nvPr/>
        </p:nvGrpSpPr>
        <p:grpSpPr>
          <a:xfrm>
            <a:off x="3984120" y="3062520"/>
            <a:ext cx="2567880" cy="1661040"/>
            <a:chOff x="3984120" y="3062520"/>
            <a:chExt cx="2567880" cy="1661040"/>
          </a:xfrm>
        </p:grpSpPr>
        <p:sp>
          <p:nvSpPr>
            <p:cNvPr id="348" name="Freeform 46"/>
            <p:cNvSpPr/>
            <p:nvPr/>
          </p:nvSpPr>
          <p:spPr>
            <a:xfrm>
              <a:off x="3984120" y="3062520"/>
              <a:ext cx="2566440" cy="1661040"/>
            </a:xfrm>
            <a:custGeom>
              <a:avLst/>
              <a:gdLst/>
              <a:ahLst/>
              <a:rect l="l" t="t" r="r" b="b"/>
              <a:pathLst>
                <a:path w="21074" h="18710">
                  <a:moveTo>
                    <a:pt x="137" y="13813"/>
                  </a:moveTo>
                  <a:cubicBezTo>
                    <a:pt x="-526" y="8579"/>
                    <a:pt x="1327" y="4803"/>
                    <a:pt x="3498" y="2231"/>
                  </a:cubicBezTo>
                  <a:cubicBezTo>
                    <a:pt x="9830" y="-2890"/>
                    <a:pt x="16370" y="1895"/>
                    <a:pt x="19385" y="5701"/>
                  </a:cubicBezTo>
                  <a:lnTo>
                    <a:pt x="19934" y="4773"/>
                  </a:lnTo>
                  <a:lnTo>
                    <a:pt x="21074" y="11749"/>
                  </a:lnTo>
                  <a:lnTo>
                    <a:pt x="15838" y="11592"/>
                  </a:lnTo>
                  <a:lnTo>
                    <a:pt x="16387" y="10680"/>
                  </a:lnTo>
                  <a:cubicBezTo>
                    <a:pt x="15290" y="9394"/>
                    <a:pt x="7741" y="2134"/>
                    <a:pt x="2056" y="9110"/>
                  </a:cubicBezTo>
                  <a:cubicBezTo>
                    <a:pt x="258" y="11353"/>
                    <a:pt x="-214" y="14112"/>
                    <a:pt x="960" y="16587"/>
                  </a:cubicBezTo>
                  <a:cubicBezTo>
                    <a:pt x="1398" y="17546"/>
                    <a:pt x="2049" y="18289"/>
                    <a:pt x="2818" y="18710"/>
                  </a:cubicBezTo>
                  <a:lnTo>
                    <a:pt x="2692" y="18710"/>
                  </a:lnTo>
                  <a:cubicBezTo>
                    <a:pt x="1349" y="17970"/>
                    <a:pt x="450" y="16228"/>
                    <a:pt x="137" y="13813"/>
                  </a:cubicBezTo>
                  <a:close/>
                </a:path>
              </a:pathLst>
            </a:custGeom>
            <a:solidFill>
              <a:srgbClr val="cc3399"/>
            </a:solidFill>
            <a:ln w="12700">
              <a:noFill/>
            </a:ln>
          </p:spPr>
          <p:style>
            <a:lnRef idx="0"/>
            <a:fillRef idx="0"/>
            <a:effectRef idx="0"/>
            <a:fontRef idx="minor"/>
          </p:style>
        </p:sp>
        <p:sp>
          <p:nvSpPr>
            <p:cNvPr id="349" name="Freeform 47"/>
            <p:cNvSpPr/>
            <p:nvPr/>
          </p:nvSpPr>
          <p:spPr>
            <a:xfrm>
              <a:off x="4000680" y="3336840"/>
              <a:ext cx="2551320" cy="1385640"/>
            </a:xfrm>
            <a:custGeom>
              <a:avLst/>
              <a:gdLst/>
              <a:ahLst/>
              <a:rect l="l" t="t" r="r" b="b"/>
              <a:pathLst>
                <a:path w="21142" h="18493">
                  <a:moveTo>
                    <a:pt x="5766" y="675"/>
                  </a:moveTo>
                  <a:cubicBezTo>
                    <a:pt x="12787" y="-3107"/>
                    <a:pt x="21142" y="10248"/>
                    <a:pt x="21142" y="10248"/>
                  </a:cubicBezTo>
                  <a:lnTo>
                    <a:pt x="15858" y="10062"/>
                  </a:lnTo>
                  <a:lnTo>
                    <a:pt x="16411" y="8982"/>
                  </a:lnTo>
                  <a:cubicBezTo>
                    <a:pt x="15305" y="7458"/>
                    <a:pt x="7686" y="-1141"/>
                    <a:pt x="1949" y="7122"/>
                  </a:cubicBezTo>
                  <a:cubicBezTo>
                    <a:pt x="134" y="9779"/>
                    <a:pt x="-342" y="13046"/>
                    <a:pt x="842" y="15978"/>
                  </a:cubicBezTo>
                  <a:cubicBezTo>
                    <a:pt x="1285" y="17114"/>
                    <a:pt x="1942" y="17995"/>
                    <a:pt x="2718" y="18493"/>
                  </a:cubicBezTo>
                  <a:lnTo>
                    <a:pt x="2685" y="18493"/>
                  </a:lnTo>
                  <a:cubicBezTo>
                    <a:pt x="1986" y="18051"/>
                    <a:pt x="1373" y="17321"/>
                    <a:pt x="909" y="16376"/>
                  </a:cubicBezTo>
                  <a:cubicBezTo>
                    <a:pt x="523" y="15485"/>
                    <a:pt x="247" y="14484"/>
                    <a:pt x="95" y="13427"/>
                  </a:cubicBezTo>
                  <a:cubicBezTo>
                    <a:pt x="-458" y="8902"/>
                    <a:pt x="1401" y="3013"/>
                    <a:pt x="5766" y="675"/>
                  </a:cubicBezTo>
                  <a:close/>
                </a:path>
              </a:pathLst>
            </a:custGeom>
            <a:solidFill>
              <a:srgbClr val="cc3399"/>
            </a:solidFill>
            <a:ln w="12700">
              <a:noFill/>
            </a:ln>
          </p:spPr>
          <p:style>
            <a:lnRef idx="0"/>
            <a:fillRef idx="0"/>
            <a:effectRef idx="0"/>
            <a:fontRef idx="minor"/>
          </p:style>
        </p:sp>
      </p:grpSp>
      <p:sp>
        <p:nvSpPr>
          <p:cNvPr id="350" name="TextBox 52"/>
          <p:cNvSpPr/>
          <p:nvPr/>
        </p:nvSpPr>
        <p:spPr>
          <a:xfrm>
            <a:off x="1442160" y="2270160"/>
            <a:ext cx="37414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800" spc="-1" strike="noStrike">
                <a:solidFill>
                  <a:srgbClr val="404040"/>
                </a:solidFill>
                <a:latin typeface="Calibri"/>
                <a:ea typeface="DejaVu Sans"/>
              </a:rPr>
              <a:t>Qu'est-ce qui vous a frappé ?</a:t>
            </a:r>
            <a:endParaRPr b="0" lang="fr-FR" sz="1800" spc="-1" strike="noStrike">
              <a:latin typeface="Arial"/>
            </a:endParaRPr>
          </a:p>
        </p:txBody>
      </p:sp>
      <p:sp>
        <p:nvSpPr>
          <p:cNvPr id="351" name="TextBox 52"/>
          <p:cNvSpPr/>
          <p:nvPr/>
        </p:nvSpPr>
        <p:spPr>
          <a:xfrm>
            <a:off x="196920" y="3971880"/>
            <a:ext cx="2663640" cy="34236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0" lang="en-US" sz="1800" spc="-1" strike="noStrike">
                <a:solidFill>
                  <a:srgbClr val="404040"/>
                </a:solidFill>
                <a:latin typeface="Calibri"/>
                <a:ea typeface="DejaVu Sans"/>
              </a:rPr>
              <a:t>Discuter en </a:t>
            </a:r>
            <a:r>
              <a:rPr b="0" lang="fr-CA" sz="1800" spc="-1" strike="noStrike">
                <a:solidFill>
                  <a:srgbClr val="404040"/>
                </a:solidFill>
                <a:latin typeface="Calibri"/>
                <a:ea typeface="DejaVu Sans"/>
              </a:rPr>
              <a:t>binômes</a:t>
            </a:r>
            <a:endParaRPr b="0" lang="fr-FR" sz="1800" spc="-1" strike="noStrike">
              <a:latin typeface="Arial"/>
            </a:endParaRPr>
          </a:p>
        </p:txBody>
      </p:sp>
      <p:sp>
        <p:nvSpPr>
          <p:cNvPr id="352" name="TextBox 52"/>
          <p:cNvSpPr/>
          <p:nvPr/>
        </p:nvSpPr>
        <p:spPr>
          <a:xfrm>
            <a:off x="759600" y="5818320"/>
            <a:ext cx="285984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0" lang="en-US" sz="1800" spc="-1" strike="noStrike">
                <a:solidFill>
                  <a:srgbClr val="404040"/>
                </a:solidFill>
                <a:latin typeface="Calibri"/>
                <a:ea typeface="DejaVu Sans"/>
              </a:rPr>
              <a:t>Comment ma réaction résout-elle le problème ? </a:t>
            </a:r>
            <a:endParaRPr b="0" lang="fr-FR" sz="1800" spc="-1" strike="noStrike">
              <a:latin typeface="Arial"/>
            </a:endParaRPr>
          </a:p>
        </p:txBody>
      </p:sp>
      <p:sp>
        <p:nvSpPr>
          <p:cNvPr id="353" name="TextBox 52"/>
          <p:cNvSpPr/>
          <p:nvPr/>
        </p:nvSpPr>
        <p:spPr>
          <a:xfrm>
            <a:off x="5216400" y="6050520"/>
            <a:ext cx="3659400" cy="61668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800" spc="-1" strike="noStrike">
                <a:solidFill>
                  <a:srgbClr val="404040"/>
                </a:solidFill>
                <a:latin typeface="Calibri"/>
                <a:ea typeface="DejaVu Sans"/>
              </a:rPr>
              <a:t>Comment réagir lorsque je suis en conflit ? </a:t>
            </a:r>
            <a:endParaRPr b="0" lang="fr-FR" sz="1800" spc="-1" strike="noStrike">
              <a:latin typeface="Arial"/>
            </a:endParaRPr>
          </a:p>
        </p:txBody>
      </p:sp>
      <p:sp>
        <p:nvSpPr>
          <p:cNvPr id="354" name="TextBox 52"/>
          <p:cNvSpPr/>
          <p:nvPr/>
        </p:nvSpPr>
        <p:spPr>
          <a:xfrm>
            <a:off x="6300360" y="4232160"/>
            <a:ext cx="2715120" cy="116532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0" lang="en-US" sz="1800" spc="-1" strike="noStrike">
                <a:solidFill>
                  <a:srgbClr val="404040"/>
                </a:solidFill>
                <a:latin typeface="Calibri"/>
                <a:ea typeface="DejaVu Sans"/>
              </a:rPr>
              <a:t>Quels événements/personnes/</a:t>
            </a:r>
            <a:endParaRPr b="0" lang="fr-FR" sz="1800" spc="-1" strike="noStrike">
              <a:latin typeface="Arial"/>
            </a:endParaRPr>
          </a:p>
          <a:p>
            <a:pPr algn="ctr">
              <a:lnSpc>
                <a:spcPct val="100000"/>
              </a:lnSpc>
            </a:pPr>
            <a:r>
              <a:rPr b="0" lang="en-US" sz="1800" spc="-1" strike="noStrike">
                <a:solidFill>
                  <a:srgbClr val="404040"/>
                </a:solidFill>
                <a:latin typeface="Calibri"/>
                <a:ea typeface="DejaVu Sans"/>
              </a:rPr>
              <a:t>sujets/situations créent souvent des conflits ? </a:t>
            </a:r>
            <a:endParaRPr b="0" lang="fr-FR" sz="1800" spc="-1" strike="noStrike">
              <a:latin typeface="Arial"/>
            </a:endParaRPr>
          </a:p>
        </p:txBody>
      </p:sp>
      <p:sp>
        <p:nvSpPr>
          <p:cNvPr id="355" name="TextBox 52"/>
          <p:cNvSpPr/>
          <p:nvPr/>
        </p:nvSpPr>
        <p:spPr>
          <a:xfrm>
            <a:off x="5532480" y="2300400"/>
            <a:ext cx="3345480" cy="34236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0" lang="en-US" sz="1800" spc="-1" strike="noStrike">
                <a:solidFill>
                  <a:srgbClr val="535353"/>
                </a:solidFill>
                <a:latin typeface="Calibri"/>
                <a:ea typeface="DejaVu Sans"/>
              </a:rPr>
              <a:t>Comment reconnaître un conflit ?</a:t>
            </a:r>
            <a:endParaRPr b="0" lang="fr-FR" sz="1800" spc="-1" strike="noStrike">
              <a:latin typeface="Arial"/>
            </a:endParaRPr>
          </a:p>
        </p:txBody>
      </p:sp>
      <p:sp>
        <p:nvSpPr>
          <p:cNvPr id="356" name="Freeform 9"/>
          <p:cNvSpPr/>
          <p:nvPr/>
        </p:nvSpPr>
        <p:spPr>
          <a:xfrm>
            <a:off x="5692680" y="3371400"/>
            <a:ext cx="375840" cy="408600"/>
          </a:xfrm>
          <a:custGeom>
            <a:avLst/>
            <a:gdLst/>
            <a:ahLst/>
            <a:rect l="l" t="t" r="r" b="b"/>
            <a:pathLst>
              <a:path w="21594" h="2160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noFill/>
          <a:ln w="6350">
            <a:solidFill>
              <a:srgbClr val="ffffff"/>
            </a:solidFill>
            <a:miter/>
          </a:ln>
        </p:spPr>
        <p:style>
          <a:lnRef idx="0"/>
          <a:fillRef idx="0"/>
          <a:effectRef idx="0"/>
          <a:fontRef idx="minor"/>
        </p:style>
      </p:sp>
      <p:sp>
        <p:nvSpPr>
          <p:cNvPr id="357" name="Freeform 12"/>
          <p:cNvSpPr/>
          <p:nvPr/>
        </p:nvSpPr>
        <p:spPr>
          <a:xfrm>
            <a:off x="3048480" y="3125880"/>
            <a:ext cx="315360" cy="395640"/>
          </a:xfrm>
          <a:custGeom>
            <a:avLst/>
            <a:gdLst/>
            <a:ahLst/>
            <a:rect l="l" t="t" r="r" b="b"/>
            <a:pathLst>
              <a:path w="21248" h="21600">
                <a:moveTo>
                  <a:pt x="5084" y="14393"/>
                </a:moveTo>
                <a:lnTo>
                  <a:pt x="6475" y="20745"/>
                </a:lnTo>
                <a:cubicBezTo>
                  <a:pt x="6577" y="21236"/>
                  <a:pt x="7099" y="21597"/>
                  <a:pt x="7713" y="21600"/>
                </a:cubicBezTo>
                <a:lnTo>
                  <a:pt x="14461" y="21600"/>
                </a:lnTo>
                <a:cubicBezTo>
                  <a:pt x="15070" y="21595"/>
                  <a:pt x="15585" y="21234"/>
                  <a:pt x="15679" y="20745"/>
                </a:cubicBezTo>
                <a:lnTo>
                  <a:pt x="17110" y="14393"/>
                </a:lnTo>
                <a:close/>
                <a:moveTo>
                  <a:pt x="4276" y="7191"/>
                </a:moveTo>
                <a:cubicBezTo>
                  <a:pt x="3581" y="7191"/>
                  <a:pt x="3018" y="8169"/>
                  <a:pt x="3018" y="8733"/>
                </a:cubicBezTo>
                <a:cubicBezTo>
                  <a:pt x="2967" y="9299"/>
                  <a:pt x="3491" y="9791"/>
                  <a:pt x="4188" y="9832"/>
                </a:cubicBezTo>
                <a:cubicBezTo>
                  <a:pt x="4885" y="9873"/>
                  <a:pt x="5490" y="9447"/>
                  <a:pt x="5541" y="8882"/>
                </a:cubicBezTo>
                <a:cubicBezTo>
                  <a:pt x="5545" y="8833"/>
                  <a:pt x="5545" y="8783"/>
                  <a:pt x="5541" y="8733"/>
                </a:cubicBezTo>
                <a:cubicBezTo>
                  <a:pt x="5541" y="8169"/>
                  <a:pt x="4978" y="7191"/>
                  <a:pt x="4276" y="7191"/>
                </a:cubicBezTo>
                <a:close/>
                <a:moveTo>
                  <a:pt x="14540" y="6449"/>
                </a:moveTo>
                <a:cubicBezTo>
                  <a:pt x="14378" y="6450"/>
                  <a:pt x="14222" y="6504"/>
                  <a:pt x="14110" y="6600"/>
                </a:cubicBezTo>
                <a:cubicBezTo>
                  <a:pt x="12569" y="7909"/>
                  <a:pt x="11539" y="9558"/>
                  <a:pt x="11150" y="11340"/>
                </a:cubicBezTo>
                <a:lnTo>
                  <a:pt x="9037" y="11340"/>
                </a:lnTo>
                <a:cubicBezTo>
                  <a:pt x="8786" y="10518"/>
                  <a:pt x="8375" y="10023"/>
                  <a:pt x="7137" y="8922"/>
                </a:cubicBezTo>
                <a:cubicBezTo>
                  <a:pt x="6903" y="8717"/>
                  <a:pt x="6508" y="8705"/>
                  <a:pt x="6256" y="8895"/>
                </a:cubicBezTo>
                <a:cubicBezTo>
                  <a:pt x="6004" y="9085"/>
                  <a:pt x="5989" y="9405"/>
                  <a:pt x="6223" y="9610"/>
                </a:cubicBezTo>
                <a:cubicBezTo>
                  <a:pt x="7176" y="10459"/>
                  <a:pt x="7547" y="10840"/>
                  <a:pt x="7733" y="11303"/>
                </a:cubicBezTo>
                <a:lnTo>
                  <a:pt x="5084" y="11303"/>
                </a:lnTo>
                <a:cubicBezTo>
                  <a:pt x="4383" y="11311"/>
                  <a:pt x="3822" y="11776"/>
                  <a:pt x="3826" y="12345"/>
                </a:cubicBezTo>
                <a:lnTo>
                  <a:pt x="3826" y="13372"/>
                </a:lnTo>
                <a:lnTo>
                  <a:pt x="18394" y="13372"/>
                </a:lnTo>
                <a:lnTo>
                  <a:pt x="18394" y="12345"/>
                </a:lnTo>
                <a:cubicBezTo>
                  <a:pt x="18373" y="11764"/>
                  <a:pt x="17786" y="11302"/>
                  <a:pt x="17070" y="11303"/>
                </a:cubicBezTo>
                <a:lnTo>
                  <a:pt x="12395" y="11303"/>
                </a:lnTo>
                <a:cubicBezTo>
                  <a:pt x="12763" y="9792"/>
                  <a:pt x="13660" y="8401"/>
                  <a:pt x="14977" y="7293"/>
                </a:cubicBezTo>
                <a:cubicBezTo>
                  <a:pt x="15216" y="7096"/>
                  <a:pt x="15216" y="6780"/>
                  <a:pt x="14977" y="6584"/>
                </a:cubicBezTo>
                <a:cubicBezTo>
                  <a:pt x="14863" y="6506"/>
                  <a:pt x="14722" y="6459"/>
                  <a:pt x="14573" y="6449"/>
                </a:cubicBezTo>
                <a:close/>
                <a:moveTo>
                  <a:pt x="6700" y="6197"/>
                </a:moveTo>
                <a:cubicBezTo>
                  <a:pt x="6298" y="6168"/>
                  <a:pt x="5905" y="6301"/>
                  <a:pt x="5647" y="6551"/>
                </a:cubicBezTo>
                <a:cubicBezTo>
                  <a:pt x="5296" y="7041"/>
                  <a:pt x="6057" y="7949"/>
                  <a:pt x="6660" y="8234"/>
                </a:cubicBezTo>
                <a:cubicBezTo>
                  <a:pt x="7272" y="8510"/>
                  <a:pt x="8043" y="8338"/>
                  <a:pt x="8395" y="7847"/>
                </a:cubicBezTo>
                <a:cubicBezTo>
                  <a:pt x="8730" y="7343"/>
                  <a:pt x="8521" y="6715"/>
                  <a:pt x="7918" y="6417"/>
                </a:cubicBezTo>
                <a:cubicBezTo>
                  <a:pt x="7541" y="6262"/>
                  <a:pt x="7122" y="6186"/>
                  <a:pt x="6700" y="6197"/>
                </a:cubicBezTo>
                <a:close/>
                <a:moveTo>
                  <a:pt x="1879" y="6197"/>
                </a:moveTo>
                <a:cubicBezTo>
                  <a:pt x="1448" y="6187"/>
                  <a:pt x="1021" y="6263"/>
                  <a:pt x="634" y="6417"/>
                </a:cubicBezTo>
                <a:cubicBezTo>
                  <a:pt x="34" y="6716"/>
                  <a:pt x="-173" y="7345"/>
                  <a:pt x="164" y="7847"/>
                </a:cubicBezTo>
                <a:cubicBezTo>
                  <a:pt x="516" y="8338"/>
                  <a:pt x="1287" y="8510"/>
                  <a:pt x="1899" y="8234"/>
                </a:cubicBezTo>
                <a:cubicBezTo>
                  <a:pt x="2501" y="7949"/>
                  <a:pt x="3263" y="7041"/>
                  <a:pt x="2912" y="6551"/>
                </a:cubicBezTo>
                <a:cubicBezTo>
                  <a:pt x="2662" y="6301"/>
                  <a:pt x="2275" y="6168"/>
                  <a:pt x="1879" y="6197"/>
                </a:cubicBezTo>
                <a:close/>
                <a:moveTo>
                  <a:pt x="16964" y="5122"/>
                </a:moveTo>
                <a:cubicBezTo>
                  <a:pt x="16269" y="5122"/>
                  <a:pt x="15679" y="6100"/>
                  <a:pt x="15679" y="6664"/>
                </a:cubicBezTo>
                <a:cubicBezTo>
                  <a:pt x="15690" y="7234"/>
                  <a:pt x="16262" y="7691"/>
                  <a:pt x="16964" y="7691"/>
                </a:cubicBezTo>
                <a:cubicBezTo>
                  <a:pt x="17661" y="7688"/>
                  <a:pt x="18225" y="7230"/>
                  <a:pt x="18229" y="6664"/>
                </a:cubicBezTo>
                <a:cubicBezTo>
                  <a:pt x="18229" y="6122"/>
                  <a:pt x="17659" y="5122"/>
                  <a:pt x="16964" y="5122"/>
                </a:cubicBezTo>
                <a:close/>
                <a:moveTo>
                  <a:pt x="4276" y="5122"/>
                </a:moveTo>
                <a:cubicBezTo>
                  <a:pt x="3749" y="5122"/>
                  <a:pt x="3322" y="5468"/>
                  <a:pt x="3322" y="5896"/>
                </a:cubicBezTo>
                <a:cubicBezTo>
                  <a:pt x="3323" y="6323"/>
                  <a:pt x="3749" y="6670"/>
                  <a:pt x="4276" y="6670"/>
                </a:cubicBezTo>
                <a:cubicBezTo>
                  <a:pt x="4803" y="6670"/>
                  <a:pt x="5230" y="6323"/>
                  <a:pt x="5230" y="5896"/>
                </a:cubicBezTo>
                <a:cubicBezTo>
                  <a:pt x="5230" y="5894"/>
                  <a:pt x="5230" y="5892"/>
                  <a:pt x="5230" y="5890"/>
                </a:cubicBezTo>
                <a:cubicBezTo>
                  <a:pt x="5230" y="5466"/>
                  <a:pt x="4806" y="5122"/>
                  <a:pt x="4283" y="5122"/>
                </a:cubicBezTo>
                <a:cubicBezTo>
                  <a:pt x="4280" y="5122"/>
                  <a:pt x="4278" y="5122"/>
                  <a:pt x="4276" y="5122"/>
                </a:cubicBezTo>
                <a:close/>
                <a:moveTo>
                  <a:pt x="19368" y="4111"/>
                </a:moveTo>
                <a:cubicBezTo>
                  <a:pt x="18960" y="4083"/>
                  <a:pt x="18562" y="4222"/>
                  <a:pt x="18308" y="4482"/>
                </a:cubicBezTo>
                <a:cubicBezTo>
                  <a:pt x="17964" y="4971"/>
                  <a:pt x="18719" y="5864"/>
                  <a:pt x="19321" y="6143"/>
                </a:cubicBezTo>
                <a:cubicBezTo>
                  <a:pt x="19942" y="6415"/>
                  <a:pt x="20716" y="6245"/>
                  <a:pt x="21083" y="5756"/>
                </a:cubicBezTo>
                <a:cubicBezTo>
                  <a:pt x="21427" y="5260"/>
                  <a:pt x="21214" y="4632"/>
                  <a:pt x="20606" y="4348"/>
                </a:cubicBezTo>
                <a:cubicBezTo>
                  <a:pt x="20222" y="4192"/>
                  <a:pt x="19796" y="4119"/>
                  <a:pt x="19368" y="4133"/>
                </a:cubicBezTo>
                <a:close/>
                <a:moveTo>
                  <a:pt x="14540" y="4111"/>
                </a:moveTo>
                <a:cubicBezTo>
                  <a:pt x="14116" y="4104"/>
                  <a:pt x="13696" y="4186"/>
                  <a:pt x="13322" y="4348"/>
                </a:cubicBezTo>
                <a:cubicBezTo>
                  <a:pt x="12711" y="4631"/>
                  <a:pt x="12499" y="5263"/>
                  <a:pt x="12848" y="5759"/>
                </a:cubicBezTo>
                <a:cubicBezTo>
                  <a:pt x="13198" y="6254"/>
                  <a:pt x="13976" y="6427"/>
                  <a:pt x="14587" y="6143"/>
                </a:cubicBezTo>
                <a:cubicBezTo>
                  <a:pt x="15189" y="5864"/>
                  <a:pt x="15944" y="4971"/>
                  <a:pt x="15600" y="4482"/>
                </a:cubicBezTo>
                <a:cubicBezTo>
                  <a:pt x="15347" y="4238"/>
                  <a:pt x="14965" y="4108"/>
                  <a:pt x="14573" y="4133"/>
                </a:cubicBezTo>
                <a:close/>
                <a:moveTo>
                  <a:pt x="7633" y="3510"/>
                </a:moveTo>
                <a:cubicBezTo>
                  <a:pt x="7305" y="3441"/>
                  <a:pt x="6956" y="3478"/>
                  <a:pt x="6660" y="3612"/>
                </a:cubicBezTo>
                <a:cubicBezTo>
                  <a:pt x="6057" y="3896"/>
                  <a:pt x="5296" y="4789"/>
                  <a:pt x="5647" y="5272"/>
                </a:cubicBezTo>
                <a:cubicBezTo>
                  <a:pt x="5998" y="5756"/>
                  <a:pt x="7322" y="5692"/>
                  <a:pt x="7918" y="5407"/>
                </a:cubicBezTo>
                <a:cubicBezTo>
                  <a:pt x="8526" y="5123"/>
                  <a:pt x="8739" y="4495"/>
                  <a:pt x="8395" y="3999"/>
                </a:cubicBezTo>
                <a:cubicBezTo>
                  <a:pt x="8233" y="3759"/>
                  <a:pt x="7958" y="3583"/>
                  <a:pt x="7633" y="3510"/>
                </a:cubicBezTo>
                <a:close/>
                <a:moveTo>
                  <a:pt x="945" y="3510"/>
                </a:moveTo>
                <a:cubicBezTo>
                  <a:pt x="264" y="3659"/>
                  <a:pt x="-140" y="4228"/>
                  <a:pt x="44" y="4781"/>
                </a:cubicBezTo>
                <a:cubicBezTo>
                  <a:pt x="132" y="5045"/>
                  <a:pt x="344" y="5269"/>
                  <a:pt x="634" y="5407"/>
                </a:cubicBezTo>
                <a:cubicBezTo>
                  <a:pt x="1236" y="5692"/>
                  <a:pt x="2567" y="5761"/>
                  <a:pt x="2912" y="5272"/>
                </a:cubicBezTo>
                <a:cubicBezTo>
                  <a:pt x="3256" y="4783"/>
                  <a:pt x="2501" y="3896"/>
                  <a:pt x="1899" y="3612"/>
                </a:cubicBezTo>
                <a:cubicBezTo>
                  <a:pt x="1611" y="3475"/>
                  <a:pt x="1267" y="3438"/>
                  <a:pt x="945" y="3510"/>
                </a:cubicBezTo>
                <a:close/>
                <a:moveTo>
                  <a:pt x="16964" y="3090"/>
                </a:moveTo>
                <a:cubicBezTo>
                  <a:pt x="16437" y="3090"/>
                  <a:pt x="16010" y="3437"/>
                  <a:pt x="16010" y="3864"/>
                </a:cubicBezTo>
                <a:cubicBezTo>
                  <a:pt x="16010" y="4292"/>
                  <a:pt x="16437" y="4638"/>
                  <a:pt x="16964" y="4638"/>
                </a:cubicBezTo>
                <a:cubicBezTo>
                  <a:pt x="17491" y="4638"/>
                  <a:pt x="17918" y="4292"/>
                  <a:pt x="17918" y="3864"/>
                </a:cubicBezTo>
                <a:cubicBezTo>
                  <a:pt x="17925" y="3434"/>
                  <a:pt x="17501" y="3080"/>
                  <a:pt x="16971" y="3074"/>
                </a:cubicBezTo>
                <a:cubicBezTo>
                  <a:pt x="16968" y="3074"/>
                  <a:pt x="16966" y="3074"/>
                  <a:pt x="16964" y="3074"/>
                </a:cubicBezTo>
                <a:close/>
                <a:moveTo>
                  <a:pt x="4276" y="2069"/>
                </a:moveTo>
                <a:cubicBezTo>
                  <a:pt x="3581" y="2069"/>
                  <a:pt x="3018" y="2526"/>
                  <a:pt x="3018" y="3090"/>
                </a:cubicBezTo>
                <a:cubicBezTo>
                  <a:pt x="3018" y="3628"/>
                  <a:pt x="3581" y="4638"/>
                  <a:pt x="4276" y="4638"/>
                </a:cubicBezTo>
                <a:cubicBezTo>
                  <a:pt x="4971" y="4638"/>
                  <a:pt x="5541" y="3655"/>
                  <a:pt x="5541" y="3090"/>
                </a:cubicBezTo>
                <a:cubicBezTo>
                  <a:pt x="5552" y="2526"/>
                  <a:pt x="4997" y="2062"/>
                  <a:pt x="4303" y="2053"/>
                </a:cubicBezTo>
                <a:cubicBezTo>
                  <a:pt x="4294" y="2053"/>
                  <a:pt x="4285" y="2053"/>
                  <a:pt x="4276" y="2053"/>
                </a:cubicBezTo>
                <a:close/>
                <a:moveTo>
                  <a:pt x="20295" y="1462"/>
                </a:moveTo>
                <a:cubicBezTo>
                  <a:pt x="19969" y="1383"/>
                  <a:pt x="19618" y="1414"/>
                  <a:pt x="19321" y="1548"/>
                </a:cubicBezTo>
                <a:cubicBezTo>
                  <a:pt x="18719" y="1827"/>
                  <a:pt x="17964" y="2736"/>
                  <a:pt x="18308" y="3225"/>
                </a:cubicBezTo>
                <a:cubicBezTo>
                  <a:pt x="18653" y="3714"/>
                  <a:pt x="20004" y="3644"/>
                  <a:pt x="20606" y="3359"/>
                </a:cubicBezTo>
                <a:cubicBezTo>
                  <a:pt x="21205" y="3062"/>
                  <a:pt x="21414" y="2437"/>
                  <a:pt x="21083" y="1935"/>
                </a:cubicBezTo>
                <a:cubicBezTo>
                  <a:pt x="20913" y="1692"/>
                  <a:pt x="20628" y="1515"/>
                  <a:pt x="20295" y="1446"/>
                </a:cubicBezTo>
                <a:close/>
                <a:moveTo>
                  <a:pt x="13613" y="1462"/>
                </a:moveTo>
                <a:cubicBezTo>
                  <a:pt x="13290" y="1530"/>
                  <a:pt x="13013" y="1700"/>
                  <a:pt x="12845" y="1935"/>
                </a:cubicBezTo>
                <a:cubicBezTo>
                  <a:pt x="12514" y="2437"/>
                  <a:pt x="12723" y="3062"/>
                  <a:pt x="13322" y="3359"/>
                </a:cubicBezTo>
                <a:cubicBezTo>
                  <a:pt x="13924" y="3644"/>
                  <a:pt x="15249" y="3714"/>
                  <a:pt x="15600" y="3225"/>
                </a:cubicBezTo>
                <a:cubicBezTo>
                  <a:pt x="15951" y="2736"/>
                  <a:pt x="15189" y="1827"/>
                  <a:pt x="14587" y="1548"/>
                </a:cubicBezTo>
                <a:cubicBezTo>
                  <a:pt x="14293" y="1408"/>
                  <a:pt x="13941" y="1371"/>
                  <a:pt x="13613" y="1446"/>
                </a:cubicBezTo>
                <a:close/>
                <a:moveTo>
                  <a:pt x="16964" y="16"/>
                </a:moveTo>
                <a:cubicBezTo>
                  <a:pt x="16262" y="16"/>
                  <a:pt x="15690" y="473"/>
                  <a:pt x="15679" y="1043"/>
                </a:cubicBezTo>
                <a:cubicBezTo>
                  <a:pt x="15679" y="1607"/>
                  <a:pt x="16269" y="2585"/>
                  <a:pt x="16964" y="2585"/>
                </a:cubicBezTo>
                <a:cubicBezTo>
                  <a:pt x="17659" y="2585"/>
                  <a:pt x="18229" y="1607"/>
                  <a:pt x="18229" y="1043"/>
                </a:cubicBezTo>
                <a:cubicBezTo>
                  <a:pt x="18236" y="473"/>
                  <a:pt x="17673" y="6"/>
                  <a:pt x="16971" y="0"/>
                </a:cubicBezTo>
                <a:cubicBezTo>
                  <a:pt x="16968" y="0"/>
                  <a:pt x="16966" y="0"/>
                  <a:pt x="16964" y="0"/>
                </a:cubicBezTo>
                <a:close/>
              </a:path>
            </a:pathLst>
          </a:custGeom>
          <a:noFill/>
          <a:ln w="6350">
            <a:solidFill>
              <a:srgbClr val="ffffff"/>
            </a:solidFill>
            <a:miter/>
          </a:ln>
        </p:spPr>
        <p:style>
          <a:lnRef idx="0"/>
          <a:fillRef idx="0"/>
          <a:effectRef idx="0"/>
          <a:fontRef idx="minor"/>
        </p:style>
      </p:sp>
      <p:sp>
        <p:nvSpPr>
          <p:cNvPr id="358" name="Freeform 13"/>
          <p:cNvSpPr/>
          <p:nvPr/>
        </p:nvSpPr>
        <p:spPr>
          <a:xfrm>
            <a:off x="4619880" y="2453040"/>
            <a:ext cx="291600" cy="414360"/>
          </a:xfrm>
          <a:custGeom>
            <a:avLst/>
            <a:gdLst/>
            <a:ahLst/>
            <a:rect l="l" t="t" r="r" b="b"/>
            <a:pathLst>
              <a:path w="21600" h="21600">
                <a:moveTo>
                  <a:pt x="21076" y="9817"/>
                </a:moveTo>
                <a:cubicBezTo>
                  <a:pt x="20785" y="9817"/>
                  <a:pt x="20552" y="10043"/>
                  <a:pt x="20552" y="10330"/>
                </a:cubicBezTo>
                <a:cubicBezTo>
                  <a:pt x="20552" y="10618"/>
                  <a:pt x="20785" y="10844"/>
                  <a:pt x="21076" y="10844"/>
                </a:cubicBezTo>
                <a:cubicBezTo>
                  <a:pt x="21367" y="10844"/>
                  <a:pt x="21600" y="10618"/>
                  <a:pt x="21600" y="10330"/>
                </a:cubicBezTo>
                <a:cubicBezTo>
                  <a:pt x="21600" y="10043"/>
                  <a:pt x="21360" y="9817"/>
                  <a:pt x="21076" y="9817"/>
                </a:cubicBezTo>
                <a:close/>
                <a:moveTo>
                  <a:pt x="20028" y="8837"/>
                </a:moveTo>
                <a:cubicBezTo>
                  <a:pt x="19736" y="8837"/>
                  <a:pt x="19503" y="9063"/>
                  <a:pt x="19503" y="9350"/>
                </a:cubicBezTo>
                <a:cubicBezTo>
                  <a:pt x="19503" y="9638"/>
                  <a:pt x="19736" y="9833"/>
                  <a:pt x="20028" y="9833"/>
                </a:cubicBezTo>
                <a:cubicBezTo>
                  <a:pt x="20319" y="9833"/>
                  <a:pt x="20552" y="9622"/>
                  <a:pt x="20552" y="9350"/>
                </a:cubicBezTo>
                <a:cubicBezTo>
                  <a:pt x="20552" y="9078"/>
                  <a:pt x="20319" y="8837"/>
                  <a:pt x="20028" y="8837"/>
                </a:cubicBezTo>
                <a:close/>
                <a:moveTo>
                  <a:pt x="15659" y="8837"/>
                </a:moveTo>
                <a:cubicBezTo>
                  <a:pt x="13643" y="8837"/>
                  <a:pt x="12522" y="9176"/>
                  <a:pt x="12522" y="10551"/>
                </a:cubicBezTo>
                <a:cubicBezTo>
                  <a:pt x="12522" y="12640"/>
                  <a:pt x="14611" y="13445"/>
                  <a:pt x="14611" y="16196"/>
                </a:cubicBezTo>
                <a:cubicBezTo>
                  <a:pt x="14611" y="17223"/>
                  <a:pt x="11532" y="21600"/>
                  <a:pt x="16686" y="21600"/>
                </a:cubicBezTo>
                <a:cubicBezTo>
                  <a:pt x="21178" y="21600"/>
                  <a:pt x="19824" y="18387"/>
                  <a:pt x="19824" y="16694"/>
                </a:cubicBezTo>
                <a:cubicBezTo>
                  <a:pt x="19824" y="15000"/>
                  <a:pt x="21214" y="14785"/>
                  <a:pt x="21214" y="12527"/>
                </a:cubicBezTo>
                <a:cubicBezTo>
                  <a:pt x="21236" y="10931"/>
                  <a:pt x="17705" y="8837"/>
                  <a:pt x="15681" y="8837"/>
                </a:cubicBezTo>
                <a:close/>
                <a:moveTo>
                  <a:pt x="18775" y="7616"/>
                </a:moveTo>
                <a:cubicBezTo>
                  <a:pt x="18297" y="7704"/>
                  <a:pt x="18010" y="8049"/>
                  <a:pt x="18136" y="8386"/>
                </a:cubicBezTo>
                <a:cubicBezTo>
                  <a:pt x="18217" y="8607"/>
                  <a:pt x="18462" y="8779"/>
                  <a:pt x="18775" y="8837"/>
                </a:cubicBezTo>
                <a:cubicBezTo>
                  <a:pt x="19254" y="8775"/>
                  <a:pt x="19570" y="8451"/>
                  <a:pt x="19482" y="8114"/>
                </a:cubicBezTo>
                <a:cubicBezTo>
                  <a:pt x="19416" y="7861"/>
                  <a:pt x="19135" y="7662"/>
                  <a:pt x="18775" y="7616"/>
                </a:cubicBezTo>
                <a:close/>
                <a:moveTo>
                  <a:pt x="16868" y="6625"/>
                </a:moveTo>
                <a:cubicBezTo>
                  <a:pt x="16291" y="6549"/>
                  <a:pt x="15735" y="6816"/>
                  <a:pt x="15627" y="7223"/>
                </a:cubicBezTo>
                <a:cubicBezTo>
                  <a:pt x="15518" y="7630"/>
                  <a:pt x="15898" y="8021"/>
                  <a:pt x="16475" y="8098"/>
                </a:cubicBezTo>
                <a:cubicBezTo>
                  <a:pt x="17052" y="8174"/>
                  <a:pt x="17607" y="7907"/>
                  <a:pt x="17716" y="7500"/>
                </a:cubicBezTo>
                <a:cubicBezTo>
                  <a:pt x="17728" y="7454"/>
                  <a:pt x="17734" y="7406"/>
                  <a:pt x="17734" y="7359"/>
                </a:cubicBezTo>
                <a:cubicBezTo>
                  <a:pt x="17781" y="6994"/>
                  <a:pt x="17407" y="6668"/>
                  <a:pt x="16890" y="6625"/>
                </a:cubicBezTo>
                <a:close/>
                <a:moveTo>
                  <a:pt x="13730" y="5645"/>
                </a:moveTo>
                <a:cubicBezTo>
                  <a:pt x="12820" y="5689"/>
                  <a:pt x="12127" y="6239"/>
                  <a:pt x="12172" y="6882"/>
                </a:cubicBezTo>
                <a:cubicBezTo>
                  <a:pt x="12113" y="7493"/>
                  <a:pt x="12768" y="8021"/>
                  <a:pt x="13634" y="8063"/>
                </a:cubicBezTo>
                <a:cubicBezTo>
                  <a:pt x="14501" y="8105"/>
                  <a:pt x="15251" y="7643"/>
                  <a:pt x="15310" y="7033"/>
                </a:cubicBezTo>
                <a:cubicBezTo>
                  <a:pt x="15315" y="6982"/>
                  <a:pt x="15315" y="6932"/>
                  <a:pt x="15310" y="6882"/>
                </a:cubicBezTo>
                <a:cubicBezTo>
                  <a:pt x="15356" y="6239"/>
                  <a:pt x="14663" y="5689"/>
                  <a:pt x="13752" y="5645"/>
                </a:cubicBezTo>
                <a:close/>
                <a:moveTo>
                  <a:pt x="524" y="4172"/>
                </a:moveTo>
                <a:cubicBezTo>
                  <a:pt x="233" y="4172"/>
                  <a:pt x="0" y="4398"/>
                  <a:pt x="0" y="4685"/>
                </a:cubicBezTo>
                <a:cubicBezTo>
                  <a:pt x="0" y="4973"/>
                  <a:pt x="233" y="5199"/>
                  <a:pt x="524" y="5199"/>
                </a:cubicBezTo>
                <a:cubicBezTo>
                  <a:pt x="815" y="5199"/>
                  <a:pt x="1027" y="4973"/>
                  <a:pt x="1027" y="4685"/>
                </a:cubicBezTo>
                <a:cubicBezTo>
                  <a:pt x="1027" y="4398"/>
                  <a:pt x="823" y="4172"/>
                  <a:pt x="524" y="4172"/>
                </a:cubicBezTo>
                <a:close/>
                <a:moveTo>
                  <a:pt x="5919" y="3192"/>
                </a:moveTo>
                <a:cubicBezTo>
                  <a:pt x="3895" y="3192"/>
                  <a:pt x="342" y="5286"/>
                  <a:pt x="342" y="6882"/>
                </a:cubicBezTo>
                <a:cubicBezTo>
                  <a:pt x="342" y="9140"/>
                  <a:pt x="1733" y="9355"/>
                  <a:pt x="1733" y="11049"/>
                </a:cubicBezTo>
                <a:cubicBezTo>
                  <a:pt x="1733" y="12742"/>
                  <a:pt x="379" y="15955"/>
                  <a:pt x="4870" y="15955"/>
                </a:cubicBezTo>
                <a:cubicBezTo>
                  <a:pt x="10025" y="15955"/>
                  <a:pt x="6960" y="11583"/>
                  <a:pt x="6960" y="10551"/>
                </a:cubicBezTo>
                <a:cubicBezTo>
                  <a:pt x="6960" y="7800"/>
                  <a:pt x="9056" y="6995"/>
                  <a:pt x="9056" y="4906"/>
                </a:cubicBezTo>
                <a:cubicBezTo>
                  <a:pt x="9064" y="3531"/>
                  <a:pt x="7943" y="3192"/>
                  <a:pt x="5926" y="3192"/>
                </a:cubicBezTo>
                <a:close/>
                <a:moveTo>
                  <a:pt x="1551" y="3192"/>
                </a:moveTo>
                <a:cubicBezTo>
                  <a:pt x="1260" y="3192"/>
                  <a:pt x="1027" y="3418"/>
                  <a:pt x="1027" y="3705"/>
                </a:cubicBezTo>
                <a:cubicBezTo>
                  <a:pt x="1027" y="3993"/>
                  <a:pt x="1260" y="4188"/>
                  <a:pt x="1551" y="4188"/>
                </a:cubicBezTo>
                <a:cubicBezTo>
                  <a:pt x="1842" y="4188"/>
                  <a:pt x="2068" y="3977"/>
                  <a:pt x="2068" y="3705"/>
                </a:cubicBezTo>
                <a:cubicBezTo>
                  <a:pt x="2068" y="3433"/>
                  <a:pt x="1842" y="3192"/>
                  <a:pt x="1558" y="3192"/>
                </a:cubicBezTo>
                <a:close/>
                <a:moveTo>
                  <a:pt x="2774" y="1955"/>
                </a:moveTo>
                <a:cubicBezTo>
                  <a:pt x="2332" y="1993"/>
                  <a:pt x="2011" y="2269"/>
                  <a:pt x="2046" y="2581"/>
                </a:cubicBezTo>
                <a:cubicBezTo>
                  <a:pt x="1948" y="2856"/>
                  <a:pt x="2185" y="3135"/>
                  <a:pt x="2575" y="3204"/>
                </a:cubicBezTo>
                <a:cubicBezTo>
                  <a:pt x="2965" y="3273"/>
                  <a:pt x="3360" y="3106"/>
                  <a:pt x="3458" y="2831"/>
                </a:cubicBezTo>
                <a:cubicBezTo>
                  <a:pt x="3487" y="2749"/>
                  <a:pt x="3487" y="2663"/>
                  <a:pt x="3458" y="2581"/>
                </a:cubicBezTo>
                <a:cubicBezTo>
                  <a:pt x="3499" y="2280"/>
                  <a:pt x="3204" y="2007"/>
                  <a:pt x="2781" y="1955"/>
                </a:cubicBezTo>
                <a:close/>
                <a:moveTo>
                  <a:pt x="4688" y="980"/>
                </a:moveTo>
                <a:cubicBezTo>
                  <a:pt x="4111" y="1056"/>
                  <a:pt x="3731" y="1448"/>
                  <a:pt x="3840" y="1855"/>
                </a:cubicBezTo>
                <a:cubicBezTo>
                  <a:pt x="3920" y="2158"/>
                  <a:pt x="4257" y="2396"/>
                  <a:pt x="4688" y="2453"/>
                </a:cubicBezTo>
                <a:cubicBezTo>
                  <a:pt x="5265" y="2394"/>
                  <a:pt x="5665" y="2017"/>
                  <a:pt x="5582" y="1610"/>
                </a:cubicBezTo>
                <a:cubicBezTo>
                  <a:pt x="5515" y="1284"/>
                  <a:pt x="5151" y="1027"/>
                  <a:pt x="4688" y="980"/>
                </a:cubicBezTo>
                <a:close/>
                <a:moveTo>
                  <a:pt x="7804" y="0"/>
                </a:moveTo>
                <a:cubicBezTo>
                  <a:pt x="6888" y="39"/>
                  <a:pt x="6186" y="590"/>
                  <a:pt x="6232" y="1237"/>
                </a:cubicBezTo>
                <a:cubicBezTo>
                  <a:pt x="6148" y="1849"/>
                  <a:pt x="6784" y="2393"/>
                  <a:pt x="7653" y="2452"/>
                </a:cubicBezTo>
                <a:cubicBezTo>
                  <a:pt x="8521" y="2511"/>
                  <a:pt x="9293" y="2063"/>
                  <a:pt x="9377" y="1450"/>
                </a:cubicBezTo>
                <a:cubicBezTo>
                  <a:pt x="9386" y="1379"/>
                  <a:pt x="9386" y="1308"/>
                  <a:pt x="9377" y="1237"/>
                </a:cubicBezTo>
                <a:cubicBezTo>
                  <a:pt x="9422" y="590"/>
                  <a:pt x="8721" y="39"/>
                  <a:pt x="7804" y="0"/>
                </a:cubicBezTo>
                <a:close/>
              </a:path>
            </a:pathLst>
          </a:custGeom>
          <a:noFill/>
          <a:ln w="6350">
            <a:solidFill>
              <a:srgbClr val="ffffff"/>
            </a:solidFill>
            <a:miter/>
          </a:ln>
        </p:spPr>
        <p:style>
          <a:lnRef idx="0"/>
          <a:fillRef idx="0"/>
          <a:effectRef idx="0"/>
          <a:fontRef idx="minor"/>
        </p:style>
      </p:sp>
      <p:sp>
        <p:nvSpPr>
          <p:cNvPr id="359" name="Freeform 16"/>
          <p:cNvSpPr/>
          <p:nvPr/>
        </p:nvSpPr>
        <p:spPr>
          <a:xfrm>
            <a:off x="4291560" y="5590440"/>
            <a:ext cx="334440" cy="372960"/>
          </a:xfrm>
          <a:custGeom>
            <a:avLst/>
            <a:gdLst/>
            <a:ahLst/>
            <a:rect l="l" t="t" r="r" b="b"/>
            <a:pathLst>
              <a:path w="21600" h="21600">
                <a:moveTo>
                  <a:pt x="7429" y="18876"/>
                </a:moveTo>
                <a:cubicBezTo>
                  <a:pt x="6923" y="18876"/>
                  <a:pt x="6514" y="19243"/>
                  <a:pt x="6514" y="19696"/>
                </a:cubicBezTo>
                <a:cubicBezTo>
                  <a:pt x="6514" y="20150"/>
                  <a:pt x="6923" y="20517"/>
                  <a:pt x="7429" y="20517"/>
                </a:cubicBezTo>
                <a:cubicBezTo>
                  <a:pt x="7934" y="20517"/>
                  <a:pt x="8344" y="20150"/>
                  <a:pt x="8344" y="19696"/>
                </a:cubicBezTo>
                <a:cubicBezTo>
                  <a:pt x="8340" y="19245"/>
                  <a:pt x="7933" y="18879"/>
                  <a:pt x="7429" y="18876"/>
                </a:cubicBezTo>
                <a:close/>
                <a:moveTo>
                  <a:pt x="18995" y="17200"/>
                </a:moveTo>
                <a:cubicBezTo>
                  <a:pt x="19778" y="17197"/>
                  <a:pt x="20417" y="17763"/>
                  <a:pt x="20424" y="18465"/>
                </a:cubicBezTo>
                <a:cubicBezTo>
                  <a:pt x="20424" y="18642"/>
                  <a:pt x="20265" y="18785"/>
                  <a:pt x="20069" y="18785"/>
                </a:cubicBezTo>
                <a:cubicBezTo>
                  <a:pt x="19872" y="18785"/>
                  <a:pt x="19713" y="18642"/>
                  <a:pt x="19713" y="18465"/>
                </a:cubicBezTo>
                <a:cubicBezTo>
                  <a:pt x="19706" y="18116"/>
                  <a:pt x="19384" y="17838"/>
                  <a:pt x="18995" y="17844"/>
                </a:cubicBezTo>
                <a:cubicBezTo>
                  <a:pt x="18995" y="17844"/>
                  <a:pt x="18995" y="17844"/>
                  <a:pt x="18995" y="17844"/>
                </a:cubicBezTo>
                <a:cubicBezTo>
                  <a:pt x="18796" y="17820"/>
                  <a:pt x="18657" y="17657"/>
                  <a:pt x="18683" y="17479"/>
                </a:cubicBezTo>
                <a:cubicBezTo>
                  <a:pt x="18705" y="17334"/>
                  <a:pt x="18833" y="17220"/>
                  <a:pt x="18995" y="17200"/>
                </a:cubicBezTo>
                <a:close/>
                <a:moveTo>
                  <a:pt x="18562" y="16152"/>
                </a:moveTo>
                <a:cubicBezTo>
                  <a:pt x="16885" y="16152"/>
                  <a:pt x="15525" y="17371"/>
                  <a:pt x="15525" y="18876"/>
                </a:cubicBezTo>
                <a:cubicBezTo>
                  <a:pt x="15525" y="20380"/>
                  <a:pt x="16885" y="21600"/>
                  <a:pt x="18562" y="21600"/>
                </a:cubicBezTo>
                <a:cubicBezTo>
                  <a:pt x="20240" y="21600"/>
                  <a:pt x="21600" y="20380"/>
                  <a:pt x="21600" y="18876"/>
                </a:cubicBezTo>
                <a:cubicBezTo>
                  <a:pt x="21590" y="17364"/>
                  <a:pt x="20216" y="16145"/>
                  <a:pt x="18531" y="16152"/>
                </a:cubicBezTo>
                <a:close/>
                <a:moveTo>
                  <a:pt x="2434" y="15884"/>
                </a:moveTo>
                <a:cubicBezTo>
                  <a:pt x="1090" y="15884"/>
                  <a:pt x="0" y="16861"/>
                  <a:pt x="0" y="18066"/>
                </a:cubicBezTo>
                <a:cubicBezTo>
                  <a:pt x="0" y="19272"/>
                  <a:pt x="1090" y="20249"/>
                  <a:pt x="2434" y="20249"/>
                </a:cubicBezTo>
                <a:cubicBezTo>
                  <a:pt x="3778" y="20249"/>
                  <a:pt x="4868" y="19272"/>
                  <a:pt x="4868" y="18066"/>
                </a:cubicBezTo>
                <a:cubicBezTo>
                  <a:pt x="4868" y="16861"/>
                  <a:pt x="3778" y="15884"/>
                  <a:pt x="2434" y="15884"/>
                </a:cubicBezTo>
                <a:close/>
                <a:moveTo>
                  <a:pt x="19592" y="12875"/>
                </a:moveTo>
                <a:cubicBezTo>
                  <a:pt x="19087" y="12875"/>
                  <a:pt x="18677" y="13242"/>
                  <a:pt x="18677" y="13695"/>
                </a:cubicBezTo>
                <a:cubicBezTo>
                  <a:pt x="18677" y="14148"/>
                  <a:pt x="19087" y="14516"/>
                  <a:pt x="19592" y="14516"/>
                </a:cubicBezTo>
                <a:cubicBezTo>
                  <a:pt x="20097" y="14516"/>
                  <a:pt x="20507" y="14148"/>
                  <a:pt x="20507" y="13695"/>
                </a:cubicBezTo>
                <a:cubicBezTo>
                  <a:pt x="20511" y="13245"/>
                  <a:pt x="20107" y="12878"/>
                  <a:pt x="19605" y="12874"/>
                </a:cubicBezTo>
                <a:cubicBezTo>
                  <a:pt x="19596" y="12874"/>
                  <a:pt x="19588" y="12874"/>
                  <a:pt x="19579" y="12875"/>
                </a:cubicBezTo>
                <a:close/>
                <a:moveTo>
                  <a:pt x="10320" y="11256"/>
                </a:moveTo>
                <a:cubicBezTo>
                  <a:pt x="11489" y="11253"/>
                  <a:pt x="12439" y="12100"/>
                  <a:pt x="12443" y="13148"/>
                </a:cubicBezTo>
                <a:cubicBezTo>
                  <a:pt x="12443" y="13152"/>
                  <a:pt x="12443" y="13156"/>
                  <a:pt x="12443" y="13159"/>
                </a:cubicBezTo>
                <a:cubicBezTo>
                  <a:pt x="12467" y="13306"/>
                  <a:pt x="12354" y="13442"/>
                  <a:pt x="12191" y="13463"/>
                </a:cubicBezTo>
                <a:cubicBezTo>
                  <a:pt x="12027" y="13485"/>
                  <a:pt x="11876" y="13384"/>
                  <a:pt x="11852" y="13237"/>
                </a:cubicBezTo>
                <a:cubicBezTo>
                  <a:pt x="11847" y="13212"/>
                  <a:pt x="11847" y="13185"/>
                  <a:pt x="11852" y="13159"/>
                </a:cubicBezTo>
                <a:cubicBezTo>
                  <a:pt x="11848" y="12402"/>
                  <a:pt x="11165" y="11789"/>
                  <a:pt x="10320" y="11786"/>
                </a:cubicBezTo>
                <a:cubicBezTo>
                  <a:pt x="10157" y="11807"/>
                  <a:pt x="10005" y="11706"/>
                  <a:pt x="9981" y="11560"/>
                </a:cubicBezTo>
                <a:cubicBezTo>
                  <a:pt x="9957" y="11414"/>
                  <a:pt x="10070" y="11277"/>
                  <a:pt x="10233" y="11256"/>
                </a:cubicBezTo>
                <a:cubicBezTo>
                  <a:pt x="10262" y="11252"/>
                  <a:pt x="10291" y="11252"/>
                  <a:pt x="10320" y="11256"/>
                </a:cubicBezTo>
                <a:close/>
                <a:moveTo>
                  <a:pt x="9723" y="10150"/>
                </a:moveTo>
                <a:cubicBezTo>
                  <a:pt x="7540" y="10150"/>
                  <a:pt x="5770" y="11737"/>
                  <a:pt x="5770" y="13695"/>
                </a:cubicBezTo>
                <a:cubicBezTo>
                  <a:pt x="5770" y="15653"/>
                  <a:pt x="7540" y="17240"/>
                  <a:pt x="9723" y="17240"/>
                </a:cubicBezTo>
                <a:cubicBezTo>
                  <a:pt x="11906" y="17240"/>
                  <a:pt x="13676" y="15653"/>
                  <a:pt x="13676" y="13695"/>
                </a:cubicBezTo>
                <a:cubicBezTo>
                  <a:pt x="13665" y="11737"/>
                  <a:pt x="11894" y="10153"/>
                  <a:pt x="9710" y="10150"/>
                </a:cubicBezTo>
                <a:close/>
                <a:moveTo>
                  <a:pt x="12900" y="6731"/>
                </a:moveTo>
                <a:cubicBezTo>
                  <a:pt x="14413" y="6731"/>
                  <a:pt x="15639" y="7830"/>
                  <a:pt x="15639" y="9187"/>
                </a:cubicBezTo>
                <a:cubicBezTo>
                  <a:pt x="15646" y="9329"/>
                  <a:pt x="15524" y="9448"/>
                  <a:pt x="15366" y="9455"/>
                </a:cubicBezTo>
                <a:cubicBezTo>
                  <a:pt x="15360" y="9455"/>
                  <a:pt x="15353" y="9455"/>
                  <a:pt x="15347" y="9455"/>
                </a:cubicBezTo>
                <a:cubicBezTo>
                  <a:pt x="15179" y="9461"/>
                  <a:pt x="15036" y="9344"/>
                  <a:pt x="15029" y="9193"/>
                </a:cubicBezTo>
                <a:cubicBezTo>
                  <a:pt x="15029" y="9191"/>
                  <a:pt x="15029" y="9189"/>
                  <a:pt x="15029" y="9187"/>
                </a:cubicBezTo>
                <a:cubicBezTo>
                  <a:pt x="15029" y="8136"/>
                  <a:pt x="14079" y="7284"/>
                  <a:pt x="12907" y="7284"/>
                </a:cubicBezTo>
                <a:cubicBezTo>
                  <a:pt x="12905" y="7284"/>
                  <a:pt x="12902" y="7284"/>
                  <a:pt x="12900" y="7284"/>
                </a:cubicBezTo>
                <a:cubicBezTo>
                  <a:pt x="12732" y="7275"/>
                  <a:pt x="12601" y="7150"/>
                  <a:pt x="12602" y="6999"/>
                </a:cubicBezTo>
                <a:cubicBezTo>
                  <a:pt x="12608" y="6860"/>
                  <a:pt x="12733" y="6751"/>
                  <a:pt x="12888" y="6748"/>
                </a:cubicBezTo>
                <a:close/>
                <a:moveTo>
                  <a:pt x="4086" y="6731"/>
                </a:moveTo>
                <a:cubicBezTo>
                  <a:pt x="4759" y="6731"/>
                  <a:pt x="5306" y="7216"/>
                  <a:pt x="5313" y="7819"/>
                </a:cubicBezTo>
                <a:cubicBezTo>
                  <a:pt x="5309" y="7975"/>
                  <a:pt x="5169" y="8101"/>
                  <a:pt x="4995" y="8104"/>
                </a:cubicBezTo>
                <a:cubicBezTo>
                  <a:pt x="4828" y="8095"/>
                  <a:pt x="4699" y="7969"/>
                  <a:pt x="4703" y="7819"/>
                </a:cubicBezTo>
                <a:cubicBezTo>
                  <a:pt x="4682" y="7518"/>
                  <a:pt x="4404" y="7283"/>
                  <a:pt x="4067" y="7284"/>
                </a:cubicBezTo>
                <a:cubicBezTo>
                  <a:pt x="3898" y="7277"/>
                  <a:pt x="3765" y="7151"/>
                  <a:pt x="3768" y="6999"/>
                </a:cubicBezTo>
                <a:cubicBezTo>
                  <a:pt x="3775" y="6854"/>
                  <a:pt x="3912" y="6742"/>
                  <a:pt x="4073" y="6748"/>
                </a:cubicBezTo>
                <a:cubicBezTo>
                  <a:pt x="4073" y="6748"/>
                  <a:pt x="4073" y="6748"/>
                  <a:pt x="4073" y="6748"/>
                </a:cubicBezTo>
                <a:close/>
                <a:moveTo>
                  <a:pt x="3629" y="5768"/>
                </a:moveTo>
                <a:cubicBezTo>
                  <a:pt x="2112" y="5764"/>
                  <a:pt x="881" y="6864"/>
                  <a:pt x="877" y="8224"/>
                </a:cubicBezTo>
                <a:cubicBezTo>
                  <a:pt x="874" y="9584"/>
                  <a:pt x="2100" y="10689"/>
                  <a:pt x="3616" y="10692"/>
                </a:cubicBezTo>
                <a:cubicBezTo>
                  <a:pt x="5132" y="10695"/>
                  <a:pt x="6364" y="9595"/>
                  <a:pt x="6368" y="8235"/>
                </a:cubicBezTo>
                <a:cubicBezTo>
                  <a:pt x="6368" y="8232"/>
                  <a:pt x="6368" y="8228"/>
                  <a:pt x="6368" y="8224"/>
                </a:cubicBezTo>
                <a:cubicBezTo>
                  <a:pt x="6364" y="6874"/>
                  <a:pt x="5141" y="5782"/>
                  <a:pt x="3635" y="5785"/>
                </a:cubicBezTo>
                <a:cubicBezTo>
                  <a:pt x="3629" y="5785"/>
                  <a:pt x="3622" y="5785"/>
                  <a:pt x="3616" y="5785"/>
                </a:cubicBezTo>
                <a:close/>
                <a:moveTo>
                  <a:pt x="12303" y="5642"/>
                </a:moveTo>
                <a:cubicBezTo>
                  <a:pt x="9787" y="5639"/>
                  <a:pt x="7744" y="7466"/>
                  <a:pt x="7740" y="9723"/>
                </a:cubicBezTo>
                <a:lnTo>
                  <a:pt x="7740" y="10008"/>
                </a:lnTo>
                <a:cubicBezTo>
                  <a:pt x="9972" y="9013"/>
                  <a:pt x="12680" y="9830"/>
                  <a:pt x="13788" y="11831"/>
                </a:cubicBezTo>
                <a:cubicBezTo>
                  <a:pt x="14064" y="12329"/>
                  <a:pt x="14223" y="12872"/>
                  <a:pt x="14254" y="13427"/>
                </a:cubicBezTo>
                <a:cubicBezTo>
                  <a:pt x="16521" y="12448"/>
                  <a:pt x="17474" y="10006"/>
                  <a:pt x="16382" y="7973"/>
                </a:cubicBezTo>
                <a:cubicBezTo>
                  <a:pt x="15627" y="6566"/>
                  <a:pt x="14044" y="5668"/>
                  <a:pt x="12303" y="5659"/>
                </a:cubicBezTo>
                <a:close/>
                <a:moveTo>
                  <a:pt x="1341" y="2223"/>
                </a:moveTo>
                <a:cubicBezTo>
                  <a:pt x="835" y="2223"/>
                  <a:pt x="426" y="2590"/>
                  <a:pt x="426" y="3043"/>
                </a:cubicBezTo>
                <a:cubicBezTo>
                  <a:pt x="426" y="3497"/>
                  <a:pt x="835" y="3864"/>
                  <a:pt x="1341" y="3864"/>
                </a:cubicBezTo>
                <a:cubicBezTo>
                  <a:pt x="1846" y="3864"/>
                  <a:pt x="2256" y="3497"/>
                  <a:pt x="2256" y="3043"/>
                </a:cubicBezTo>
                <a:cubicBezTo>
                  <a:pt x="2256" y="2590"/>
                  <a:pt x="1846" y="2223"/>
                  <a:pt x="1341" y="2223"/>
                </a:cubicBezTo>
                <a:close/>
                <a:moveTo>
                  <a:pt x="17927" y="1904"/>
                </a:moveTo>
                <a:cubicBezTo>
                  <a:pt x="16713" y="1897"/>
                  <a:pt x="15723" y="2775"/>
                  <a:pt x="15716" y="3864"/>
                </a:cubicBezTo>
                <a:cubicBezTo>
                  <a:pt x="15709" y="4953"/>
                  <a:pt x="16687" y="5841"/>
                  <a:pt x="17902" y="5847"/>
                </a:cubicBezTo>
                <a:cubicBezTo>
                  <a:pt x="19116" y="5854"/>
                  <a:pt x="20106" y="4976"/>
                  <a:pt x="20113" y="3887"/>
                </a:cubicBezTo>
                <a:cubicBezTo>
                  <a:pt x="20113" y="3879"/>
                  <a:pt x="20113" y="3872"/>
                  <a:pt x="20113" y="3864"/>
                </a:cubicBezTo>
                <a:cubicBezTo>
                  <a:pt x="20099" y="2785"/>
                  <a:pt x="19118" y="1917"/>
                  <a:pt x="17914" y="1921"/>
                </a:cubicBezTo>
                <a:close/>
                <a:moveTo>
                  <a:pt x="6526" y="0"/>
                </a:moveTo>
                <a:cubicBezTo>
                  <a:pt x="5474" y="0"/>
                  <a:pt x="4620" y="766"/>
                  <a:pt x="4620" y="1710"/>
                </a:cubicBezTo>
                <a:cubicBezTo>
                  <a:pt x="4620" y="2654"/>
                  <a:pt x="5474" y="3420"/>
                  <a:pt x="6526" y="3420"/>
                </a:cubicBezTo>
                <a:cubicBezTo>
                  <a:pt x="7579" y="3420"/>
                  <a:pt x="8433" y="2654"/>
                  <a:pt x="8433" y="1710"/>
                </a:cubicBezTo>
                <a:cubicBezTo>
                  <a:pt x="8422" y="768"/>
                  <a:pt x="7564" y="11"/>
                  <a:pt x="6514" y="17"/>
                </a:cubicBezTo>
                <a:close/>
              </a:path>
            </a:pathLst>
          </a:custGeom>
          <a:noFill/>
          <a:ln w="6350">
            <a:solidFill>
              <a:srgbClr val="ffffff"/>
            </a:solidFill>
            <a:miter/>
          </a:ln>
        </p:spPr>
        <p:style>
          <a:lnRef idx="0"/>
          <a:fillRef idx="0"/>
          <a:effectRef idx="0"/>
          <a:fontRef idx="minor"/>
        </p:style>
      </p:sp>
      <p:sp>
        <p:nvSpPr>
          <p:cNvPr id="360" name="Freeform 17"/>
          <p:cNvSpPr/>
          <p:nvPr/>
        </p:nvSpPr>
        <p:spPr>
          <a:xfrm>
            <a:off x="5625360" y="5016600"/>
            <a:ext cx="313920" cy="317880"/>
          </a:xfrm>
          <a:custGeom>
            <a:avLst/>
            <a:gdLst/>
            <a:ahLst/>
            <a:rect l="l" t="t" r="r" b="b"/>
            <a:pathLst>
              <a:path w="21354" h="21600">
                <a:moveTo>
                  <a:pt x="10035" y="6852"/>
                </a:moveTo>
                <a:lnTo>
                  <a:pt x="10035" y="11318"/>
                </a:lnTo>
                <a:lnTo>
                  <a:pt x="5555" y="11318"/>
                </a:lnTo>
                <a:lnTo>
                  <a:pt x="5555" y="12615"/>
                </a:lnTo>
                <a:lnTo>
                  <a:pt x="10703" y="12615"/>
                </a:lnTo>
                <a:cubicBezTo>
                  <a:pt x="11072" y="12615"/>
                  <a:pt x="11372" y="12316"/>
                  <a:pt x="11372" y="11947"/>
                </a:cubicBezTo>
                <a:lnTo>
                  <a:pt x="11372" y="6832"/>
                </a:lnTo>
                <a:close/>
                <a:moveTo>
                  <a:pt x="10703" y="4927"/>
                </a:moveTo>
                <a:cubicBezTo>
                  <a:pt x="14592" y="4927"/>
                  <a:pt x="17744" y="8079"/>
                  <a:pt x="17744" y="11967"/>
                </a:cubicBezTo>
                <a:cubicBezTo>
                  <a:pt x="17744" y="15854"/>
                  <a:pt x="14592" y="19006"/>
                  <a:pt x="10703" y="19006"/>
                </a:cubicBezTo>
                <a:cubicBezTo>
                  <a:pt x="6815" y="19006"/>
                  <a:pt x="3663" y="15854"/>
                  <a:pt x="3663" y="11967"/>
                </a:cubicBezTo>
                <a:cubicBezTo>
                  <a:pt x="3677" y="8085"/>
                  <a:pt x="6821" y="4942"/>
                  <a:pt x="10703" y="4927"/>
                </a:cubicBezTo>
                <a:close/>
                <a:moveTo>
                  <a:pt x="8784" y="455"/>
                </a:moveTo>
                <a:cubicBezTo>
                  <a:pt x="8441" y="451"/>
                  <a:pt x="8159" y="726"/>
                  <a:pt x="8156" y="1070"/>
                </a:cubicBezTo>
                <a:cubicBezTo>
                  <a:pt x="8156" y="1074"/>
                  <a:pt x="8156" y="1079"/>
                  <a:pt x="8156" y="1083"/>
                </a:cubicBezTo>
                <a:cubicBezTo>
                  <a:pt x="8155" y="1437"/>
                  <a:pt x="8431" y="1730"/>
                  <a:pt x="8784" y="1752"/>
                </a:cubicBezTo>
                <a:lnTo>
                  <a:pt x="10035" y="1752"/>
                </a:lnTo>
                <a:lnTo>
                  <a:pt x="10035" y="3089"/>
                </a:lnTo>
                <a:cubicBezTo>
                  <a:pt x="5109" y="3430"/>
                  <a:pt x="1394" y="7699"/>
                  <a:pt x="1735" y="12624"/>
                </a:cubicBezTo>
                <a:cubicBezTo>
                  <a:pt x="1883" y="14752"/>
                  <a:pt x="2787" y="16758"/>
                  <a:pt x="4284" y="18277"/>
                </a:cubicBezTo>
                <a:lnTo>
                  <a:pt x="3074" y="20677"/>
                </a:lnTo>
                <a:cubicBezTo>
                  <a:pt x="2912" y="20984"/>
                  <a:pt x="3029" y="21364"/>
                  <a:pt x="3336" y="21527"/>
                </a:cubicBezTo>
                <a:cubicBezTo>
                  <a:pt x="3340" y="21529"/>
                  <a:pt x="3344" y="21531"/>
                  <a:pt x="3348" y="21533"/>
                </a:cubicBezTo>
                <a:cubicBezTo>
                  <a:pt x="3440" y="21571"/>
                  <a:pt x="3537" y="21594"/>
                  <a:pt x="3636" y="21600"/>
                </a:cubicBezTo>
                <a:cubicBezTo>
                  <a:pt x="3882" y="21599"/>
                  <a:pt x="4108" y="21463"/>
                  <a:pt x="4224" y="21246"/>
                </a:cubicBezTo>
                <a:lnTo>
                  <a:pt x="5267" y="19133"/>
                </a:lnTo>
                <a:cubicBezTo>
                  <a:pt x="8459" y="21584"/>
                  <a:pt x="12900" y="21584"/>
                  <a:pt x="16092" y="19133"/>
                </a:cubicBezTo>
                <a:lnTo>
                  <a:pt x="17135" y="21246"/>
                </a:lnTo>
                <a:cubicBezTo>
                  <a:pt x="17251" y="21463"/>
                  <a:pt x="17477" y="21599"/>
                  <a:pt x="17724" y="21600"/>
                </a:cubicBezTo>
                <a:cubicBezTo>
                  <a:pt x="17823" y="21594"/>
                  <a:pt x="17920" y="21571"/>
                  <a:pt x="18011" y="21533"/>
                </a:cubicBezTo>
                <a:cubicBezTo>
                  <a:pt x="18322" y="21378"/>
                  <a:pt x="18447" y="21000"/>
                  <a:pt x="18292" y="20690"/>
                </a:cubicBezTo>
                <a:cubicBezTo>
                  <a:pt x="18290" y="20686"/>
                  <a:pt x="18288" y="20682"/>
                  <a:pt x="18285" y="20677"/>
                </a:cubicBezTo>
                <a:lnTo>
                  <a:pt x="17075" y="18277"/>
                </a:lnTo>
                <a:cubicBezTo>
                  <a:pt x="20540" y="14760"/>
                  <a:pt x="20497" y="9101"/>
                  <a:pt x="16979" y="5637"/>
                </a:cubicBezTo>
                <a:cubicBezTo>
                  <a:pt x="15459" y="4140"/>
                  <a:pt x="13454" y="3236"/>
                  <a:pt x="11325" y="3089"/>
                </a:cubicBezTo>
                <a:lnTo>
                  <a:pt x="11325" y="1752"/>
                </a:lnTo>
                <a:lnTo>
                  <a:pt x="12602" y="1752"/>
                </a:lnTo>
                <a:cubicBezTo>
                  <a:pt x="12971" y="1752"/>
                  <a:pt x="13271" y="1452"/>
                  <a:pt x="13271" y="1083"/>
                </a:cubicBezTo>
                <a:cubicBezTo>
                  <a:pt x="13249" y="730"/>
                  <a:pt x="12956" y="454"/>
                  <a:pt x="12602" y="455"/>
                </a:cubicBezTo>
                <a:close/>
                <a:moveTo>
                  <a:pt x="17436" y="40"/>
                </a:moveTo>
                <a:cubicBezTo>
                  <a:pt x="17097" y="40"/>
                  <a:pt x="16772" y="174"/>
                  <a:pt x="16534" y="415"/>
                </a:cubicBezTo>
                <a:lnTo>
                  <a:pt x="14862" y="2046"/>
                </a:lnTo>
                <a:lnTo>
                  <a:pt x="19335" y="6538"/>
                </a:lnTo>
                <a:lnTo>
                  <a:pt x="21007" y="4867"/>
                </a:lnTo>
                <a:cubicBezTo>
                  <a:pt x="21470" y="4357"/>
                  <a:pt x="21470" y="3578"/>
                  <a:pt x="21007" y="3069"/>
                </a:cubicBezTo>
                <a:lnTo>
                  <a:pt x="18332" y="394"/>
                </a:lnTo>
                <a:cubicBezTo>
                  <a:pt x="18079" y="153"/>
                  <a:pt x="17739" y="26"/>
                  <a:pt x="17389" y="40"/>
                </a:cubicBezTo>
                <a:close/>
                <a:moveTo>
                  <a:pt x="3977" y="0"/>
                </a:moveTo>
                <a:cubicBezTo>
                  <a:pt x="3632" y="8"/>
                  <a:pt x="3304" y="150"/>
                  <a:pt x="3061" y="394"/>
                </a:cubicBezTo>
                <a:lnTo>
                  <a:pt x="386" y="3069"/>
                </a:lnTo>
                <a:cubicBezTo>
                  <a:pt x="-116" y="3553"/>
                  <a:pt x="-130" y="4353"/>
                  <a:pt x="355" y="4855"/>
                </a:cubicBezTo>
                <a:cubicBezTo>
                  <a:pt x="365" y="4866"/>
                  <a:pt x="376" y="4877"/>
                  <a:pt x="386" y="4887"/>
                </a:cubicBezTo>
                <a:lnTo>
                  <a:pt x="2058" y="6558"/>
                </a:lnTo>
                <a:lnTo>
                  <a:pt x="6531" y="2066"/>
                </a:lnTo>
                <a:lnTo>
                  <a:pt x="4859" y="415"/>
                </a:lnTo>
                <a:cubicBezTo>
                  <a:pt x="4623" y="158"/>
                  <a:pt x="4292" y="9"/>
                  <a:pt x="3943" y="0"/>
                </a:cubicBezTo>
                <a:close/>
              </a:path>
            </a:pathLst>
          </a:custGeom>
          <a:noFill/>
          <a:ln w="6350">
            <a:solidFill>
              <a:srgbClr val="ffffff"/>
            </a:solidFill>
            <a:miter/>
          </a:ln>
        </p:spPr>
        <p:style>
          <a:lnRef idx="0"/>
          <a:fillRef idx="0"/>
          <a:effectRef idx="0"/>
          <a:fontRef idx="minor"/>
        </p:style>
      </p:sp>
      <p:sp>
        <p:nvSpPr>
          <p:cNvPr id="361" name="Freeform 18"/>
          <p:cNvSpPr/>
          <p:nvPr/>
        </p:nvSpPr>
        <p:spPr>
          <a:xfrm>
            <a:off x="2900160" y="4707000"/>
            <a:ext cx="337320" cy="376920"/>
          </a:xfrm>
          <a:custGeom>
            <a:avLst/>
            <a:gdLst/>
            <a:ahLst/>
            <a:rect l="l" t="t" r="r" b="b"/>
            <a:pathLst>
              <a:path w="20531" h="21600">
                <a:moveTo>
                  <a:pt x="10254" y="15680"/>
                </a:moveTo>
                <a:cubicBezTo>
                  <a:pt x="11093" y="16040"/>
                  <a:pt x="11955" y="16353"/>
                  <a:pt x="12834" y="16616"/>
                </a:cubicBezTo>
                <a:cubicBezTo>
                  <a:pt x="12121" y="19097"/>
                  <a:pt x="11038" y="20512"/>
                  <a:pt x="10182" y="20512"/>
                </a:cubicBezTo>
                <a:cubicBezTo>
                  <a:pt x="9326" y="20512"/>
                  <a:pt x="8243" y="19097"/>
                  <a:pt x="7525" y="16667"/>
                </a:cubicBezTo>
                <a:cubicBezTo>
                  <a:pt x="8454" y="16388"/>
                  <a:pt x="9365" y="16058"/>
                  <a:pt x="10254" y="15680"/>
                </a:cubicBezTo>
                <a:close/>
                <a:moveTo>
                  <a:pt x="13378" y="14112"/>
                </a:moveTo>
                <a:cubicBezTo>
                  <a:pt x="13294" y="14626"/>
                  <a:pt x="13223" y="15133"/>
                  <a:pt x="13133" y="15595"/>
                </a:cubicBezTo>
                <a:cubicBezTo>
                  <a:pt x="12648" y="15432"/>
                  <a:pt x="12115" y="15280"/>
                  <a:pt x="11601" y="15065"/>
                </a:cubicBezTo>
                <a:cubicBezTo>
                  <a:pt x="11948" y="14902"/>
                  <a:pt x="12307" y="14710"/>
                  <a:pt x="12648" y="14501"/>
                </a:cubicBezTo>
                <a:cubicBezTo>
                  <a:pt x="12989" y="14293"/>
                  <a:pt x="13151" y="14248"/>
                  <a:pt x="13378" y="14112"/>
                </a:cubicBezTo>
                <a:close/>
                <a:moveTo>
                  <a:pt x="6962" y="14005"/>
                </a:moveTo>
                <a:cubicBezTo>
                  <a:pt x="7279" y="14197"/>
                  <a:pt x="7561" y="14349"/>
                  <a:pt x="7920" y="14535"/>
                </a:cubicBezTo>
                <a:cubicBezTo>
                  <a:pt x="8279" y="14721"/>
                  <a:pt x="8584" y="14902"/>
                  <a:pt x="8925" y="15065"/>
                </a:cubicBezTo>
                <a:cubicBezTo>
                  <a:pt x="8327" y="15280"/>
                  <a:pt x="7806" y="15466"/>
                  <a:pt x="7262" y="15629"/>
                </a:cubicBezTo>
                <a:cubicBezTo>
                  <a:pt x="7148" y="15116"/>
                  <a:pt x="7052" y="14575"/>
                  <a:pt x="6962" y="14005"/>
                </a:cubicBezTo>
                <a:close/>
                <a:moveTo>
                  <a:pt x="16969" y="11609"/>
                </a:moveTo>
                <a:cubicBezTo>
                  <a:pt x="18801" y="13391"/>
                  <a:pt x="19549" y="14947"/>
                  <a:pt x="19118" y="15646"/>
                </a:cubicBezTo>
                <a:cubicBezTo>
                  <a:pt x="18861" y="16052"/>
                  <a:pt x="18106" y="16261"/>
                  <a:pt x="17047" y="16261"/>
                </a:cubicBezTo>
                <a:cubicBezTo>
                  <a:pt x="16099" y="16247"/>
                  <a:pt x="15156" y="16124"/>
                  <a:pt x="14240" y="15894"/>
                </a:cubicBezTo>
                <a:cubicBezTo>
                  <a:pt x="14427" y="15050"/>
                  <a:pt x="14564" y="14198"/>
                  <a:pt x="14653" y="13340"/>
                </a:cubicBezTo>
                <a:cubicBezTo>
                  <a:pt x="15464" y="12811"/>
                  <a:pt x="16238" y="12233"/>
                  <a:pt x="16969" y="11609"/>
                </a:cubicBezTo>
                <a:close/>
                <a:moveTo>
                  <a:pt x="3557" y="11609"/>
                </a:moveTo>
                <a:cubicBezTo>
                  <a:pt x="4215" y="12173"/>
                  <a:pt x="4939" y="12675"/>
                  <a:pt x="5711" y="13216"/>
                </a:cubicBezTo>
                <a:cubicBezTo>
                  <a:pt x="5788" y="14128"/>
                  <a:pt x="5932" y="15035"/>
                  <a:pt x="6142" y="15928"/>
                </a:cubicBezTo>
                <a:cubicBezTo>
                  <a:pt x="5276" y="16149"/>
                  <a:pt x="4382" y="16261"/>
                  <a:pt x="3485" y="16261"/>
                </a:cubicBezTo>
                <a:cubicBezTo>
                  <a:pt x="2426" y="16261"/>
                  <a:pt x="1636" y="16024"/>
                  <a:pt x="1408" y="15646"/>
                </a:cubicBezTo>
                <a:cubicBezTo>
                  <a:pt x="977" y="14947"/>
                  <a:pt x="1725" y="13391"/>
                  <a:pt x="3557" y="11609"/>
                </a:cubicBezTo>
                <a:close/>
                <a:moveTo>
                  <a:pt x="5616" y="9884"/>
                </a:moveTo>
                <a:cubicBezTo>
                  <a:pt x="5616" y="10183"/>
                  <a:pt x="5616" y="10476"/>
                  <a:pt x="5616" y="10803"/>
                </a:cubicBezTo>
                <a:cubicBezTo>
                  <a:pt x="5616" y="11130"/>
                  <a:pt x="5616" y="11502"/>
                  <a:pt x="5616" y="11823"/>
                </a:cubicBezTo>
                <a:cubicBezTo>
                  <a:pt x="5200" y="11519"/>
                  <a:pt x="4800" y="11196"/>
                  <a:pt x="4419" y="10854"/>
                </a:cubicBezTo>
                <a:cubicBezTo>
                  <a:pt x="4772" y="10532"/>
                  <a:pt x="5185" y="10211"/>
                  <a:pt x="5616" y="9884"/>
                </a:cubicBezTo>
                <a:close/>
                <a:moveTo>
                  <a:pt x="14725" y="9760"/>
                </a:moveTo>
                <a:cubicBezTo>
                  <a:pt x="15240" y="10138"/>
                  <a:pt x="15700" y="10493"/>
                  <a:pt x="16125" y="10887"/>
                </a:cubicBezTo>
                <a:cubicBezTo>
                  <a:pt x="15700" y="11237"/>
                  <a:pt x="15240" y="11615"/>
                  <a:pt x="14725" y="11964"/>
                </a:cubicBezTo>
                <a:cubicBezTo>
                  <a:pt x="14725" y="11587"/>
                  <a:pt x="14761" y="11214"/>
                  <a:pt x="14761" y="10837"/>
                </a:cubicBezTo>
                <a:cubicBezTo>
                  <a:pt x="14761" y="10459"/>
                  <a:pt x="14755" y="10087"/>
                  <a:pt x="14725" y="9760"/>
                </a:cubicBezTo>
                <a:close/>
                <a:moveTo>
                  <a:pt x="10182" y="9196"/>
                </a:moveTo>
                <a:cubicBezTo>
                  <a:pt x="9230" y="9193"/>
                  <a:pt x="8456" y="9917"/>
                  <a:pt x="8453" y="10814"/>
                </a:cubicBezTo>
                <a:cubicBezTo>
                  <a:pt x="8449" y="11711"/>
                  <a:pt x="9218" y="12440"/>
                  <a:pt x="10170" y="12444"/>
                </a:cubicBezTo>
                <a:cubicBezTo>
                  <a:pt x="11122" y="12447"/>
                  <a:pt x="11897" y="11722"/>
                  <a:pt x="11900" y="10825"/>
                </a:cubicBezTo>
                <a:cubicBezTo>
                  <a:pt x="11900" y="10823"/>
                  <a:pt x="11900" y="10822"/>
                  <a:pt x="11900" y="10820"/>
                </a:cubicBezTo>
                <a:cubicBezTo>
                  <a:pt x="11910" y="9923"/>
                  <a:pt x="11146" y="9188"/>
                  <a:pt x="10194" y="9179"/>
                </a:cubicBezTo>
                <a:cubicBezTo>
                  <a:pt x="10190" y="9179"/>
                  <a:pt x="10186" y="9179"/>
                  <a:pt x="10182" y="9179"/>
                </a:cubicBezTo>
                <a:close/>
                <a:moveTo>
                  <a:pt x="10254" y="7189"/>
                </a:moveTo>
                <a:cubicBezTo>
                  <a:pt x="10799" y="7431"/>
                  <a:pt x="11355" y="7702"/>
                  <a:pt x="11900" y="8001"/>
                </a:cubicBezTo>
                <a:cubicBezTo>
                  <a:pt x="12445" y="8299"/>
                  <a:pt x="13049" y="8660"/>
                  <a:pt x="13564" y="8987"/>
                </a:cubicBezTo>
                <a:cubicBezTo>
                  <a:pt x="13624" y="9579"/>
                  <a:pt x="13624" y="10171"/>
                  <a:pt x="13624" y="10820"/>
                </a:cubicBezTo>
                <a:cubicBezTo>
                  <a:pt x="13624" y="11468"/>
                  <a:pt x="13588" y="12133"/>
                  <a:pt x="13528" y="12754"/>
                </a:cubicBezTo>
                <a:cubicBezTo>
                  <a:pt x="13073" y="13052"/>
                  <a:pt x="12582" y="13317"/>
                  <a:pt x="12068" y="13622"/>
                </a:cubicBezTo>
                <a:cubicBezTo>
                  <a:pt x="11553" y="13926"/>
                  <a:pt x="10871" y="14231"/>
                  <a:pt x="10272" y="14501"/>
                </a:cubicBezTo>
                <a:cubicBezTo>
                  <a:pt x="9674" y="14231"/>
                  <a:pt x="9075" y="13938"/>
                  <a:pt x="8477" y="13622"/>
                </a:cubicBezTo>
                <a:cubicBezTo>
                  <a:pt x="7878" y="13306"/>
                  <a:pt x="7327" y="12974"/>
                  <a:pt x="6813" y="12652"/>
                </a:cubicBezTo>
                <a:cubicBezTo>
                  <a:pt x="6753" y="12055"/>
                  <a:pt x="6759" y="11462"/>
                  <a:pt x="6759" y="10820"/>
                </a:cubicBezTo>
                <a:cubicBezTo>
                  <a:pt x="6759" y="10177"/>
                  <a:pt x="6759" y="9658"/>
                  <a:pt x="6813" y="9089"/>
                </a:cubicBezTo>
                <a:cubicBezTo>
                  <a:pt x="7411" y="8711"/>
                  <a:pt x="8010" y="8350"/>
                  <a:pt x="8644" y="8001"/>
                </a:cubicBezTo>
                <a:cubicBezTo>
                  <a:pt x="9171" y="7662"/>
                  <a:pt x="9721" y="7414"/>
                  <a:pt x="10254" y="7172"/>
                </a:cubicBezTo>
                <a:close/>
                <a:moveTo>
                  <a:pt x="13133" y="6061"/>
                </a:moveTo>
                <a:cubicBezTo>
                  <a:pt x="13253" y="6546"/>
                  <a:pt x="13330" y="7053"/>
                  <a:pt x="13414" y="7595"/>
                </a:cubicBezTo>
                <a:cubicBezTo>
                  <a:pt x="13103" y="7403"/>
                  <a:pt x="12816" y="7256"/>
                  <a:pt x="12463" y="7065"/>
                </a:cubicBezTo>
                <a:cubicBezTo>
                  <a:pt x="12109" y="6873"/>
                  <a:pt x="11900" y="6766"/>
                  <a:pt x="11583" y="6608"/>
                </a:cubicBezTo>
                <a:cubicBezTo>
                  <a:pt x="12115" y="6377"/>
                  <a:pt x="12618" y="6208"/>
                  <a:pt x="13133" y="6044"/>
                </a:cubicBezTo>
                <a:close/>
                <a:moveTo>
                  <a:pt x="7226" y="6010"/>
                </a:moveTo>
                <a:cubicBezTo>
                  <a:pt x="7770" y="6168"/>
                  <a:pt x="8357" y="6394"/>
                  <a:pt x="8925" y="6608"/>
                </a:cubicBezTo>
                <a:cubicBezTo>
                  <a:pt x="8638" y="6743"/>
                  <a:pt x="8327" y="6901"/>
                  <a:pt x="8028" y="7065"/>
                </a:cubicBezTo>
                <a:cubicBezTo>
                  <a:pt x="7728" y="7228"/>
                  <a:pt x="7315" y="7499"/>
                  <a:pt x="6944" y="7719"/>
                </a:cubicBezTo>
                <a:cubicBezTo>
                  <a:pt x="7028" y="7099"/>
                  <a:pt x="7112" y="6535"/>
                  <a:pt x="7226" y="5971"/>
                </a:cubicBezTo>
                <a:close/>
                <a:moveTo>
                  <a:pt x="17197" y="5339"/>
                </a:moveTo>
                <a:cubicBezTo>
                  <a:pt x="18256" y="5339"/>
                  <a:pt x="18992" y="5576"/>
                  <a:pt x="19250" y="5954"/>
                </a:cubicBezTo>
                <a:cubicBezTo>
                  <a:pt x="19681" y="6659"/>
                  <a:pt x="18914" y="8294"/>
                  <a:pt x="16969" y="10132"/>
                </a:cubicBezTo>
                <a:cubicBezTo>
                  <a:pt x="16237" y="9504"/>
                  <a:pt x="15463" y="8921"/>
                  <a:pt x="14653" y="8384"/>
                </a:cubicBezTo>
                <a:cubicBezTo>
                  <a:pt x="14568" y="7497"/>
                  <a:pt x="14425" y="6616"/>
                  <a:pt x="14222" y="5745"/>
                </a:cubicBezTo>
                <a:cubicBezTo>
                  <a:pt x="15191" y="5487"/>
                  <a:pt x="16190" y="5345"/>
                  <a:pt x="17197" y="5322"/>
                </a:cubicBezTo>
                <a:close/>
                <a:moveTo>
                  <a:pt x="3299" y="5339"/>
                </a:moveTo>
                <a:cubicBezTo>
                  <a:pt x="4245" y="5355"/>
                  <a:pt x="5186" y="5478"/>
                  <a:pt x="6100" y="5706"/>
                </a:cubicBezTo>
                <a:cubicBezTo>
                  <a:pt x="5902" y="6625"/>
                  <a:pt x="5766" y="7555"/>
                  <a:pt x="5693" y="8491"/>
                </a:cubicBezTo>
                <a:cubicBezTo>
                  <a:pt x="4936" y="8990"/>
                  <a:pt x="4216" y="9538"/>
                  <a:pt x="3539" y="10132"/>
                </a:cubicBezTo>
                <a:cubicBezTo>
                  <a:pt x="1624" y="8294"/>
                  <a:pt x="810" y="6659"/>
                  <a:pt x="1241" y="5954"/>
                </a:cubicBezTo>
                <a:cubicBezTo>
                  <a:pt x="1498" y="5531"/>
                  <a:pt x="2240" y="5322"/>
                  <a:pt x="3299" y="5322"/>
                </a:cubicBezTo>
                <a:close/>
                <a:moveTo>
                  <a:pt x="10182" y="1094"/>
                </a:moveTo>
                <a:cubicBezTo>
                  <a:pt x="11038" y="1094"/>
                  <a:pt x="12157" y="2520"/>
                  <a:pt x="12875" y="5001"/>
                </a:cubicBezTo>
                <a:cubicBezTo>
                  <a:pt x="12044" y="5272"/>
                  <a:pt x="11146" y="5610"/>
                  <a:pt x="10254" y="5988"/>
                </a:cubicBezTo>
                <a:cubicBezTo>
                  <a:pt x="9365" y="5596"/>
                  <a:pt x="8454" y="5250"/>
                  <a:pt x="7525" y="4950"/>
                </a:cubicBezTo>
                <a:cubicBezTo>
                  <a:pt x="8243" y="2481"/>
                  <a:pt x="9320" y="1077"/>
                  <a:pt x="10182" y="1077"/>
                </a:cubicBezTo>
                <a:close/>
                <a:moveTo>
                  <a:pt x="10182" y="17"/>
                </a:moveTo>
                <a:cubicBezTo>
                  <a:pt x="8632" y="17"/>
                  <a:pt x="7226" y="1861"/>
                  <a:pt x="6424" y="4668"/>
                </a:cubicBezTo>
                <a:cubicBezTo>
                  <a:pt x="5417" y="4406"/>
                  <a:pt x="4380" y="4258"/>
                  <a:pt x="3335" y="4229"/>
                </a:cubicBezTo>
                <a:cubicBezTo>
                  <a:pt x="1845" y="4229"/>
                  <a:pt x="756" y="4606"/>
                  <a:pt x="265" y="5390"/>
                </a:cubicBezTo>
                <a:cubicBezTo>
                  <a:pt x="-537" y="6687"/>
                  <a:pt x="534" y="8773"/>
                  <a:pt x="2737" y="10870"/>
                </a:cubicBezTo>
                <a:cubicBezTo>
                  <a:pt x="618" y="12923"/>
                  <a:pt x="-357" y="14907"/>
                  <a:pt x="415" y="16176"/>
                </a:cubicBezTo>
                <a:cubicBezTo>
                  <a:pt x="905" y="16954"/>
                  <a:pt x="1995" y="17338"/>
                  <a:pt x="3485" y="17338"/>
                </a:cubicBezTo>
                <a:cubicBezTo>
                  <a:pt x="4476" y="17319"/>
                  <a:pt x="5462" y="17194"/>
                  <a:pt x="6424" y="16965"/>
                </a:cubicBezTo>
                <a:cubicBezTo>
                  <a:pt x="7250" y="19784"/>
                  <a:pt x="8632" y="21600"/>
                  <a:pt x="10182" y="21600"/>
                </a:cubicBezTo>
                <a:cubicBezTo>
                  <a:pt x="11732" y="21600"/>
                  <a:pt x="13121" y="19773"/>
                  <a:pt x="13923" y="16965"/>
                </a:cubicBezTo>
                <a:cubicBezTo>
                  <a:pt x="14934" y="17224"/>
                  <a:pt x="15975" y="17366"/>
                  <a:pt x="17023" y="17388"/>
                </a:cubicBezTo>
                <a:cubicBezTo>
                  <a:pt x="18513" y="17388"/>
                  <a:pt x="19609" y="17010"/>
                  <a:pt x="20093" y="16227"/>
                </a:cubicBezTo>
                <a:cubicBezTo>
                  <a:pt x="20866" y="14958"/>
                  <a:pt x="19890" y="12974"/>
                  <a:pt x="17771" y="10921"/>
                </a:cubicBezTo>
                <a:cubicBezTo>
                  <a:pt x="20034" y="8790"/>
                  <a:pt x="21063" y="6704"/>
                  <a:pt x="20261" y="5407"/>
                </a:cubicBezTo>
                <a:cubicBezTo>
                  <a:pt x="19776" y="4629"/>
                  <a:pt x="18681" y="4279"/>
                  <a:pt x="17197" y="4279"/>
                </a:cubicBezTo>
                <a:cubicBezTo>
                  <a:pt x="16101" y="4305"/>
                  <a:pt x="15014" y="4458"/>
                  <a:pt x="13959" y="4736"/>
                </a:cubicBezTo>
                <a:cubicBezTo>
                  <a:pt x="13127" y="1872"/>
                  <a:pt x="11756" y="0"/>
                  <a:pt x="10182" y="0"/>
                </a:cubicBezTo>
                <a:close/>
              </a:path>
            </a:pathLst>
          </a:custGeom>
          <a:noFill/>
          <a:ln w="6350">
            <a:solidFill>
              <a:srgbClr val="ffffff"/>
            </a:solidFill>
            <a:miter/>
          </a:ln>
        </p:spPr>
        <p:style>
          <a:lnRef idx="0"/>
          <a:fillRef idx="0"/>
          <a:effectRef idx="0"/>
          <a:fontRef idx="minor"/>
        </p:style>
      </p:sp>
      <p:sp>
        <p:nvSpPr>
          <p:cNvPr id="362" name="Заглавие 3"/>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Brise-glace</a:t>
            </a:r>
            <a:endParaRPr b="0" lang="fr-FR" sz="3200" spc="-1" strike="noStrike">
              <a:latin typeface="Arial"/>
            </a:endParaRPr>
          </a:p>
        </p:txBody>
      </p:sp>
      <p:sp>
        <p:nvSpPr>
          <p:cNvPr id="363"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A7464A5D-2021-4ED0-A2B7-86A128C95EF4}"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364" name="Текстово поле 33"/>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101" dur="indefinite" restart="never" nodeType="tmRoot">
          <p:childTnLst>
            <p:seq>
              <p:cTn id="102" dur="indefinite" nodeType="mainSeq">
                <p:childTnLst>
                  <p:par>
                    <p:cTn id="103" fill="hold">
                      <p:stCondLst>
                        <p:cond delay="indefinite"/>
                      </p:stCondLst>
                      <p:childTnLst>
                        <p:par>
                          <p:cTn id="104" fill="hold">
                            <p:stCondLst>
                              <p:cond delay="0"/>
                            </p:stCondLst>
                            <p:childTnLst>
                              <p:par>
                                <p:cTn id="105" nodeType="clickEffect" fill="hold" presetClass="entr" presetID="22" presetSubtype="8">
                                  <p:stCondLst>
                                    <p:cond delay="0"/>
                                  </p:stCondLst>
                                  <p:iterate type="el">
                                    <p:tmAbs val="0"/>
                                  </p:iterate>
                                  <p:childTnLst>
                                    <p:set>
                                      <p:cBhvr>
                                        <p:cTn id="106" fill="hold"/>
                                        <p:tgtEl>
                                          <p:spTgt spid="332"/>
                                        </p:tgtEl>
                                        <p:attrNameLst>
                                          <p:attrName>style.visibility</p:attrName>
                                        </p:attrNameLst>
                                      </p:cBhvr>
                                      <p:to>
                                        <p:strVal val="visible"/>
                                      </p:to>
                                    </p:set>
                                    <p:animEffect filter="wipe(left)" transition="in">
                                      <p:cBhvr additive="repl">
                                        <p:cTn id="107" dur="500"/>
                                        <p:tgtEl>
                                          <p:spTgt spid="332"/>
                                        </p:tgtEl>
                                      </p:cBhvr>
                                    </p:animEffect>
                                  </p:childTnLst>
                                </p:cTn>
                              </p:par>
                            </p:childTnLst>
                          </p:cTn>
                        </p:par>
                        <p:par>
                          <p:cTn id="108" fill="hold">
                            <p:stCondLst>
                              <p:cond delay="500"/>
                            </p:stCondLst>
                            <p:childTnLst>
                              <p:par>
                                <p:cTn id="109" nodeType="afterEffect" fill="hold" presetClass="entr" presetID="22" presetSubtype="1">
                                  <p:stCondLst>
                                    <p:cond delay="0"/>
                                  </p:stCondLst>
                                  <p:iterate type="el">
                                    <p:tmAbs val="0"/>
                                  </p:iterate>
                                  <p:childTnLst>
                                    <p:set>
                                      <p:cBhvr>
                                        <p:cTn id="110" fill="hold"/>
                                        <p:tgtEl>
                                          <p:spTgt spid="355"/>
                                        </p:tgtEl>
                                        <p:attrNameLst>
                                          <p:attrName>style.visibility</p:attrName>
                                        </p:attrNameLst>
                                      </p:cBhvr>
                                      <p:to>
                                        <p:strVal val="visible"/>
                                      </p:to>
                                    </p:set>
                                    <p:animEffect filter="wipe(up)" transition="in">
                                      <p:cBhvr additive="repl">
                                        <p:cTn id="111" dur="600"/>
                                        <p:tgtEl>
                                          <p:spTgt spid="355"/>
                                        </p:tgtEl>
                                      </p:cBhvr>
                                    </p:animEffect>
                                  </p:childTnLst>
                                </p:cTn>
                              </p:par>
                            </p:childTnLst>
                          </p:cTn>
                        </p:par>
                      </p:childTnLst>
                    </p:cTn>
                  </p:par>
                  <p:par>
                    <p:cTn id="112" fill="hold">
                      <p:stCondLst>
                        <p:cond delay="indefinite"/>
                      </p:stCondLst>
                      <p:childTnLst>
                        <p:par>
                          <p:cTn id="113" fill="hold">
                            <p:stCondLst>
                              <p:cond delay="0"/>
                            </p:stCondLst>
                            <p:childTnLst>
                              <p:par>
                                <p:cTn id="114" nodeType="clickEffect" fill="hold" presetClass="entr" presetID="22" presetSubtype="8">
                                  <p:stCondLst>
                                    <p:cond delay="0"/>
                                  </p:stCondLst>
                                  <p:iterate type="el">
                                    <p:tmAbs val="0"/>
                                  </p:iterate>
                                  <p:childTnLst>
                                    <p:set>
                                      <p:cBhvr>
                                        <p:cTn id="115" fill="hold"/>
                                        <p:tgtEl>
                                          <p:spTgt spid="347"/>
                                        </p:tgtEl>
                                        <p:attrNameLst>
                                          <p:attrName>style.visibility</p:attrName>
                                        </p:attrNameLst>
                                      </p:cBhvr>
                                      <p:to>
                                        <p:strVal val="visible"/>
                                      </p:to>
                                    </p:set>
                                    <p:animEffect filter="wipe(left)" transition="in">
                                      <p:cBhvr additive="repl">
                                        <p:cTn id="116" dur="500"/>
                                        <p:tgtEl>
                                          <p:spTgt spid="347"/>
                                        </p:tgtEl>
                                      </p:cBhvr>
                                    </p:animEffect>
                                  </p:childTnLst>
                                </p:cTn>
                              </p:par>
                            </p:childTnLst>
                          </p:cTn>
                        </p:par>
                        <p:par>
                          <p:cTn id="117" fill="hold">
                            <p:stCondLst>
                              <p:cond delay="500"/>
                            </p:stCondLst>
                            <p:childTnLst>
                              <p:par>
                                <p:cTn id="118" nodeType="afterEffect" fill="hold" presetClass="entr" presetID="22" presetSubtype="1">
                                  <p:stCondLst>
                                    <p:cond delay="0"/>
                                  </p:stCondLst>
                                  <p:iterate type="el">
                                    <p:tmAbs val="0"/>
                                  </p:iterate>
                                  <p:childTnLst>
                                    <p:set>
                                      <p:cBhvr>
                                        <p:cTn id="119" fill="hold"/>
                                        <p:tgtEl>
                                          <p:spTgt spid="354"/>
                                        </p:tgtEl>
                                        <p:attrNameLst>
                                          <p:attrName>style.visibility</p:attrName>
                                        </p:attrNameLst>
                                      </p:cBhvr>
                                      <p:to>
                                        <p:strVal val="visible"/>
                                      </p:to>
                                    </p:set>
                                    <p:animEffect filter="wipe(up)" transition="in">
                                      <p:cBhvr additive="repl">
                                        <p:cTn id="120" dur="600"/>
                                        <p:tgtEl>
                                          <p:spTgt spid="354"/>
                                        </p:tgtEl>
                                      </p:cBhvr>
                                    </p:animEffect>
                                  </p:childTnLst>
                                </p:cTn>
                              </p:par>
                            </p:childTnLst>
                          </p:cTn>
                        </p:par>
                      </p:childTnLst>
                    </p:cTn>
                  </p:par>
                  <p:par>
                    <p:cTn id="121" fill="hold">
                      <p:stCondLst>
                        <p:cond delay="indefinite"/>
                      </p:stCondLst>
                      <p:childTnLst>
                        <p:par>
                          <p:cTn id="122" fill="hold">
                            <p:stCondLst>
                              <p:cond delay="0"/>
                            </p:stCondLst>
                            <p:childTnLst>
                              <p:par>
                                <p:cTn id="123" nodeType="clickEffect" fill="hold" presetClass="entr" presetID="22" presetSubtype="8">
                                  <p:stCondLst>
                                    <p:cond delay="0"/>
                                  </p:stCondLst>
                                  <p:iterate type="el">
                                    <p:tmAbs val="0"/>
                                  </p:iterate>
                                  <p:childTnLst>
                                    <p:set>
                                      <p:cBhvr>
                                        <p:cTn id="124" fill="hold"/>
                                        <p:tgtEl>
                                          <p:spTgt spid="344"/>
                                        </p:tgtEl>
                                        <p:attrNameLst>
                                          <p:attrName>style.visibility</p:attrName>
                                        </p:attrNameLst>
                                      </p:cBhvr>
                                      <p:to>
                                        <p:strVal val="visible"/>
                                      </p:to>
                                    </p:set>
                                    <p:animEffect filter="wipe(left)" transition="in">
                                      <p:cBhvr additive="repl">
                                        <p:cTn id="125" dur="500"/>
                                        <p:tgtEl>
                                          <p:spTgt spid="344"/>
                                        </p:tgtEl>
                                      </p:cBhvr>
                                    </p:animEffect>
                                  </p:childTnLst>
                                </p:cTn>
                              </p:par>
                            </p:childTnLst>
                          </p:cTn>
                        </p:par>
                        <p:par>
                          <p:cTn id="126" fill="hold">
                            <p:stCondLst>
                              <p:cond delay="500"/>
                            </p:stCondLst>
                            <p:childTnLst>
                              <p:par>
                                <p:cTn id="127" nodeType="afterEffect" fill="hold" presetClass="entr" presetID="22" presetSubtype="1">
                                  <p:stCondLst>
                                    <p:cond delay="0"/>
                                  </p:stCondLst>
                                  <p:iterate type="el">
                                    <p:tmAbs val="0"/>
                                  </p:iterate>
                                  <p:childTnLst>
                                    <p:set>
                                      <p:cBhvr>
                                        <p:cTn id="128" fill="hold"/>
                                        <p:tgtEl>
                                          <p:spTgt spid="353"/>
                                        </p:tgtEl>
                                        <p:attrNameLst>
                                          <p:attrName>style.visibility</p:attrName>
                                        </p:attrNameLst>
                                      </p:cBhvr>
                                      <p:to>
                                        <p:strVal val="visible"/>
                                      </p:to>
                                    </p:set>
                                    <p:animEffect filter="wipe(up)" transition="in">
                                      <p:cBhvr additive="repl">
                                        <p:cTn id="129" dur="600"/>
                                        <p:tgtEl>
                                          <p:spTgt spid="353"/>
                                        </p:tgtEl>
                                      </p:cBhvr>
                                    </p:animEffect>
                                  </p:childTnLst>
                                </p:cTn>
                              </p:par>
                            </p:childTnLst>
                          </p:cTn>
                        </p:par>
                      </p:childTnLst>
                    </p:cTn>
                  </p:par>
                  <p:par>
                    <p:cTn id="130" fill="hold">
                      <p:stCondLst>
                        <p:cond delay="indefinite"/>
                      </p:stCondLst>
                      <p:childTnLst>
                        <p:par>
                          <p:cTn id="131" fill="hold">
                            <p:stCondLst>
                              <p:cond delay="0"/>
                            </p:stCondLst>
                            <p:childTnLst>
                              <p:par>
                                <p:cTn id="132" nodeType="clickEffect" fill="hold" presetClass="entr" presetID="22" presetSubtype="8">
                                  <p:stCondLst>
                                    <p:cond delay="0"/>
                                  </p:stCondLst>
                                  <p:iterate type="el">
                                    <p:tmAbs val="0"/>
                                  </p:iterate>
                                  <p:childTnLst>
                                    <p:set>
                                      <p:cBhvr>
                                        <p:cTn id="133" fill="hold"/>
                                        <p:tgtEl>
                                          <p:spTgt spid="341"/>
                                        </p:tgtEl>
                                        <p:attrNameLst>
                                          <p:attrName>style.visibility</p:attrName>
                                        </p:attrNameLst>
                                      </p:cBhvr>
                                      <p:to>
                                        <p:strVal val="visible"/>
                                      </p:to>
                                    </p:set>
                                    <p:animEffect filter="wipe(left)" transition="in">
                                      <p:cBhvr additive="repl">
                                        <p:cTn id="134" dur="500"/>
                                        <p:tgtEl>
                                          <p:spTgt spid="341"/>
                                        </p:tgtEl>
                                      </p:cBhvr>
                                    </p:animEffect>
                                  </p:childTnLst>
                                </p:cTn>
                              </p:par>
                            </p:childTnLst>
                          </p:cTn>
                        </p:par>
                        <p:par>
                          <p:cTn id="135" fill="hold">
                            <p:stCondLst>
                              <p:cond delay="500"/>
                            </p:stCondLst>
                            <p:childTnLst>
                              <p:par>
                                <p:cTn id="136" nodeType="afterEffect" fill="hold" presetClass="entr" presetID="22" presetSubtype="1">
                                  <p:stCondLst>
                                    <p:cond delay="0"/>
                                  </p:stCondLst>
                                  <p:iterate type="el">
                                    <p:tmAbs val="0"/>
                                  </p:iterate>
                                  <p:childTnLst>
                                    <p:set>
                                      <p:cBhvr>
                                        <p:cTn id="137" fill="hold"/>
                                        <p:tgtEl>
                                          <p:spTgt spid="352"/>
                                        </p:tgtEl>
                                        <p:attrNameLst>
                                          <p:attrName>style.visibility</p:attrName>
                                        </p:attrNameLst>
                                      </p:cBhvr>
                                      <p:to>
                                        <p:strVal val="visible"/>
                                      </p:to>
                                    </p:set>
                                    <p:animEffect filter="wipe(up)" transition="in">
                                      <p:cBhvr additive="repl">
                                        <p:cTn id="138" dur="600"/>
                                        <p:tgtEl>
                                          <p:spTgt spid="352"/>
                                        </p:tgtEl>
                                      </p:cBhvr>
                                    </p:animEffect>
                                  </p:childTnLst>
                                </p:cTn>
                              </p:par>
                            </p:childTnLst>
                          </p:cTn>
                        </p:par>
                      </p:childTnLst>
                    </p:cTn>
                  </p:par>
                  <p:par>
                    <p:cTn id="139" fill="hold">
                      <p:stCondLst>
                        <p:cond delay="indefinite"/>
                      </p:stCondLst>
                      <p:childTnLst>
                        <p:par>
                          <p:cTn id="140" fill="hold">
                            <p:stCondLst>
                              <p:cond delay="0"/>
                            </p:stCondLst>
                            <p:childTnLst>
                              <p:par>
                                <p:cTn id="141" nodeType="clickEffect" fill="hold" presetClass="entr" presetID="22" presetSubtype="8">
                                  <p:stCondLst>
                                    <p:cond delay="0"/>
                                  </p:stCondLst>
                                  <p:iterate type="el">
                                    <p:tmAbs val="0"/>
                                  </p:iterate>
                                  <p:childTnLst>
                                    <p:set>
                                      <p:cBhvr>
                                        <p:cTn id="142" fill="hold"/>
                                        <p:tgtEl>
                                          <p:spTgt spid="338"/>
                                        </p:tgtEl>
                                        <p:attrNameLst>
                                          <p:attrName>style.visibility</p:attrName>
                                        </p:attrNameLst>
                                      </p:cBhvr>
                                      <p:to>
                                        <p:strVal val="visible"/>
                                      </p:to>
                                    </p:set>
                                    <p:animEffect filter="wipe(left)" transition="in">
                                      <p:cBhvr additive="repl">
                                        <p:cTn id="143" dur="500"/>
                                        <p:tgtEl>
                                          <p:spTgt spid="338"/>
                                        </p:tgtEl>
                                      </p:cBhvr>
                                    </p:animEffect>
                                  </p:childTnLst>
                                </p:cTn>
                              </p:par>
                            </p:childTnLst>
                          </p:cTn>
                        </p:par>
                        <p:par>
                          <p:cTn id="144" fill="hold">
                            <p:stCondLst>
                              <p:cond delay="500"/>
                            </p:stCondLst>
                            <p:childTnLst>
                              <p:par>
                                <p:cTn id="145" nodeType="afterEffect" fill="hold" presetClass="entr" presetID="22" presetSubtype="1">
                                  <p:stCondLst>
                                    <p:cond delay="0"/>
                                  </p:stCondLst>
                                  <p:iterate type="el">
                                    <p:tmAbs val="0"/>
                                  </p:iterate>
                                  <p:childTnLst>
                                    <p:set>
                                      <p:cBhvr>
                                        <p:cTn id="146" fill="hold"/>
                                        <p:tgtEl>
                                          <p:spTgt spid="351"/>
                                        </p:tgtEl>
                                        <p:attrNameLst>
                                          <p:attrName>style.visibility</p:attrName>
                                        </p:attrNameLst>
                                      </p:cBhvr>
                                      <p:to>
                                        <p:strVal val="visible"/>
                                      </p:to>
                                    </p:set>
                                    <p:animEffect filter="wipe(up)" transition="in">
                                      <p:cBhvr additive="repl">
                                        <p:cTn id="147" dur="600"/>
                                        <p:tgtEl>
                                          <p:spTgt spid="351"/>
                                        </p:tgtEl>
                                      </p:cBhvr>
                                    </p:animEffect>
                                  </p:childTnLst>
                                </p:cTn>
                              </p:par>
                            </p:childTnLst>
                          </p:cTn>
                        </p:par>
                      </p:childTnLst>
                    </p:cTn>
                  </p:par>
                  <p:par>
                    <p:cTn id="148" fill="hold">
                      <p:stCondLst>
                        <p:cond delay="indefinite"/>
                      </p:stCondLst>
                      <p:childTnLst>
                        <p:par>
                          <p:cTn id="149" fill="hold">
                            <p:stCondLst>
                              <p:cond delay="0"/>
                            </p:stCondLst>
                            <p:childTnLst>
                              <p:par>
                                <p:cTn id="150" nodeType="clickEffect" fill="hold" presetClass="entr" presetID="22" presetSubtype="8">
                                  <p:stCondLst>
                                    <p:cond delay="0"/>
                                  </p:stCondLst>
                                  <p:iterate type="el">
                                    <p:tmAbs val="0"/>
                                  </p:iterate>
                                  <p:childTnLst>
                                    <p:set>
                                      <p:cBhvr>
                                        <p:cTn id="151" fill="hold"/>
                                        <p:tgtEl>
                                          <p:spTgt spid="335"/>
                                        </p:tgtEl>
                                        <p:attrNameLst>
                                          <p:attrName>style.visibility</p:attrName>
                                        </p:attrNameLst>
                                      </p:cBhvr>
                                      <p:to>
                                        <p:strVal val="visible"/>
                                      </p:to>
                                    </p:set>
                                    <p:animEffect filter="wipe(left)" transition="in">
                                      <p:cBhvr additive="repl">
                                        <p:cTn id="152" dur="500"/>
                                        <p:tgtEl>
                                          <p:spTgt spid="335"/>
                                        </p:tgtEl>
                                      </p:cBhvr>
                                    </p:animEffect>
                                  </p:childTnLst>
                                </p:cTn>
                              </p:par>
                            </p:childTnLst>
                          </p:cTn>
                        </p:par>
                        <p:par>
                          <p:cTn id="153" fill="hold">
                            <p:stCondLst>
                              <p:cond delay="500"/>
                            </p:stCondLst>
                            <p:childTnLst>
                              <p:par>
                                <p:cTn id="154" nodeType="afterEffect" fill="hold" presetClass="entr" presetID="22" presetSubtype="1">
                                  <p:stCondLst>
                                    <p:cond delay="0"/>
                                  </p:stCondLst>
                                  <p:iterate type="el">
                                    <p:tmAbs val="0"/>
                                  </p:iterate>
                                  <p:childTnLst>
                                    <p:set>
                                      <p:cBhvr>
                                        <p:cTn id="155" fill="hold"/>
                                        <p:tgtEl>
                                          <p:spTgt spid="350"/>
                                        </p:tgtEl>
                                        <p:attrNameLst>
                                          <p:attrName>style.visibility</p:attrName>
                                        </p:attrNameLst>
                                      </p:cBhvr>
                                      <p:to>
                                        <p:strVal val="visible"/>
                                      </p:to>
                                    </p:set>
                                    <p:animEffect filter="wipe(up)" transition="in">
                                      <p:cBhvr additive="repl">
                                        <p:cTn id="156" dur="600"/>
                                        <p:tgtEl>
                                          <p:spTgt spid="3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6C1F6C41-F786-45C6-AE35-53A0403D80FE}"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366" name="Oval 1"/>
          <p:cNvSpPr/>
          <p:nvPr/>
        </p:nvSpPr>
        <p:spPr>
          <a:xfrm>
            <a:off x="3367800" y="3903480"/>
            <a:ext cx="2407320" cy="2407320"/>
          </a:xfrm>
          <a:prstGeom prst="ellipse">
            <a:avLst/>
          </a:prstGeom>
          <a:gradFill rotWithShape="0">
            <a:gsLst>
              <a:gs pos="0">
                <a:srgbClr val="ffffff"/>
              </a:gs>
              <a:gs pos="100000">
                <a:srgbClr val="e6eaeb"/>
              </a:gs>
            </a:gsLst>
            <a:lin ang="2088000"/>
          </a:gradFill>
          <a:ln w="6350">
            <a:solidFill>
              <a:srgbClr val="ffffff"/>
            </a:solidFill>
            <a:miter/>
          </a:ln>
          <a:effectLst>
            <a:outerShdw blurRad="25560" dir="2311432" dist="47395" rotWithShape="0">
              <a:srgbClr val="000000">
                <a:alpha val="26000"/>
              </a:srgbClr>
            </a:outerShdw>
          </a:effectLst>
        </p:spPr>
        <p:style>
          <a:lnRef idx="0"/>
          <a:fillRef idx="0"/>
          <a:effectRef idx="0"/>
          <a:fontRef idx="minor"/>
        </p:style>
        <p:txBody>
          <a:bodyPr lIns="34200" rIns="34200" tIns="45000" bIns="45000" anchor="ctr">
            <a:noAutofit/>
          </a:bodyPr>
          <a:p>
            <a:pPr algn="ctr">
              <a:lnSpc>
                <a:spcPct val="100000"/>
              </a:lnSpc>
            </a:pPr>
            <a:r>
              <a:rPr b="1" lang="en-US" sz="2000" spc="-1" strike="noStrike">
                <a:solidFill>
                  <a:srgbClr val="404040"/>
                </a:solidFill>
                <a:latin typeface="Calibri"/>
                <a:ea typeface="DejaVu Sans"/>
              </a:rPr>
              <a:t>Facteurs de poussée vers la radicalisation</a:t>
            </a:r>
            <a:endParaRPr b="0" lang="fr-FR" sz="2000" spc="-1" strike="noStrike">
              <a:latin typeface="Arial"/>
            </a:endParaRPr>
          </a:p>
        </p:txBody>
      </p:sp>
      <p:sp>
        <p:nvSpPr>
          <p:cNvPr id="367" name="Rectangle: Rounded Corners 4"/>
          <p:cNvSpPr/>
          <p:nvPr/>
        </p:nvSpPr>
        <p:spPr>
          <a:xfrm>
            <a:off x="1485000" y="5650560"/>
            <a:ext cx="1593360" cy="703440"/>
          </a:xfrm>
          <a:prstGeom prst="roundRect">
            <a:avLst>
              <a:gd name="adj" fmla="val 50000"/>
            </a:avLst>
          </a:prstGeom>
          <a:solidFill>
            <a:srgbClr val="ff6600"/>
          </a:solidFill>
          <a:ln w="12700">
            <a:noFill/>
          </a:ln>
        </p:spPr>
        <p:style>
          <a:lnRef idx="0"/>
          <a:fillRef idx="0"/>
          <a:effectRef idx="0"/>
          <a:fontRef idx="minor"/>
        </p:style>
      </p:sp>
      <p:sp>
        <p:nvSpPr>
          <p:cNvPr id="368" name="Oval 3"/>
          <p:cNvSpPr/>
          <p:nvPr/>
        </p:nvSpPr>
        <p:spPr>
          <a:xfrm>
            <a:off x="3118680" y="564948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369" name="Oval 3"/>
          <p:cNvSpPr/>
          <p:nvPr/>
        </p:nvSpPr>
        <p:spPr>
          <a:xfrm>
            <a:off x="3142440" y="5673240"/>
            <a:ext cx="190080" cy="190080"/>
          </a:xfrm>
          <a:prstGeom prst="ellipse">
            <a:avLst/>
          </a:prstGeom>
          <a:gradFill rotWithShape="0">
            <a:gsLst>
              <a:gs pos="0">
                <a:srgbClr val="ff7d25"/>
              </a:gs>
              <a:gs pos="100000">
                <a:srgbClr val="ff3847"/>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370" name="Oval 3"/>
          <p:cNvSpPr/>
          <p:nvPr/>
        </p:nvSpPr>
        <p:spPr>
          <a:xfrm>
            <a:off x="3183840" y="422496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371" name="Oval 3"/>
          <p:cNvSpPr/>
          <p:nvPr/>
        </p:nvSpPr>
        <p:spPr>
          <a:xfrm>
            <a:off x="3207600" y="4248720"/>
            <a:ext cx="190080" cy="190080"/>
          </a:xfrm>
          <a:prstGeom prst="ellipse">
            <a:avLst/>
          </a:prstGeom>
          <a:gradFill rotWithShape="0">
            <a:gsLst>
              <a:gs pos="0">
                <a:srgbClr val="e1359b"/>
              </a:gs>
              <a:gs pos="100000">
                <a:srgbClr val="ff2a70"/>
              </a:gs>
            </a:gsLst>
            <a:lin ang="2088000"/>
          </a:gradFill>
          <a:ln w="12700">
            <a:noFill/>
          </a:ln>
        </p:spPr>
        <p:style>
          <a:lnRef idx="0"/>
          <a:fillRef idx="0"/>
          <a:effectRef idx="0"/>
          <a:fontRef idx="minor"/>
        </p:style>
      </p:sp>
      <p:sp>
        <p:nvSpPr>
          <p:cNvPr id="372" name="Rectangle: Rounded Corners 4"/>
          <p:cNvSpPr/>
          <p:nvPr/>
        </p:nvSpPr>
        <p:spPr>
          <a:xfrm>
            <a:off x="1462680" y="3782520"/>
            <a:ext cx="1593360" cy="703440"/>
          </a:xfrm>
          <a:prstGeom prst="roundRect">
            <a:avLst>
              <a:gd name="adj" fmla="val 50000"/>
            </a:avLst>
          </a:prstGeom>
          <a:solidFill>
            <a:srgbClr val="cc3399"/>
          </a:solidFill>
          <a:ln w="12700">
            <a:noFill/>
          </a:ln>
        </p:spPr>
        <p:style>
          <a:lnRef idx="0"/>
          <a:fillRef idx="0"/>
          <a:effectRef idx="0"/>
          <a:fontRef idx="minor"/>
        </p:style>
      </p:sp>
      <p:sp>
        <p:nvSpPr>
          <p:cNvPr id="373" name="Rectangle: Rounded Corners 4"/>
          <p:cNvSpPr/>
          <p:nvPr/>
        </p:nvSpPr>
        <p:spPr>
          <a:xfrm>
            <a:off x="3753360" y="2582640"/>
            <a:ext cx="1593360" cy="703440"/>
          </a:xfrm>
          <a:prstGeom prst="roundRect">
            <a:avLst>
              <a:gd name="adj" fmla="val 50000"/>
            </a:avLst>
          </a:prstGeom>
          <a:solidFill>
            <a:schemeClr val="accent6">
              <a:lumMod val="75000"/>
            </a:schemeClr>
          </a:solidFill>
          <a:ln w="12700">
            <a:noFill/>
          </a:ln>
        </p:spPr>
        <p:style>
          <a:lnRef idx="0"/>
          <a:fillRef idx="0"/>
          <a:effectRef idx="0"/>
          <a:fontRef idx="minor"/>
        </p:style>
      </p:sp>
      <p:sp>
        <p:nvSpPr>
          <p:cNvPr id="374" name="Rectangle: Rounded Corners 4"/>
          <p:cNvSpPr/>
          <p:nvPr/>
        </p:nvSpPr>
        <p:spPr>
          <a:xfrm>
            <a:off x="6125400" y="3782520"/>
            <a:ext cx="1593360" cy="703440"/>
          </a:xfrm>
          <a:prstGeom prst="roundRect">
            <a:avLst>
              <a:gd name="adj" fmla="val 50000"/>
            </a:avLst>
          </a:prstGeom>
          <a:solidFill>
            <a:srgbClr val="0ba7df"/>
          </a:solidFill>
          <a:ln w="12700">
            <a:noFill/>
          </a:ln>
        </p:spPr>
        <p:style>
          <a:lnRef idx="0"/>
          <a:fillRef idx="0"/>
          <a:effectRef idx="0"/>
          <a:fontRef idx="minor"/>
        </p:style>
      </p:sp>
      <p:sp>
        <p:nvSpPr>
          <p:cNvPr id="375" name="Rectangle: Rounded Corners 4"/>
          <p:cNvSpPr/>
          <p:nvPr/>
        </p:nvSpPr>
        <p:spPr>
          <a:xfrm>
            <a:off x="6085440" y="5650560"/>
            <a:ext cx="1633680" cy="703440"/>
          </a:xfrm>
          <a:prstGeom prst="roundRect">
            <a:avLst>
              <a:gd name="adj" fmla="val 50000"/>
            </a:avLst>
          </a:prstGeom>
          <a:solidFill>
            <a:srgbClr val="92d050"/>
          </a:solidFill>
          <a:ln w="12700">
            <a:noFill/>
          </a:ln>
        </p:spPr>
        <p:style>
          <a:lnRef idx="0"/>
          <a:fillRef idx="0"/>
          <a:effectRef idx="0"/>
          <a:fontRef idx="minor"/>
        </p:style>
      </p:sp>
      <p:sp>
        <p:nvSpPr>
          <p:cNvPr id="376" name="Oval 3"/>
          <p:cNvSpPr/>
          <p:nvPr/>
        </p:nvSpPr>
        <p:spPr>
          <a:xfrm>
            <a:off x="4452480" y="350568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377" name="Oval 3"/>
          <p:cNvSpPr/>
          <p:nvPr/>
        </p:nvSpPr>
        <p:spPr>
          <a:xfrm>
            <a:off x="4476600" y="3529440"/>
            <a:ext cx="190080" cy="190080"/>
          </a:xfrm>
          <a:prstGeom prst="ellipse">
            <a:avLst/>
          </a:prstGeom>
          <a:gradFill rotWithShape="0">
            <a:gsLst>
              <a:gs pos="0">
                <a:srgbClr val="863dc8"/>
              </a:gs>
              <a:gs pos="100000">
                <a:srgbClr val="6428aa"/>
              </a:gs>
            </a:gsLst>
            <a:lin ang="2088000"/>
          </a:gradFill>
          <a:ln w="12700">
            <a:noFill/>
          </a:ln>
        </p:spPr>
        <p:style>
          <a:lnRef idx="0"/>
          <a:fillRef idx="0"/>
          <a:effectRef idx="0"/>
          <a:fontRef idx="minor"/>
        </p:style>
      </p:sp>
      <p:sp>
        <p:nvSpPr>
          <p:cNvPr id="378" name="Oval 3"/>
          <p:cNvSpPr/>
          <p:nvPr/>
        </p:nvSpPr>
        <p:spPr>
          <a:xfrm>
            <a:off x="5721480" y="422496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379" name="Oval 3"/>
          <p:cNvSpPr/>
          <p:nvPr/>
        </p:nvSpPr>
        <p:spPr>
          <a:xfrm>
            <a:off x="5745240" y="4248720"/>
            <a:ext cx="190080" cy="190080"/>
          </a:xfrm>
          <a:prstGeom prst="ellipse">
            <a:avLst/>
          </a:prstGeom>
          <a:gradFill rotWithShape="0">
            <a:gsLst>
              <a:gs pos="0">
                <a:srgbClr val="28cffe"/>
              </a:gs>
              <a:gs pos="100000">
                <a:srgbClr val="4facfe"/>
              </a:gs>
            </a:gsLst>
            <a:lin ang="2088000"/>
          </a:gradFill>
          <a:ln w="12700">
            <a:noFill/>
          </a:ln>
        </p:spPr>
        <p:style>
          <a:lnRef idx="0"/>
          <a:fillRef idx="0"/>
          <a:effectRef idx="0"/>
          <a:fontRef idx="minor"/>
        </p:style>
      </p:sp>
      <p:sp>
        <p:nvSpPr>
          <p:cNvPr id="380" name="Oval 3"/>
          <p:cNvSpPr/>
          <p:nvPr/>
        </p:nvSpPr>
        <p:spPr>
          <a:xfrm>
            <a:off x="5778360" y="5673240"/>
            <a:ext cx="237600" cy="237600"/>
          </a:xfrm>
          <a:prstGeom prst="ellipse">
            <a:avLst/>
          </a:prstGeom>
          <a:gradFill rotWithShape="0">
            <a:gsLst>
              <a:gs pos="0">
                <a:srgbClr val="ffffff"/>
              </a:gs>
              <a:gs pos="100000">
                <a:srgbClr val="e6eaeb"/>
              </a:gs>
            </a:gsLst>
            <a:lin ang="2088000"/>
          </a:gradFill>
          <a:ln w="12700">
            <a:noFill/>
          </a:ln>
          <a:effectLst>
            <a:outerShdw blurRad="152280" dir="2306583" dist="89169" rotWithShape="0">
              <a:srgbClr val="000000">
                <a:alpha val="38000"/>
              </a:srgbClr>
            </a:outerShdw>
          </a:effectLst>
        </p:spPr>
        <p:style>
          <a:lnRef idx="0"/>
          <a:fillRef idx="0"/>
          <a:effectRef idx="0"/>
          <a:fontRef idx="minor"/>
        </p:style>
      </p:sp>
      <p:sp>
        <p:nvSpPr>
          <p:cNvPr id="381" name="Oval 3"/>
          <p:cNvSpPr/>
          <p:nvPr/>
        </p:nvSpPr>
        <p:spPr>
          <a:xfrm>
            <a:off x="5802480" y="5697000"/>
            <a:ext cx="190080" cy="190080"/>
          </a:xfrm>
          <a:prstGeom prst="ellipse">
            <a:avLst/>
          </a:prstGeom>
          <a:gradFill rotWithShape="0">
            <a:gsLst>
              <a:gs pos="0">
                <a:srgbClr val="ffea03"/>
              </a:gs>
              <a:gs pos="100000">
                <a:srgbClr val="85ce02"/>
              </a:gs>
            </a:gsLst>
            <a:lin ang="2088000"/>
          </a:gradFill>
          <a:ln w="12700">
            <a:noFill/>
          </a:ln>
        </p:spPr>
        <p:style>
          <a:lnRef idx="0"/>
          <a:fillRef idx="0"/>
          <a:effectRef idx="0"/>
          <a:fontRef idx="minor"/>
        </p:style>
      </p:sp>
      <p:sp>
        <p:nvSpPr>
          <p:cNvPr id="382" name="TextBox 52"/>
          <p:cNvSpPr/>
          <p:nvPr/>
        </p:nvSpPr>
        <p:spPr>
          <a:xfrm>
            <a:off x="1837440" y="5846760"/>
            <a:ext cx="1042560" cy="3430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 </a:t>
            </a:r>
            <a:r>
              <a:rPr b="1" lang="en-US" sz="1800" spc="-1" strike="noStrike">
                <a:solidFill>
                  <a:srgbClr val="ffffff"/>
                </a:solidFill>
                <a:latin typeface="Calibri"/>
                <a:ea typeface="DejaVu Sans"/>
              </a:rPr>
              <a:t>Colère</a:t>
            </a:r>
            <a:r>
              <a:rPr b="1" lang="en-US" sz="1580" spc="-1" strike="noStrike">
                <a:solidFill>
                  <a:srgbClr val="ffffff"/>
                </a:solidFill>
                <a:latin typeface="Calibri"/>
                <a:ea typeface="DejaVu Sans"/>
              </a:rPr>
              <a:t>     </a:t>
            </a:r>
            <a:endParaRPr b="0" lang="fr-FR" sz="1580" spc="-1" strike="noStrike">
              <a:latin typeface="Arial"/>
            </a:endParaRPr>
          </a:p>
        </p:txBody>
      </p:sp>
      <p:sp>
        <p:nvSpPr>
          <p:cNvPr id="383" name="TextBox 52"/>
          <p:cNvSpPr/>
          <p:nvPr/>
        </p:nvSpPr>
        <p:spPr>
          <a:xfrm>
            <a:off x="1424160" y="3762000"/>
            <a:ext cx="157464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Manque d'estime de soi </a:t>
            </a:r>
            <a:endParaRPr b="0" lang="fr-FR" sz="1800" spc="-1" strike="noStrike">
              <a:latin typeface="Arial"/>
            </a:endParaRPr>
          </a:p>
        </p:txBody>
      </p:sp>
      <p:sp>
        <p:nvSpPr>
          <p:cNvPr id="384" name="TextBox 52"/>
          <p:cNvSpPr/>
          <p:nvPr/>
        </p:nvSpPr>
        <p:spPr>
          <a:xfrm>
            <a:off x="3954600" y="2753640"/>
            <a:ext cx="1233360" cy="58284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Frustration</a:t>
            </a:r>
            <a:r>
              <a:rPr b="1" lang="en-US" sz="1580" spc="-1" strike="noStrike">
                <a:solidFill>
                  <a:srgbClr val="ffffff"/>
                </a:solidFill>
                <a:latin typeface="Calibri"/>
                <a:ea typeface="DejaVu Sans"/>
              </a:rPr>
              <a:t>     </a:t>
            </a:r>
            <a:endParaRPr b="0" lang="fr-FR" sz="1580" spc="-1" strike="noStrike">
              <a:latin typeface="Arial"/>
            </a:endParaRPr>
          </a:p>
        </p:txBody>
      </p:sp>
      <p:sp>
        <p:nvSpPr>
          <p:cNvPr id="385" name="TextBox 52"/>
          <p:cNvSpPr/>
          <p:nvPr/>
        </p:nvSpPr>
        <p:spPr>
          <a:xfrm>
            <a:off x="6293520" y="3978720"/>
            <a:ext cx="1360440" cy="582840"/>
          </a:xfrm>
          <a:prstGeom prst="rect">
            <a:avLst/>
          </a:prstGeom>
          <a:noFill/>
          <a:ln w="12700">
            <a:noFill/>
          </a:ln>
        </p:spPr>
        <p:style>
          <a:lnRef idx="0"/>
          <a:fillRef idx="0"/>
          <a:effectRef idx="0"/>
          <a:fontRef idx="minor"/>
        </p:style>
        <p:txBody>
          <a:bodyPr lIns="34200" rIns="34200" tIns="34200" bIns="34200">
            <a:spAutoFit/>
          </a:bodyPr>
          <a:p>
            <a:pPr>
              <a:lnSpc>
                <a:spcPct val="100000"/>
              </a:lnSpc>
            </a:pPr>
            <a:r>
              <a:rPr b="1" lang="en-US" sz="1800" spc="-1" strike="noStrike">
                <a:solidFill>
                  <a:srgbClr val="ffffff"/>
                </a:solidFill>
                <a:latin typeface="Calibri"/>
                <a:ea typeface="DejaVu Sans"/>
              </a:rPr>
              <a:t>Victimisation</a:t>
            </a:r>
            <a:r>
              <a:rPr b="1" lang="en-US" sz="1580" spc="-1" strike="noStrike">
                <a:solidFill>
                  <a:srgbClr val="ffffff"/>
                </a:solidFill>
                <a:latin typeface="Calibri"/>
                <a:ea typeface="DejaVu Sans"/>
              </a:rPr>
              <a:t>     </a:t>
            </a:r>
            <a:endParaRPr b="0" lang="fr-FR" sz="1580" spc="-1" strike="noStrike">
              <a:latin typeface="Arial"/>
            </a:endParaRPr>
          </a:p>
        </p:txBody>
      </p:sp>
      <p:sp>
        <p:nvSpPr>
          <p:cNvPr id="386" name="TextBox 52"/>
          <p:cNvSpPr/>
          <p:nvPr/>
        </p:nvSpPr>
        <p:spPr>
          <a:xfrm>
            <a:off x="6242040" y="5673240"/>
            <a:ext cx="1360440" cy="89100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Réduction des contacts</a:t>
            </a:r>
            <a:r>
              <a:rPr b="1" lang="en-US" sz="1600" spc="-1" strike="noStrike">
                <a:solidFill>
                  <a:srgbClr val="ffffff"/>
                </a:solidFill>
                <a:latin typeface="Calibri"/>
                <a:ea typeface="DejaVu Sans"/>
              </a:rPr>
              <a:t> </a:t>
            </a:r>
            <a:r>
              <a:rPr b="1" lang="en-US" sz="1800" spc="-1" strike="noStrike">
                <a:solidFill>
                  <a:srgbClr val="ffffff"/>
                </a:solidFill>
                <a:latin typeface="Calibri"/>
                <a:ea typeface="DejaVu Sans"/>
              </a:rPr>
              <a:t>sociaux </a:t>
            </a:r>
            <a:endParaRPr b="0" lang="fr-FR" sz="1800" spc="-1" strike="noStrike">
              <a:latin typeface="Arial"/>
            </a:endParaRPr>
          </a:p>
        </p:txBody>
      </p:sp>
      <p:sp>
        <p:nvSpPr>
          <p:cNvPr id="387" name="Заглавие 25"/>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Conflit et radicalisation</a:t>
            </a:r>
            <a:endParaRPr b="0" lang="fr-FR" sz="3200" spc="-1" strike="noStrike">
              <a:latin typeface="Arial"/>
            </a:endParaRPr>
          </a:p>
        </p:txBody>
      </p:sp>
      <p:sp>
        <p:nvSpPr>
          <p:cNvPr id="388" name="Текстово поле 27"/>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157" dur="indefinite" restart="never" nodeType="tmRoot">
          <p:childTnLst>
            <p:seq>
              <p:cTn id="158" dur="indefinite" nodeType="mainSeq">
                <p:childTnLst>
                  <p:par>
                    <p:cTn id="159" fill="hold">
                      <p:stCondLst>
                        <p:cond delay="indefinite"/>
                      </p:stCondLst>
                      <p:childTnLst>
                        <p:par>
                          <p:cTn id="160" fill="hold">
                            <p:stCondLst>
                              <p:cond delay="0"/>
                            </p:stCondLst>
                            <p:childTnLst>
                              <p:par>
                                <p:cTn id="161" nodeType="clickEffect" fill="hold" presetClass="entr" presetID="4" presetSubtype="32">
                                  <p:stCondLst>
                                    <p:cond delay="0"/>
                                  </p:stCondLst>
                                  <p:iterate type="el">
                                    <p:tmAbs val="0"/>
                                  </p:iterate>
                                  <p:childTnLst>
                                    <p:set>
                                      <p:cBhvr>
                                        <p:cTn id="162" fill="hold"/>
                                        <p:tgtEl>
                                          <p:spTgt spid="366"/>
                                        </p:tgtEl>
                                        <p:attrNameLst>
                                          <p:attrName>style.visibility</p:attrName>
                                        </p:attrNameLst>
                                      </p:cBhvr>
                                      <p:to>
                                        <p:strVal val="visible"/>
                                      </p:to>
                                    </p:set>
                                    <p:animEffect filter="box(out)" transition="in">
                                      <p:cBhvr additive="repl">
                                        <p:cTn id="163" dur="700"/>
                                        <p:tgtEl>
                                          <p:spTgt spid="366"/>
                                        </p:tgtEl>
                                      </p:cBhvr>
                                    </p:animEffect>
                                  </p:childTnLst>
                                </p:cTn>
                              </p:par>
                            </p:childTnLst>
                          </p:cTn>
                        </p:par>
                      </p:childTnLst>
                    </p:cTn>
                  </p:par>
                  <p:par>
                    <p:cTn id="164" fill="hold">
                      <p:stCondLst>
                        <p:cond delay="indefinite"/>
                      </p:stCondLst>
                      <p:childTnLst>
                        <p:par>
                          <p:cTn id="165" fill="hold">
                            <p:stCondLst>
                              <p:cond delay="0"/>
                            </p:stCondLst>
                            <p:childTnLst>
                              <p:par>
                                <p:cTn id="166" nodeType="clickEffect" fill="hold" presetClass="entr" presetID="4" presetSubtype="32">
                                  <p:stCondLst>
                                    <p:cond delay="0"/>
                                  </p:stCondLst>
                                  <p:iterate type="el">
                                    <p:tmAbs val="0"/>
                                  </p:iterate>
                                  <p:childTnLst>
                                    <p:set>
                                      <p:cBhvr>
                                        <p:cTn id="167" fill="hold"/>
                                        <p:tgtEl>
                                          <p:spTgt spid="368"/>
                                        </p:tgtEl>
                                        <p:attrNameLst>
                                          <p:attrName>style.visibility</p:attrName>
                                        </p:attrNameLst>
                                      </p:cBhvr>
                                      <p:to>
                                        <p:strVal val="visible"/>
                                      </p:to>
                                    </p:set>
                                    <p:animEffect filter="box(out)" transition="in">
                                      <p:cBhvr additive="repl">
                                        <p:cTn id="168" dur="200"/>
                                        <p:tgtEl>
                                          <p:spTgt spid="368"/>
                                        </p:tgtEl>
                                      </p:cBhvr>
                                    </p:animEffect>
                                  </p:childTnLst>
                                </p:cTn>
                              </p:par>
                              <p:par>
                                <p:cTn id="169" nodeType="withEffect" fill="hold" presetClass="entr" presetID="4" presetSubtype="32">
                                  <p:stCondLst>
                                    <p:cond delay="0"/>
                                  </p:stCondLst>
                                  <p:iterate type="el">
                                    <p:tmAbs val="0"/>
                                  </p:iterate>
                                  <p:childTnLst>
                                    <p:set>
                                      <p:cBhvr>
                                        <p:cTn id="170" fill="hold"/>
                                        <p:tgtEl>
                                          <p:spTgt spid="369"/>
                                        </p:tgtEl>
                                        <p:attrNameLst>
                                          <p:attrName>style.visibility</p:attrName>
                                        </p:attrNameLst>
                                      </p:cBhvr>
                                      <p:to>
                                        <p:strVal val="visible"/>
                                      </p:to>
                                    </p:set>
                                    <p:animEffect filter="box(out)" transition="in">
                                      <p:cBhvr additive="repl">
                                        <p:cTn id="171" dur="200"/>
                                        <p:tgtEl>
                                          <p:spTgt spid="369"/>
                                        </p:tgtEl>
                                      </p:cBhvr>
                                    </p:animEffect>
                                  </p:childTnLst>
                                </p:cTn>
                              </p:par>
                            </p:childTnLst>
                          </p:cTn>
                        </p:par>
                        <p:par>
                          <p:cTn id="172" fill="hold">
                            <p:stCondLst>
                              <p:cond delay="200"/>
                            </p:stCondLst>
                            <p:childTnLst>
                              <p:par>
                                <p:cTn id="173" nodeType="afterEffect" fill="hold" presetClass="entr" presetID="4" presetSubtype="32">
                                  <p:stCondLst>
                                    <p:cond delay="0"/>
                                  </p:stCondLst>
                                  <p:iterate type="el">
                                    <p:tmAbs val="0"/>
                                  </p:iterate>
                                  <p:childTnLst>
                                    <p:set>
                                      <p:cBhvr>
                                        <p:cTn id="174" fill="hold"/>
                                        <p:tgtEl>
                                          <p:spTgt spid="367"/>
                                        </p:tgtEl>
                                        <p:attrNameLst>
                                          <p:attrName>style.visibility</p:attrName>
                                        </p:attrNameLst>
                                      </p:cBhvr>
                                      <p:to>
                                        <p:strVal val="visible"/>
                                      </p:to>
                                    </p:set>
                                    <p:animEffect filter="box(out)" transition="in">
                                      <p:cBhvr additive="repl">
                                        <p:cTn id="175" dur="200"/>
                                        <p:tgtEl>
                                          <p:spTgt spid="367"/>
                                        </p:tgtEl>
                                      </p:cBhvr>
                                    </p:animEffect>
                                  </p:childTnLst>
                                </p:cTn>
                              </p:par>
                            </p:childTnLst>
                          </p:cTn>
                        </p:par>
                        <p:par>
                          <p:cTn id="176" fill="hold">
                            <p:stCondLst>
                              <p:cond delay="400"/>
                            </p:stCondLst>
                            <p:childTnLst>
                              <p:par>
                                <p:cTn id="177" nodeType="afterEffect" fill="hold" presetClass="entr" presetID="22" presetSubtype="1">
                                  <p:stCondLst>
                                    <p:cond delay="0"/>
                                  </p:stCondLst>
                                  <p:iterate type="el">
                                    <p:tmAbs val="0"/>
                                  </p:iterate>
                                  <p:childTnLst>
                                    <p:set>
                                      <p:cBhvr>
                                        <p:cTn id="178" fill="hold"/>
                                        <p:tgtEl>
                                          <p:spTgt spid="382"/>
                                        </p:tgtEl>
                                        <p:attrNameLst>
                                          <p:attrName>style.visibility</p:attrName>
                                        </p:attrNameLst>
                                      </p:cBhvr>
                                      <p:to>
                                        <p:strVal val="visible"/>
                                      </p:to>
                                    </p:set>
                                    <p:animEffect filter="wipe(up)" transition="in">
                                      <p:cBhvr additive="repl">
                                        <p:cTn id="179" dur="200"/>
                                        <p:tgtEl>
                                          <p:spTgt spid="382"/>
                                        </p:tgtEl>
                                      </p:cBhvr>
                                    </p:animEffect>
                                  </p:childTnLst>
                                </p:cTn>
                              </p:par>
                            </p:childTnLst>
                          </p:cTn>
                        </p:par>
                      </p:childTnLst>
                    </p:cTn>
                  </p:par>
                  <p:par>
                    <p:cTn id="180" fill="hold">
                      <p:stCondLst>
                        <p:cond delay="indefinite"/>
                      </p:stCondLst>
                      <p:childTnLst>
                        <p:par>
                          <p:cTn id="181" fill="hold">
                            <p:stCondLst>
                              <p:cond delay="0"/>
                            </p:stCondLst>
                            <p:childTnLst>
                              <p:par>
                                <p:cTn id="182" nodeType="clickEffect" fill="hold" presetClass="entr" presetID="4" presetSubtype="32">
                                  <p:stCondLst>
                                    <p:cond delay="0"/>
                                  </p:stCondLst>
                                  <p:iterate type="el">
                                    <p:tmAbs val="0"/>
                                  </p:iterate>
                                  <p:childTnLst>
                                    <p:set>
                                      <p:cBhvr>
                                        <p:cTn id="183" fill="hold"/>
                                        <p:tgtEl>
                                          <p:spTgt spid="370"/>
                                        </p:tgtEl>
                                        <p:attrNameLst>
                                          <p:attrName>style.visibility</p:attrName>
                                        </p:attrNameLst>
                                      </p:cBhvr>
                                      <p:to>
                                        <p:strVal val="visible"/>
                                      </p:to>
                                    </p:set>
                                    <p:animEffect filter="box(out)" transition="in">
                                      <p:cBhvr additive="repl">
                                        <p:cTn id="184" dur="200"/>
                                        <p:tgtEl>
                                          <p:spTgt spid="370"/>
                                        </p:tgtEl>
                                      </p:cBhvr>
                                    </p:animEffect>
                                  </p:childTnLst>
                                </p:cTn>
                              </p:par>
                              <p:par>
                                <p:cTn id="185" nodeType="withEffect" fill="hold" presetClass="entr" presetID="4" presetSubtype="32">
                                  <p:stCondLst>
                                    <p:cond delay="0"/>
                                  </p:stCondLst>
                                  <p:iterate type="el">
                                    <p:tmAbs val="0"/>
                                  </p:iterate>
                                  <p:childTnLst>
                                    <p:set>
                                      <p:cBhvr>
                                        <p:cTn id="186" fill="hold"/>
                                        <p:tgtEl>
                                          <p:spTgt spid="371"/>
                                        </p:tgtEl>
                                        <p:attrNameLst>
                                          <p:attrName>style.visibility</p:attrName>
                                        </p:attrNameLst>
                                      </p:cBhvr>
                                      <p:to>
                                        <p:strVal val="visible"/>
                                      </p:to>
                                    </p:set>
                                    <p:animEffect filter="box(out)" transition="in">
                                      <p:cBhvr additive="repl">
                                        <p:cTn id="187" dur="200"/>
                                        <p:tgtEl>
                                          <p:spTgt spid="371"/>
                                        </p:tgtEl>
                                      </p:cBhvr>
                                    </p:animEffect>
                                  </p:childTnLst>
                                </p:cTn>
                              </p:par>
                            </p:childTnLst>
                          </p:cTn>
                        </p:par>
                        <p:par>
                          <p:cTn id="188" fill="hold">
                            <p:stCondLst>
                              <p:cond delay="200"/>
                            </p:stCondLst>
                            <p:childTnLst>
                              <p:par>
                                <p:cTn id="189" nodeType="afterEffect" fill="hold" presetClass="entr" presetID="4" presetSubtype="32">
                                  <p:stCondLst>
                                    <p:cond delay="0"/>
                                  </p:stCondLst>
                                  <p:iterate type="el">
                                    <p:tmAbs val="0"/>
                                  </p:iterate>
                                  <p:childTnLst>
                                    <p:set>
                                      <p:cBhvr>
                                        <p:cTn id="190" fill="hold"/>
                                        <p:tgtEl>
                                          <p:spTgt spid="372"/>
                                        </p:tgtEl>
                                        <p:attrNameLst>
                                          <p:attrName>style.visibility</p:attrName>
                                        </p:attrNameLst>
                                      </p:cBhvr>
                                      <p:to>
                                        <p:strVal val="visible"/>
                                      </p:to>
                                    </p:set>
                                    <p:animEffect filter="box(out)" transition="in">
                                      <p:cBhvr additive="repl">
                                        <p:cTn id="191" dur="200"/>
                                        <p:tgtEl>
                                          <p:spTgt spid="372"/>
                                        </p:tgtEl>
                                      </p:cBhvr>
                                    </p:animEffect>
                                  </p:childTnLst>
                                </p:cTn>
                              </p:par>
                            </p:childTnLst>
                          </p:cTn>
                        </p:par>
                        <p:par>
                          <p:cTn id="192" fill="hold">
                            <p:stCondLst>
                              <p:cond delay="400"/>
                            </p:stCondLst>
                            <p:childTnLst>
                              <p:par>
                                <p:cTn id="193" nodeType="afterEffect" fill="hold" presetClass="entr" presetID="22" presetSubtype="1">
                                  <p:stCondLst>
                                    <p:cond delay="0"/>
                                  </p:stCondLst>
                                  <p:iterate type="el">
                                    <p:tmAbs val="0"/>
                                  </p:iterate>
                                  <p:childTnLst>
                                    <p:set>
                                      <p:cBhvr>
                                        <p:cTn id="194" fill="hold"/>
                                        <p:tgtEl>
                                          <p:spTgt spid="383"/>
                                        </p:tgtEl>
                                        <p:attrNameLst>
                                          <p:attrName>style.visibility</p:attrName>
                                        </p:attrNameLst>
                                      </p:cBhvr>
                                      <p:to>
                                        <p:strVal val="visible"/>
                                      </p:to>
                                    </p:set>
                                    <p:animEffect filter="wipe(up)" transition="in">
                                      <p:cBhvr additive="repl">
                                        <p:cTn id="195" dur="200"/>
                                        <p:tgtEl>
                                          <p:spTgt spid="383"/>
                                        </p:tgtEl>
                                      </p:cBhvr>
                                    </p:animEffect>
                                  </p:childTnLst>
                                </p:cTn>
                              </p:par>
                            </p:childTnLst>
                          </p:cTn>
                        </p:par>
                      </p:childTnLst>
                    </p:cTn>
                  </p:par>
                  <p:par>
                    <p:cTn id="196" fill="hold">
                      <p:stCondLst>
                        <p:cond delay="indefinite"/>
                      </p:stCondLst>
                      <p:childTnLst>
                        <p:par>
                          <p:cTn id="197" fill="hold">
                            <p:stCondLst>
                              <p:cond delay="0"/>
                            </p:stCondLst>
                            <p:childTnLst>
                              <p:par>
                                <p:cTn id="198" nodeType="clickEffect" fill="hold" presetClass="entr" presetID="4" presetSubtype="32">
                                  <p:stCondLst>
                                    <p:cond delay="0"/>
                                  </p:stCondLst>
                                  <p:iterate type="el">
                                    <p:tmAbs val="0"/>
                                  </p:iterate>
                                  <p:childTnLst>
                                    <p:set>
                                      <p:cBhvr>
                                        <p:cTn id="199" fill="hold"/>
                                        <p:tgtEl>
                                          <p:spTgt spid="376"/>
                                        </p:tgtEl>
                                        <p:attrNameLst>
                                          <p:attrName>style.visibility</p:attrName>
                                        </p:attrNameLst>
                                      </p:cBhvr>
                                      <p:to>
                                        <p:strVal val="visible"/>
                                      </p:to>
                                    </p:set>
                                    <p:animEffect filter="box(out)" transition="in">
                                      <p:cBhvr additive="repl">
                                        <p:cTn id="200" dur="200"/>
                                        <p:tgtEl>
                                          <p:spTgt spid="376"/>
                                        </p:tgtEl>
                                      </p:cBhvr>
                                    </p:animEffect>
                                  </p:childTnLst>
                                </p:cTn>
                              </p:par>
                              <p:par>
                                <p:cTn id="201" nodeType="withEffect" fill="hold" presetClass="entr" presetID="4" presetSubtype="32">
                                  <p:stCondLst>
                                    <p:cond delay="0"/>
                                  </p:stCondLst>
                                  <p:iterate type="el">
                                    <p:tmAbs val="0"/>
                                  </p:iterate>
                                  <p:childTnLst>
                                    <p:set>
                                      <p:cBhvr>
                                        <p:cTn id="202" fill="hold"/>
                                        <p:tgtEl>
                                          <p:spTgt spid="377"/>
                                        </p:tgtEl>
                                        <p:attrNameLst>
                                          <p:attrName>style.visibility</p:attrName>
                                        </p:attrNameLst>
                                      </p:cBhvr>
                                      <p:to>
                                        <p:strVal val="visible"/>
                                      </p:to>
                                    </p:set>
                                    <p:animEffect filter="box(out)" transition="in">
                                      <p:cBhvr additive="repl">
                                        <p:cTn id="203" dur="200"/>
                                        <p:tgtEl>
                                          <p:spTgt spid="377"/>
                                        </p:tgtEl>
                                      </p:cBhvr>
                                    </p:animEffect>
                                  </p:childTnLst>
                                </p:cTn>
                              </p:par>
                            </p:childTnLst>
                          </p:cTn>
                        </p:par>
                        <p:par>
                          <p:cTn id="204" fill="hold">
                            <p:stCondLst>
                              <p:cond delay="200"/>
                            </p:stCondLst>
                            <p:childTnLst>
                              <p:par>
                                <p:cTn id="205" nodeType="afterEffect" fill="hold" presetClass="entr" presetID="4" presetSubtype="32">
                                  <p:stCondLst>
                                    <p:cond delay="0"/>
                                  </p:stCondLst>
                                  <p:iterate type="el">
                                    <p:tmAbs val="0"/>
                                  </p:iterate>
                                  <p:childTnLst>
                                    <p:set>
                                      <p:cBhvr>
                                        <p:cTn id="206" fill="hold"/>
                                        <p:tgtEl>
                                          <p:spTgt spid="373"/>
                                        </p:tgtEl>
                                        <p:attrNameLst>
                                          <p:attrName>style.visibility</p:attrName>
                                        </p:attrNameLst>
                                      </p:cBhvr>
                                      <p:to>
                                        <p:strVal val="visible"/>
                                      </p:to>
                                    </p:set>
                                    <p:animEffect filter="box(out)" transition="in">
                                      <p:cBhvr additive="repl">
                                        <p:cTn id="207" dur="200"/>
                                        <p:tgtEl>
                                          <p:spTgt spid="373"/>
                                        </p:tgtEl>
                                      </p:cBhvr>
                                    </p:animEffect>
                                  </p:childTnLst>
                                </p:cTn>
                              </p:par>
                            </p:childTnLst>
                          </p:cTn>
                        </p:par>
                        <p:par>
                          <p:cTn id="208" fill="hold">
                            <p:stCondLst>
                              <p:cond delay="400"/>
                            </p:stCondLst>
                            <p:childTnLst>
                              <p:par>
                                <p:cTn id="209" nodeType="afterEffect" fill="hold" presetClass="entr" presetID="22" presetSubtype="1">
                                  <p:stCondLst>
                                    <p:cond delay="0"/>
                                  </p:stCondLst>
                                  <p:iterate type="el">
                                    <p:tmAbs val="0"/>
                                  </p:iterate>
                                  <p:childTnLst>
                                    <p:set>
                                      <p:cBhvr>
                                        <p:cTn id="210" fill="hold"/>
                                        <p:tgtEl>
                                          <p:spTgt spid="384"/>
                                        </p:tgtEl>
                                        <p:attrNameLst>
                                          <p:attrName>style.visibility</p:attrName>
                                        </p:attrNameLst>
                                      </p:cBhvr>
                                      <p:to>
                                        <p:strVal val="visible"/>
                                      </p:to>
                                    </p:set>
                                    <p:animEffect filter="wipe(up)" transition="in">
                                      <p:cBhvr additive="repl">
                                        <p:cTn id="211" dur="200"/>
                                        <p:tgtEl>
                                          <p:spTgt spid="384"/>
                                        </p:tgtEl>
                                      </p:cBhvr>
                                    </p:animEffect>
                                  </p:childTnLst>
                                </p:cTn>
                              </p:par>
                            </p:childTnLst>
                          </p:cTn>
                        </p:par>
                      </p:childTnLst>
                    </p:cTn>
                  </p:par>
                  <p:par>
                    <p:cTn id="212" fill="hold">
                      <p:stCondLst>
                        <p:cond delay="indefinite"/>
                      </p:stCondLst>
                      <p:childTnLst>
                        <p:par>
                          <p:cTn id="213" fill="hold">
                            <p:stCondLst>
                              <p:cond delay="0"/>
                            </p:stCondLst>
                            <p:childTnLst>
                              <p:par>
                                <p:cTn id="214" nodeType="clickEffect" fill="hold" presetClass="entr" presetID="4" presetSubtype="32">
                                  <p:stCondLst>
                                    <p:cond delay="0"/>
                                  </p:stCondLst>
                                  <p:iterate type="el">
                                    <p:tmAbs val="0"/>
                                  </p:iterate>
                                  <p:childTnLst>
                                    <p:set>
                                      <p:cBhvr>
                                        <p:cTn id="215" fill="hold"/>
                                        <p:tgtEl>
                                          <p:spTgt spid="379"/>
                                        </p:tgtEl>
                                        <p:attrNameLst>
                                          <p:attrName>style.visibility</p:attrName>
                                        </p:attrNameLst>
                                      </p:cBhvr>
                                      <p:to>
                                        <p:strVal val="visible"/>
                                      </p:to>
                                    </p:set>
                                    <p:animEffect filter="box(out)" transition="in">
                                      <p:cBhvr additive="repl">
                                        <p:cTn id="216" dur="200"/>
                                        <p:tgtEl>
                                          <p:spTgt spid="379"/>
                                        </p:tgtEl>
                                      </p:cBhvr>
                                    </p:animEffect>
                                  </p:childTnLst>
                                </p:cTn>
                              </p:par>
                              <p:par>
                                <p:cTn id="217" nodeType="withEffect" fill="hold" presetClass="entr" presetID="4" presetSubtype="32">
                                  <p:stCondLst>
                                    <p:cond delay="0"/>
                                  </p:stCondLst>
                                  <p:iterate type="el">
                                    <p:tmAbs val="0"/>
                                  </p:iterate>
                                  <p:childTnLst>
                                    <p:set>
                                      <p:cBhvr>
                                        <p:cTn id="218" fill="hold"/>
                                        <p:tgtEl>
                                          <p:spTgt spid="378"/>
                                        </p:tgtEl>
                                        <p:attrNameLst>
                                          <p:attrName>style.visibility</p:attrName>
                                        </p:attrNameLst>
                                      </p:cBhvr>
                                      <p:to>
                                        <p:strVal val="visible"/>
                                      </p:to>
                                    </p:set>
                                    <p:animEffect filter="box(out)" transition="in">
                                      <p:cBhvr additive="repl">
                                        <p:cTn id="219" dur="200"/>
                                        <p:tgtEl>
                                          <p:spTgt spid="378"/>
                                        </p:tgtEl>
                                      </p:cBhvr>
                                    </p:animEffect>
                                  </p:childTnLst>
                                </p:cTn>
                              </p:par>
                            </p:childTnLst>
                          </p:cTn>
                        </p:par>
                        <p:par>
                          <p:cTn id="220" fill="hold">
                            <p:stCondLst>
                              <p:cond delay="200"/>
                            </p:stCondLst>
                            <p:childTnLst>
                              <p:par>
                                <p:cTn id="221" nodeType="afterEffect" fill="hold" presetClass="entr" presetID="4" presetSubtype="32">
                                  <p:stCondLst>
                                    <p:cond delay="0"/>
                                  </p:stCondLst>
                                  <p:iterate type="el">
                                    <p:tmAbs val="0"/>
                                  </p:iterate>
                                  <p:childTnLst>
                                    <p:set>
                                      <p:cBhvr>
                                        <p:cTn id="222" fill="hold"/>
                                        <p:tgtEl>
                                          <p:spTgt spid="374"/>
                                        </p:tgtEl>
                                        <p:attrNameLst>
                                          <p:attrName>style.visibility</p:attrName>
                                        </p:attrNameLst>
                                      </p:cBhvr>
                                      <p:to>
                                        <p:strVal val="visible"/>
                                      </p:to>
                                    </p:set>
                                    <p:animEffect filter="box(out)" transition="in">
                                      <p:cBhvr additive="repl">
                                        <p:cTn id="223" dur="200"/>
                                        <p:tgtEl>
                                          <p:spTgt spid="374"/>
                                        </p:tgtEl>
                                      </p:cBhvr>
                                    </p:animEffect>
                                  </p:childTnLst>
                                </p:cTn>
                              </p:par>
                            </p:childTnLst>
                          </p:cTn>
                        </p:par>
                        <p:par>
                          <p:cTn id="224" fill="hold">
                            <p:stCondLst>
                              <p:cond delay="400"/>
                            </p:stCondLst>
                            <p:childTnLst>
                              <p:par>
                                <p:cTn id="225" nodeType="afterEffect" fill="hold" presetClass="entr" presetID="22" presetSubtype="1">
                                  <p:stCondLst>
                                    <p:cond delay="0"/>
                                  </p:stCondLst>
                                  <p:iterate type="el">
                                    <p:tmAbs val="0"/>
                                  </p:iterate>
                                  <p:childTnLst>
                                    <p:set>
                                      <p:cBhvr>
                                        <p:cTn id="226" fill="hold"/>
                                        <p:tgtEl>
                                          <p:spTgt spid="385"/>
                                        </p:tgtEl>
                                        <p:attrNameLst>
                                          <p:attrName>style.visibility</p:attrName>
                                        </p:attrNameLst>
                                      </p:cBhvr>
                                      <p:to>
                                        <p:strVal val="visible"/>
                                      </p:to>
                                    </p:set>
                                    <p:animEffect filter="wipe(up)" transition="in">
                                      <p:cBhvr additive="repl">
                                        <p:cTn id="227" dur="200"/>
                                        <p:tgtEl>
                                          <p:spTgt spid="385"/>
                                        </p:tgtEl>
                                      </p:cBhvr>
                                    </p:animEffect>
                                  </p:childTnLst>
                                </p:cTn>
                              </p:par>
                            </p:childTnLst>
                          </p:cTn>
                        </p:par>
                      </p:childTnLst>
                    </p:cTn>
                  </p:par>
                  <p:par>
                    <p:cTn id="228" fill="hold">
                      <p:stCondLst>
                        <p:cond delay="indefinite"/>
                      </p:stCondLst>
                      <p:childTnLst>
                        <p:par>
                          <p:cTn id="229" fill="hold">
                            <p:stCondLst>
                              <p:cond delay="0"/>
                            </p:stCondLst>
                            <p:childTnLst>
                              <p:par>
                                <p:cTn id="230" nodeType="clickEffect" fill="hold" presetClass="entr" presetID="4" presetSubtype="32">
                                  <p:stCondLst>
                                    <p:cond delay="0"/>
                                  </p:stCondLst>
                                  <p:iterate type="el">
                                    <p:tmAbs val="0"/>
                                  </p:iterate>
                                  <p:childTnLst>
                                    <p:set>
                                      <p:cBhvr>
                                        <p:cTn id="231" fill="hold"/>
                                        <p:tgtEl>
                                          <p:spTgt spid="380"/>
                                        </p:tgtEl>
                                        <p:attrNameLst>
                                          <p:attrName>style.visibility</p:attrName>
                                        </p:attrNameLst>
                                      </p:cBhvr>
                                      <p:to>
                                        <p:strVal val="visible"/>
                                      </p:to>
                                    </p:set>
                                    <p:animEffect filter="box(out)" transition="in">
                                      <p:cBhvr additive="repl">
                                        <p:cTn id="232" dur="200"/>
                                        <p:tgtEl>
                                          <p:spTgt spid="380"/>
                                        </p:tgtEl>
                                      </p:cBhvr>
                                    </p:animEffect>
                                  </p:childTnLst>
                                </p:cTn>
                              </p:par>
                              <p:par>
                                <p:cTn id="233" nodeType="withEffect" fill="hold" presetClass="entr" presetID="4" presetSubtype="32">
                                  <p:stCondLst>
                                    <p:cond delay="0"/>
                                  </p:stCondLst>
                                  <p:iterate type="el">
                                    <p:tmAbs val="0"/>
                                  </p:iterate>
                                  <p:childTnLst>
                                    <p:set>
                                      <p:cBhvr>
                                        <p:cTn id="234" fill="hold"/>
                                        <p:tgtEl>
                                          <p:spTgt spid="381"/>
                                        </p:tgtEl>
                                        <p:attrNameLst>
                                          <p:attrName>style.visibility</p:attrName>
                                        </p:attrNameLst>
                                      </p:cBhvr>
                                      <p:to>
                                        <p:strVal val="visible"/>
                                      </p:to>
                                    </p:set>
                                    <p:animEffect filter="box(out)" transition="in">
                                      <p:cBhvr additive="repl">
                                        <p:cTn id="235" dur="200"/>
                                        <p:tgtEl>
                                          <p:spTgt spid="381"/>
                                        </p:tgtEl>
                                      </p:cBhvr>
                                    </p:animEffect>
                                  </p:childTnLst>
                                </p:cTn>
                              </p:par>
                            </p:childTnLst>
                          </p:cTn>
                        </p:par>
                        <p:par>
                          <p:cTn id="236" fill="hold">
                            <p:stCondLst>
                              <p:cond delay="200"/>
                            </p:stCondLst>
                            <p:childTnLst>
                              <p:par>
                                <p:cTn id="237" nodeType="afterEffect" fill="hold" presetClass="entr" presetID="4" presetSubtype="32">
                                  <p:stCondLst>
                                    <p:cond delay="0"/>
                                  </p:stCondLst>
                                  <p:iterate type="el">
                                    <p:tmAbs val="0"/>
                                  </p:iterate>
                                  <p:childTnLst>
                                    <p:set>
                                      <p:cBhvr>
                                        <p:cTn id="238" fill="hold"/>
                                        <p:tgtEl>
                                          <p:spTgt spid="375"/>
                                        </p:tgtEl>
                                        <p:attrNameLst>
                                          <p:attrName>style.visibility</p:attrName>
                                        </p:attrNameLst>
                                      </p:cBhvr>
                                      <p:to>
                                        <p:strVal val="visible"/>
                                      </p:to>
                                    </p:set>
                                    <p:animEffect filter="box(out)" transition="in">
                                      <p:cBhvr additive="repl">
                                        <p:cTn id="239" dur="200"/>
                                        <p:tgtEl>
                                          <p:spTgt spid="375"/>
                                        </p:tgtEl>
                                      </p:cBhvr>
                                    </p:animEffect>
                                  </p:childTnLst>
                                </p:cTn>
                              </p:par>
                            </p:childTnLst>
                          </p:cTn>
                        </p:par>
                        <p:par>
                          <p:cTn id="240" fill="hold">
                            <p:stCondLst>
                              <p:cond delay="400"/>
                            </p:stCondLst>
                            <p:childTnLst>
                              <p:par>
                                <p:cTn id="241" nodeType="afterEffect" fill="hold" presetClass="entr" presetID="22" presetSubtype="1">
                                  <p:stCondLst>
                                    <p:cond delay="0"/>
                                  </p:stCondLst>
                                  <p:iterate type="el">
                                    <p:tmAbs val="0"/>
                                  </p:iterate>
                                  <p:childTnLst>
                                    <p:set>
                                      <p:cBhvr>
                                        <p:cTn id="242" fill="hold"/>
                                        <p:tgtEl>
                                          <p:spTgt spid="386"/>
                                        </p:tgtEl>
                                        <p:attrNameLst>
                                          <p:attrName>style.visibility</p:attrName>
                                        </p:attrNameLst>
                                      </p:cBhvr>
                                      <p:to>
                                        <p:strVal val="visible"/>
                                      </p:to>
                                    </p:set>
                                    <p:animEffect filter="wipe(up)" transition="in">
                                      <p:cBhvr additive="repl">
                                        <p:cTn id="243" dur="2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Titel 1"/>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Techniques de résolution de conflits</a:t>
            </a:r>
            <a:endParaRPr b="0" lang="fr-FR" sz="3200" spc="-1" strike="noStrike">
              <a:latin typeface="Arial"/>
            </a:endParaRPr>
          </a:p>
        </p:txBody>
      </p:sp>
      <p:sp>
        <p:nvSpPr>
          <p:cNvPr id="390"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D40701C1-F30B-448C-B023-4D57E962E6DB}"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391" name="Group"/>
          <p:cNvSpPr/>
          <p:nvPr/>
        </p:nvSpPr>
        <p:spPr>
          <a:xfrm flipH="1" rot="4327200">
            <a:off x="4867560" y="4351320"/>
            <a:ext cx="2020320" cy="1721520"/>
          </a:xfrm>
          <a:custGeom>
            <a:avLst/>
            <a:gdLst/>
            <a:ahLst/>
            <a:rect l="l" t="t" r="r" b="b"/>
            <a:pathLst>
              <a:path w="21046" h="20890">
                <a:moveTo>
                  <a:pt x="20263" y="20153"/>
                </a:moveTo>
                <a:lnTo>
                  <a:pt x="20114" y="19808"/>
                </a:lnTo>
                <a:cubicBezTo>
                  <a:pt x="19788" y="19503"/>
                  <a:pt x="19424" y="19266"/>
                  <a:pt x="19037" y="19106"/>
                </a:cubicBezTo>
                <a:cubicBezTo>
                  <a:pt x="16831" y="18198"/>
                  <a:pt x="14693" y="19791"/>
                  <a:pt x="12449" y="20477"/>
                </a:cubicBezTo>
                <a:cubicBezTo>
                  <a:pt x="11276" y="20836"/>
                  <a:pt x="10083" y="20946"/>
                  <a:pt x="8915" y="20865"/>
                </a:cubicBezTo>
                <a:cubicBezTo>
                  <a:pt x="5853" y="20651"/>
                  <a:pt x="2863" y="19116"/>
                  <a:pt x="1189" y="15904"/>
                </a:cubicBezTo>
                <a:cubicBezTo>
                  <a:pt x="228" y="14060"/>
                  <a:pt x="-168" y="11858"/>
                  <a:pt x="66" y="9646"/>
                </a:cubicBezTo>
                <a:cubicBezTo>
                  <a:pt x="465" y="5874"/>
                  <a:pt x="2155" y="3008"/>
                  <a:pt x="4538" y="1416"/>
                </a:cubicBezTo>
                <a:cubicBezTo>
                  <a:pt x="7638" y="-654"/>
                  <a:pt x="11667" y="-453"/>
                  <a:pt x="15050" y="2008"/>
                </a:cubicBezTo>
                <a:cubicBezTo>
                  <a:pt x="17273" y="3625"/>
                  <a:pt x="19052" y="6034"/>
                  <a:pt x="20076" y="8932"/>
                </a:cubicBezTo>
                <a:cubicBezTo>
                  <a:pt x="21230" y="12199"/>
                  <a:pt x="21432" y="16074"/>
                  <a:pt x="20263" y="20153"/>
                </a:cubicBezTo>
                <a:close/>
              </a:path>
            </a:pathLst>
          </a:custGeom>
          <a:solidFill>
            <a:srgbClr val="cc3399"/>
          </a:solidFill>
          <a:ln w="12700">
            <a:noFill/>
          </a:ln>
        </p:spPr>
        <p:style>
          <a:lnRef idx="0"/>
          <a:fillRef idx="0"/>
          <a:effectRef idx="0"/>
          <a:fontRef idx="minor"/>
        </p:style>
      </p:sp>
      <p:sp>
        <p:nvSpPr>
          <p:cNvPr id="392" name="Group"/>
          <p:cNvSpPr/>
          <p:nvPr/>
        </p:nvSpPr>
        <p:spPr>
          <a:xfrm flipH="1">
            <a:off x="4730040" y="2544120"/>
            <a:ext cx="2216520" cy="1616400"/>
          </a:xfrm>
          <a:custGeom>
            <a:avLst/>
            <a:gdLst/>
            <a:ahLst/>
            <a:rect l="l" t="t" r="r" b="b"/>
            <a:pathLst>
              <a:path w="21046" h="20890">
                <a:moveTo>
                  <a:pt x="20263" y="20153"/>
                </a:moveTo>
                <a:lnTo>
                  <a:pt x="20114" y="19808"/>
                </a:lnTo>
                <a:cubicBezTo>
                  <a:pt x="19788" y="19503"/>
                  <a:pt x="19424" y="19266"/>
                  <a:pt x="19037" y="19106"/>
                </a:cubicBezTo>
                <a:cubicBezTo>
                  <a:pt x="16831" y="18198"/>
                  <a:pt x="14693" y="19791"/>
                  <a:pt x="12449" y="20477"/>
                </a:cubicBezTo>
                <a:cubicBezTo>
                  <a:pt x="11276" y="20836"/>
                  <a:pt x="10083" y="20946"/>
                  <a:pt x="8915" y="20865"/>
                </a:cubicBezTo>
                <a:cubicBezTo>
                  <a:pt x="5853" y="20651"/>
                  <a:pt x="2863" y="19116"/>
                  <a:pt x="1189" y="15904"/>
                </a:cubicBezTo>
                <a:cubicBezTo>
                  <a:pt x="228" y="14060"/>
                  <a:pt x="-168" y="11858"/>
                  <a:pt x="66" y="9646"/>
                </a:cubicBezTo>
                <a:cubicBezTo>
                  <a:pt x="465" y="5874"/>
                  <a:pt x="2155" y="3008"/>
                  <a:pt x="4538" y="1416"/>
                </a:cubicBezTo>
                <a:cubicBezTo>
                  <a:pt x="7638" y="-654"/>
                  <a:pt x="11667" y="-453"/>
                  <a:pt x="15050" y="2008"/>
                </a:cubicBezTo>
                <a:cubicBezTo>
                  <a:pt x="17273" y="3625"/>
                  <a:pt x="19052" y="6034"/>
                  <a:pt x="20076" y="8932"/>
                </a:cubicBezTo>
                <a:cubicBezTo>
                  <a:pt x="21230" y="12199"/>
                  <a:pt x="21432" y="16074"/>
                  <a:pt x="20263" y="20153"/>
                </a:cubicBezTo>
                <a:close/>
              </a:path>
            </a:pathLst>
          </a:custGeom>
          <a:solidFill>
            <a:srgbClr val="ff6600"/>
          </a:solidFill>
          <a:ln w="12700">
            <a:noFill/>
          </a:ln>
        </p:spPr>
        <p:style>
          <a:lnRef idx="0"/>
          <a:fillRef idx="0"/>
          <a:effectRef idx="0"/>
          <a:fontRef idx="minor"/>
        </p:style>
      </p:sp>
      <p:sp>
        <p:nvSpPr>
          <p:cNvPr id="393" name="Group"/>
          <p:cNvSpPr/>
          <p:nvPr/>
        </p:nvSpPr>
        <p:spPr>
          <a:xfrm rot="17291400">
            <a:off x="2467080" y="4330440"/>
            <a:ext cx="2020320" cy="1780560"/>
          </a:xfrm>
          <a:custGeom>
            <a:avLst/>
            <a:gdLst/>
            <a:ahLst/>
            <a:rect l="l" t="t" r="r" b="b"/>
            <a:pathLst>
              <a:path w="21046" h="20890">
                <a:moveTo>
                  <a:pt x="20263" y="20153"/>
                </a:moveTo>
                <a:lnTo>
                  <a:pt x="20114" y="19808"/>
                </a:lnTo>
                <a:cubicBezTo>
                  <a:pt x="19788" y="19503"/>
                  <a:pt x="19424" y="19266"/>
                  <a:pt x="19037" y="19106"/>
                </a:cubicBezTo>
                <a:cubicBezTo>
                  <a:pt x="16831" y="18198"/>
                  <a:pt x="14693" y="19791"/>
                  <a:pt x="12449" y="20477"/>
                </a:cubicBezTo>
                <a:cubicBezTo>
                  <a:pt x="11276" y="20836"/>
                  <a:pt x="10083" y="20946"/>
                  <a:pt x="8915" y="20865"/>
                </a:cubicBezTo>
                <a:cubicBezTo>
                  <a:pt x="5853" y="20651"/>
                  <a:pt x="2863" y="19116"/>
                  <a:pt x="1189" y="15904"/>
                </a:cubicBezTo>
                <a:cubicBezTo>
                  <a:pt x="228" y="14060"/>
                  <a:pt x="-168" y="11858"/>
                  <a:pt x="66" y="9646"/>
                </a:cubicBezTo>
                <a:cubicBezTo>
                  <a:pt x="465" y="5874"/>
                  <a:pt x="2155" y="3008"/>
                  <a:pt x="4538" y="1416"/>
                </a:cubicBezTo>
                <a:cubicBezTo>
                  <a:pt x="7638" y="-654"/>
                  <a:pt x="11667" y="-453"/>
                  <a:pt x="15050" y="2008"/>
                </a:cubicBezTo>
                <a:cubicBezTo>
                  <a:pt x="17273" y="3625"/>
                  <a:pt x="19052" y="6034"/>
                  <a:pt x="20076" y="8932"/>
                </a:cubicBezTo>
                <a:cubicBezTo>
                  <a:pt x="21230" y="12199"/>
                  <a:pt x="21432" y="16074"/>
                  <a:pt x="20263" y="20153"/>
                </a:cubicBezTo>
                <a:close/>
              </a:path>
            </a:pathLst>
          </a:custGeom>
          <a:solidFill>
            <a:srgbClr val="92d050"/>
          </a:solidFill>
          <a:ln w="12700">
            <a:noFill/>
          </a:ln>
        </p:spPr>
        <p:style>
          <a:lnRef idx="0"/>
          <a:fillRef idx="0"/>
          <a:effectRef idx="0"/>
          <a:fontRef idx="minor"/>
        </p:style>
      </p:sp>
      <p:sp>
        <p:nvSpPr>
          <p:cNvPr id="394" name="Group"/>
          <p:cNvSpPr/>
          <p:nvPr/>
        </p:nvSpPr>
        <p:spPr>
          <a:xfrm>
            <a:off x="2435760" y="2544120"/>
            <a:ext cx="2216520" cy="1616400"/>
          </a:xfrm>
          <a:custGeom>
            <a:avLst/>
            <a:gdLst/>
            <a:ahLst/>
            <a:rect l="l" t="t" r="r" b="b"/>
            <a:pathLst>
              <a:path w="21046" h="20890">
                <a:moveTo>
                  <a:pt x="20263" y="20153"/>
                </a:moveTo>
                <a:lnTo>
                  <a:pt x="20114" y="19808"/>
                </a:lnTo>
                <a:cubicBezTo>
                  <a:pt x="19788" y="19503"/>
                  <a:pt x="19424" y="19266"/>
                  <a:pt x="19037" y="19106"/>
                </a:cubicBezTo>
                <a:cubicBezTo>
                  <a:pt x="16831" y="18198"/>
                  <a:pt x="14693" y="19791"/>
                  <a:pt x="12449" y="20477"/>
                </a:cubicBezTo>
                <a:cubicBezTo>
                  <a:pt x="11276" y="20836"/>
                  <a:pt x="10083" y="20946"/>
                  <a:pt x="8915" y="20865"/>
                </a:cubicBezTo>
                <a:cubicBezTo>
                  <a:pt x="5853" y="20651"/>
                  <a:pt x="2863" y="19116"/>
                  <a:pt x="1189" y="15904"/>
                </a:cubicBezTo>
                <a:cubicBezTo>
                  <a:pt x="228" y="14060"/>
                  <a:pt x="-168" y="11858"/>
                  <a:pt x="66" y="9646"/>
                </a:cubicBezTo>
                <a:cubicBezTo>
                  <a:pt x="465" y="5874"/>
                  <a:pt x="2155" y="3008"/>
                  <a:pt x="4538" y="1416"/>
                </a:cubicBezTo>
                <a:cubicBezTo>
                  <a:pt x="7638" y="-654"/>
                  <a:pt x="11667" y="-453"/>
                  <a:pt x="15050" y="2008"/>
                </a:cubicBezTo>
                <a:cubicBezTo>
                  <a:pt x="17273" y="3625"/>
                  <a:pt x="19052" y="6034"/>
                  <a:pt x="20076" y="8932"/>
                </a:cubicBezTo>
                <a:cubicBezTo>
                  <a:pt x="21230" y="12199"/>
                  <a:pt x="21432" y="16074"/>
                  <a:pt x="20263" y="20153"/>
                </a:cubicBezTo>
                <a:close/>
              </a:path>
            </a:pathLst>
          </a:custGeom>
          <a:solidFill>
            <a:schemeClr val="accent6">
              <a:lumMod val="75000"/>
            </a:schemeClr>
          </a:solidFill>
          <a:ln w="12700">
            <a:noFill/>
          </a:ln>
        </p:spPr>
        <p:style>
          <a:lnRef idx="0"/>
          <a:fillRef idx="0"/>
          <a:effectRef idx="0"/>
          <a:fontRef idx="minor"/>
        </p:style>
      </p:sp>
      <p:sp>
        <p:nvSpPr>
          <p:cNvPr id="395" name="Freeform: Shape 45"/>
          <p:cNvSpPr/>
          <p:nvPr/>
        </p:nvSpPr>
        <p:spPr>
          <a:xfrm>
            <a:off x="3925440" y="3493440"/>
            <a:ext cx="1453320" cy="1466280"/>
          </a:xfrm>
          <a:custGeom>
            <a:avLst/>
            <a:gdLst/>
            <a:ahLst/>
            <a:rect l="l" t="t" r="r" b="b"/>
            <a:pathLst>
              <a:path w="21600" h="21600">
                <a:moveTo>
                  <a:pt x="10885" y="3422"/>
                </a:moveTo>
                <a:cubicBezTo>
                  <a:pt x="6827" y="3422"/>
                  <a:pt x="3537" y="6712"/>
                  <a:pt x="3537" y="10771"/>
                </a:cubicBezTo>
                <a:cubicBezTo>
                  <a:pt x="3537" y="14829"/>
                  <a:pt x="6827" y="18120"/>
                  <a:pt x="10885" y="18120"/>
                </a:cubicBezTo>
                <a:cubicBezTo>
                  <a:pt x="14944" y="18120"/>
                  <a:pt x="18234" y="14829"/>
                  <a:pt x="18234" y="10771"/>
                </a:cubicBezTo>
                <a:cubicBezTo>
                  <a:pt x="18234" y="6712"/>
                  <a:pt x="14944" y="3422"/>
                  <a:pt x="10885" y="3422"/>
                </a:cubicBezTo>
                <a:close/>
                <a:moveTo>
                  <a:pt x="10800" y="0"/>
                </a:moveTo>
                <a:cubicBezTo>
                  <a:pt x="16765" y="0"/>
                  <a:pt x="21600" y="4835"/>
                  <a:pt x="21600" y="10800"/>
                </a:cubicBezTo>
                <a:cubicBezTo>
                  <a:pt x="21600" y="16765"/>
                  <a:pt x="16765" y="21600"/>
                  <a:pt x="10800" y="21600"/>
                </a:cubicBezTo>
                <a:cubicBezTo>
                  <a:pt x="4835" y="21600"/>
                  <a:pt x="0" y="16765"/>
                  <a:pt x="0" y="10800"/>
                </a:cubicBezTo>
                <a:cubicBezTo>
                  <a:pt x="0" y="4835"/>
                  <a:pt x="4835" y="0"/>
                  <a:pt x="10800" y="0"/>
                </a:cubicBezTo>
                <a:close/>
              </a:path>
            </a:pathLst>
          </a:custGeom>
          <a:gradFill rotWithShape="0">
            <a:gsLst>
              <a:gs pos="0">
                <a:srgbClr val="ffffff"/>
              </a:gs>
              <a:gs pos="100000">
                <a:srgbClr val="e6eaeb"/>
              </a:gs>
            </a:gsLst>
            <a:lin ang="2088000"/>
          </a:gradFill>
          <a:ln w="6350">
            <a:solidFill>
              <a:srgbClr val="ffffff"/>
            </a:solidFill>
            <a:miter/>
          </a:ln>
          <a:effectLst>
            <a:outerShdw blurRad="419040" dir="2313775" dist="465467" rotWithShape="0">
              <a:srgbClr val="000000">
                <a:alpha val="38000"/>
              </a:srgbClr>
            </a:outerShdw>
          </a:effectLst>
        </p:spPr>
        <p:style>
          <a:lnRef idx="0"/>
          <a:fillRef idx="0"/>
          <a:effectRef idx="0"/>
          <a:fontRef idx="minor"/>
        </p:style>
      </p:sp>
      <p:sp>
        <p:nvSpPr>
          <p:cNvPr id="396" name="Oval 16"/>
          <p:cNvSpPr/>
          <p:nvPr/>
        </p:nvSpPr>
        <p:spPr>
          <a:xfrm>
            <a:off x="4065480" y="3622320"/>
            <a:ext cx="1248120" cy="1259280"/>
          </a:xfrm>
          <a:prstGeom prst="ellipse">
            <a:avLst/>
          </a:prstGeom>
          <a:noFill/>
          <a:ln w="12700">
            <a:solidFill>
              <a:srgbClr val="ffffff"/>
            </a:solidFill>
            <a:miter/>
          </a:ln>
        </p:spPr>
        <p:style>
          <a:lnRef idx="0"/>
          <a:fillRef idx="0"/>
          <a:effectRef idx="0"/>
          <a:fontRef idx="minor"/>
        </p:style>
      </p:sp>
      <p:pic>
        <p:nvPicPr>
          <p:cNvPr id="397" name="TinyPPT_8.png" descr="TinyPPT_8.png"/>
          <p:cNvPicPr/>
          <p:nvPr/>
        </p:nvPicPr>
        <p:blipFill>
          <a:blip r:embed="rId1">
            <a:alphaModFix amt="85000"/>
          </a:blip>
          <a:stretch/>
        </p:blipFill>
        <p:spPr>
          <a:xfrm>
            <a:off x="3962520" y="6310440"/>
            <a:ext cx="1557360" cy="90720"/>
          </a:xfrm>
          <a:prstGeom prst="rect">
            <a:avLst/>
          </a:prstGeom>
          <a:ln w="12700">
            <a:noFill/>
          </a:ln>
        </p:spPr>
      </p:pic>
      <p:sp>
        <p:nvSpPr>
          <p:cNvPr id="398" name="TextBox 52"/>
          <p:cNvSpPr/>
          <p:nvPr/>
        </p:nvSpPr>
        <p:spPr>
          <a:xfrm>
            <a:off x="2728080" y="2987640"/>
            <a:ext cx="1464480" cy="34236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Assertivité</a:t>
            </a:r>
            <a:r>
              <a:rPr b="1" lang="en-US" sz="1600" spc="-1" strike="noStrike">
                <a:solidFill>
                  <a:srgbClr val="ffffff"/>
                </a:solidFill>
                <a:latin typeface="Calibri"/>
                <a:ea typeface="DejaVu Sans"/>
              </a:rPr>
              <a:t>     </a:t>
            </a:r>
            <a:endParaRPr b="0" lang="fr-FR" sz="1600" spc="-1" strike="noStrike">
              <a:latin typeface="Arial"/>
            </a:endParaRPr>
          </a:p>
        </p:txBody>
      </p:sp>
      <p:sp>
        <p:nvSpPr>
          <p:cNvPr id="399" name="TextBox 52"/>
          <p:cNvSpPr/>
          <p:nvPr/>
        </p:nvSpPr>
        <p:spPr>
          <a:xfrm>
            <a:off x="5229720" y="2907000"/>
            <a:ext cx="155124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Conscience émotionnelle </a:t>
            </a:r>
            <a:endParaRPr b="0" lang="fr-FR" sz="1800" spc="-1" strike="noStrike">
              <a:latin typeface="Arial"/>
            </a:endParaRPr>
          </a:p>
        </p:txBody>
      </p:sp>
      <p:sp>
        <p:nvSpPr>
          <p:cNvPr id="400" name="TextBox 52"/>
          <p:cNvSpPr/>
          <p:nvPr/>
        </p:nvSpPr>
        <p:spPr>
          <a:xfrm>
            <a:off x="2728080" y="4741920"/>
            <a:ext cx="133632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Empathie cognitive.</a:t>
            </a:r>
            <a:endParaRPr b="0" lang="fr-FR" sz="1800" spc="-1" strike="noStrike">
              <a:latin typeface="Arial"/>
            </a:endParaRPr>
          </a:p>
        </p:txBody>
      </p:sp>
      <p:sp>
        <p:nvSpPr>
          <p:cNvPr id="401" name="TextBox 52"/>
          <p:cNvSpPr/>
          <p:nvPr/>
        </p:nvSpPr>
        <p:spPr>
          <a:xfrm>
            <a:off x="5424480" y="4714920"/>
            <a:ext cx="1019520" cy="616680"/>
          </a:xfrm>
          <a:prstGeom prst="rect">
            <a:avLst/>
          </a:prstGeom>
          <a:noFill/>
          <a:ln w="12700">
            <a:noFill/>
          </a:ln>
        </p:spPr>
        <p:style>
          <a:lnRef idx="0"/>
          <a:fillRef idx="0"/>
          <a:effectRef idx="0"/>
          <a:fontRef idx="minor"/>
        </p:style>
        <p:txBody>
          <a:bodyPr lIns="34200" rIns="34200" tIns="34200" bIns="34200">
            <a:spAutoFit/>
          </a:bodyPr>
          <a:p>
            <a:pPr algn="ctr">
              <a:lnSpc>
                <a:spcPct val="100000"/>
              </a:lnSpc>
            </a:pPr>
            <a:r>
              <a:rPr b="1" lang="en-US" sz="1800" spc="-1" strike="noStrike">
                <a:solidFill>
                  <a:srgbClr val="ffffff"/>
                </a:solidFill>
                <a:latin typeface="Calibri"/>
                <a:ea typeface="DejaVu Sans"/>
              </a:rPr>
              <a:t>Écoute active </a:t>
            </a:r>
            <a:endParaRPr b="0" lang="fr-FR" sz="1800" spc="-1" strike="noStrike">
              <a:latin typeface="Arial"/>
            </a:endParaRPr>
          </a:p>
        </p:txBody>
      </p:sp>
      <p:pic>
        <p:nvPicPr>
          <p:cNvPr id="402" name="Graphic 20" descr="Graphic 20"/>
          <p:cNvPicPr/>
          <p:nvPr/>
        </p:nvPicPr>
        <p:blipFill>
          <a:blip r:embed="rId2"/>
          <a:stretch/>
        </p:blipFill>
        <p:spPr>
          <a:xfrm>
            <a:off x="3185280" y="3475800"/>
            <a:ext cx="553680" cy="553680"/>
          </a:xfrm>
          <a:prstGeom prst="rect">
            <a:avLst/>
          </a:prstGeom>
          <a:ln w="12700">
            <a:noFill/>
          </a:ln>
        </p:spPr>
      </p:pic>
      <p:sp>
        <p:nvSpPr>
          <p:cNvPr id="403" name="Freeform 9"/>
          <p:cNvSpPr/>
          <p:nvPr/>
        </p:nvSpPr>
        <p:spPr>
          <a:xfrm>
            <a:off x="5662080" y="5393520"/>
            <a:ext cx="465840" cy="497160"/>
          </a:xfrm>
          <a:custGeom>
            <a:avLst/>
            <a:gdLst/>
            <a:ahLst/>
            <a:rect l="l" t="t" r="r" b="b"/>
            <a:pathLst>
              <a:path w="21594" h="21600">
                <a:moveTo>
                  <a:pt x="9083" y="20039"/>
                </a:moveTo>
                <a:cubicBezTo>
                  <a:pt x="9083" y="20901"/>
                  <a:pt x="9843" y="21600"/>
                  <a:pt x="10780" y="21600"/>
                </a:cubicBezTo>
                <a:cubicBezTo>
                  <a:pt x="11717" y="21600"/>
                  <a:pt x="12477" y="20901"/>
                  <a:pt x="12477" y="20039"/>
                </a:cubicBezTo>
                <a:close/>
                <a:moveTo>
                  <a:pt x="8444" y="17613"/>
                </a:moveTo>
                <a:cubicBezTo>
                  <a:pt x="8015" y="17641"/>
                  <a:pt x="7691" y="17983"/>
                  <a:pt x="7720" y="18378"/>
                </a:cubicBezTo>
                <a:cubicBezTo>
                  <a:pt x="7740" y="18738"/>
                  <a:pt x="8053" y="19026"/>
                  <a:pt x="8444" y="19044"/>
                </a:cubicBezTo>
                <a:lnTo>
                  <a:pt x="13110" y="19044"/>
                </a:lnTo>
                <a:cubicBezTo>
                  <a:pt x="13540" y="19017"/>
                  <a:pt x="13866" y="18675"/>
                  <a:pt x="13840" y="18279"/>
                </a:cubicBezTo>
                <a:cubicBezTo>
                  <a:pt x="13817" y="17918"/>
                  <a:pt x="13503" y="17631"/>
                  <a:pt x="13110" y="17613"/>
                </a:cubicBezTo>
                <a:close/>
                <a:moveTo>
                  <a:pt x="4417" y="14704"/>
                </a:moveTo>
                <a:lnTo>
                  <a:pt x="3071" y="15953"/>
                </a:lnTo>
                <a:cubicBezTo>
                  <a:pt x="2895" y="16190"/>
                  <a:pt x="2961" y="16514"/>
                  <a:pt x="3219" y="16676"/>
                </a:cubicBezTo>
                <a:cubicBezTo>
                  <a:pt x="3384" y="16780"/>
                  <a:pt x="3597" y="16796"/>
                  <a:pt x="3778" y="16718"/>
                </a:cubicBezTo>
                <a:cubicBezTo>
                  <a:pt x="3799" y="16698"/>
                  <a:pt x="3818" y="16677"/>
                  <a:pt x="3835" y="16655"/>
                </a:cubicBezTo>
                <a:lnTo>
                  <a:pt x="5175" y="15417"/>
                </a:lnTo>
                <a:cubicBezTo>
                  <a:pt x="5366" y="15204"/>
                  <a:pt x="5344" y="14891"/>
                  <a:pt x="5124" y="14704"/>
                </a:cubicBezTo>
                <a:cubicBezTo>
                  <a:pt x="4913" y="14557"/>
                  <a:pt x="4619" y="14566"/>
                  <a:pt x="4417" y="14724"/>
                </a:cubicBezTo>
                <a:close/>
                <a:moveTo>
                  <a:pt x="16894" y="14459"/>
                </a:moveTo>
                <a:cubicBezTo>
                  <a:pt x="16752" y="14445"/>
                  <a:pt x="16611" y="14487"/>
                  <a:pt x="16504" y="14573"/>
                </a:cubicBezTo>
                <a:cubicBezTo>
                  <a:pt x="16289" y="14765"/>
                  <a:pt x="16274" y="15078"/>
                  <a:pt x="16470" y="15287"/>
                </a:cubicBezTo>
                <a:lnTo>
                  <a:pt x="16504" y="15318"/>
                </a:lnTo>
                <a:lnTo>
                  <a:pt x="17850" y="16556"/>
                </a:lnTo>
                <a:cubicBezTo>
                  <a:pt x="18112" y="16713"/>
                  <a:pt x="18462" y="16645"/>
                  <a:pt x="18633" y="16405"/>
                </a:cubicBezTo>
                <a:cubicBezTo>
                  <a:pt x="18734" y="16261"/>
                  <a:pt x="18753" y="16080"/>
                  <a:pt x="18681" y="15922"/>
                </a:cubicBezTo>
                <a:lnTo>
                  <a:pt x="18591" y="15838"/>
                </a:lnTo>
                <a:lnTo>
                  <a:pt x="17267" y="14620"/>
                </a:lnTo>
                <a:cubicBezTo>
                  <a:pt x="17168" y="14529"/>
                  <a:pt x="17034" y="14479"/>
                  <a:pt x="16894" y="14480"/>
                </a:cubicBezTo>
                <a:close/>
                <a:moveTo>
                  <a:pt x="526" y="9317"/>
                </a:moveTo>
                <a:cubicBezTo>
                  <a:pt x="229" y="9336"/>
                  <a:pt x="0" y="9563"/>
                  <a:pt x="0" y="9837"/>
                </a:cubicBezTo>
                <a:cubicBezTo>
                  <a:pt x="-6" y="10101"/>
                  <a:pt x="222" y="10321"/>
                  <a:pt x="509" y="10326"/>
                </a:cubicBezTo>
                <a:cubicBezTo>
                  <a:pt x="515" y="10326"/>
                  <a:pt x="521" y="10326"/>
                  <a:pt x="526" y="10326"/>
                </a:cubicBezTo>
                <a:lnTo>
                  <a:pt x="2438" y="10326"/>
                </a:lnTo>
                <a:cubicBezTo>
                  <a:pt x="2728" y="10329"/>
                  <a:pt x="2966" y="10115"/>
                  <a:pt x="2970" y="9848"/>
                </a:cubicBezTo>
                <a:cubicBezTo>
                  <a:pt x="2970" y="9844"/>
                  <a:pt x="2970" y="9841"/>
                  <a:pt x="2970" y="9837"/>
                </a:cubicBezTo>
                <a:cubicBezTo>
                  <a:pt x="2970" y="9561"/>
                  <a:pt x="2737" y="9333"/>
                  <a:pt x="2438" y="9317"/>
                </a:cubicBezTo>
                <a:close/>
                <a:moveTo>
                  <a:pt x="19139" y="9317"/>
                </a:moveTo>
                <a:cubicBezTo>
                  <a:pt x="18827" y="9317"/>
                  <a:pt x="18574" y="9550"/>
                  <a:pt x="18574" y="9837"/>
                </a:cubicBezTo>
                <a:cubicBezTo>
                  <a:pt x="18592" y="10112"/>
                  <a:pt x="18840" y="10327"/>
                  <a:pt x="19139" y="10326"/>
                </a:cubicBezTo>
                <a:lnTo>
                  <a:pt x="21028" y="10326"/>
                </a:lnTo>
                <a:cubicBezTo>
                  <a:pt x="21328" y="10327"/>
                  <a:pt x="21576" y="10112"/>
                  <a:pt x="21594" y="9837"/>
                </a:cubicBezTo>
                <a:cubicBezTo>
                  <a:pt x="21594" y="9550"/>
                  <a:pt x="21341" y="9317"/>
                  <a:pt x="21028" y="9317"/>
                </a:cubicBezTo>
                <a:close/>
                <a:moveTo>
                  <a:pt x="10780" y="8911"/>
                </a:moveTo>
                <a:cubicBezTo>
                  <a:pt x="11380" y="8911"/>
                  <a:pt x="11866" y="9358"/>
                  <a:pt x="11866" y="9910"/>
                </a:cubicBezTo>
                <a:cubicBezTo>
                  <a:pt x="11866" y="10462"/>
                  <a:pt x="11380" y="10909"/>
                  <a:pt x="10780" y="10909"/>
                </a:cubicBezTo>
                <a:cubicBezTo>
                  <a:pt x="10182" y="10904"/>
                  <a:pt x="9700" y="10456"/>
                  <a:pt x="9700" y="9905"/>
                </a:cubicBezTo>
                <a:cubicBezTo>
                  <a:pt x="9700" y="9359"/>
                  <a:pt x="10181" y="8916"/>
                  <a:pt x="10774" y="8916"/>
                </a:cubicBezTo>
                <a:cubicBezTo>
                  <a:pt x="10776" y="8916"/>
                  <a:pt x="10778" y="8916"/>
                  <a:pt x="10780" y="8916"/>
                </a:cubicBezTo>
                <a:close/>
                <a:moveTo>
                  <a:pt x="10452" y="7079"/>
                </a:moveTo>
                <a:lnTo>
                  <a:pt x="10135" y="7661"/>
                </a:lnTo>
                <a:cubicBezTo>
                  <a:pt x="9938" y="7712"/>
                  <a:pt x="9749" y="7783"/>
                  <a:pt x="9570" y="7875"/>
                </a:cubicBezTo>
                <a:lnTo>
                  <a:pt x="8880" y="7661"/>
                </a:lnTo>
                <a:lnTo>
                  <a:pt x="8371" y="8135"/>
                </a:lnTo>
                <a:lnTo>
                  <a:pt x="8580" y="8770"/>
                </a:lnTo>
                <a:cubicBezTo>
                  <a:pt x="8478" y="8933"/>
                  <a:pt x="8402" y="9108"/>
                  <a:pt x="8354" y="9291"/>
                </a:cubicBezTo>
                <a:lnTo>
                  <a:pt x="7698" y="9598"/>
                </a:lnTo>
                <a:lnTo>
                  <a:pt x="7698" y="10248"/>
                </a:lnTo>
                <a:lnTo>
                  <a:pt x="8354" y="10540"/>
                </a:lnTo>
                <a:cubicBezTo>
                  <a:pt x="8403" y="10722"/>
                  <a:pt x="8479" y="10897"/>
                  <a:pt x="8580" y="11060"/>
                </a:cubicBezTo>
                <a:lnTo>
                  <a:pt x="8354" y="11695"/>
                </a:lnTo>
                <a:lnTo>
                  <a:pt x="8880" y="12169"/>
                </a:lnTo>
                <a:lnTo>
                  <a:pt x="9570" y="11955"/>
                </a:lnTo>
                <a:cubicBezTo>
                  <a:pt x="9749" y="12047"/>
                  <a:pt x="9938" y="12118"/>
                  <a:pt x="10135" y="12169"/>
                </a:cubicBezTo>
                <a:lnTo>
                  <a:pt x="10452" y="12752"/>
                </a:lnTo>
                <a:lnTo>
                  <a:pt x="11182" y="12752"/>
                </a:lnTo>
                <a:lnTo>
                  <a:pt x="11498" y="12184"/>
                </a:lnTo>
                <a:cubicBezTo>
                  <a:pt x="11696" y="12135"/>
                  <a:pt x="11886" y="12064"/>
                  <a:pt x="12064" y="11971"/>
                </a:cubicBezTo>
                <a:lnTo>
                  <a:pt x="12754" y="12184"/>
                </a:lnTo>
                <a:lnTo>
                  <a:pt x="13263" y="11711"/>
                </a:lnTo>
                <a:lnTo>
                  <a:pt x="13037" y="11076"/>
                </a:lnTo>
                <a:cubicBezTo>
                  <a:pt x="13141" y="10912"/>
                  <a:pt x="13222" y="10737"/>
                  <a:pt x="13280" y="10555"/>
                </a:cubicBezTo>
                <a:lnTo>
                  <a:pt x="13919" y="10264"/>
                </a:lnTo>
                <a:lnTo>
                  <a:pt x="13919" y="9598"/>
                </a:lnTo>
                <a:lnTo>
                  <a:pt x="13280" y="9291"/>
                </a:lnTo>
                <a:cubicBezTo>
                  <a:pt x="13230" y="9109"/>
                  <a:pt x="13154" y="8933"/>
                  <a:pt x="13054" y="8770"/>
                </a:cubicBezTo>
                <a:lnTo>
                  <a:pt x="13280" y="8151"/>
                </a:lnTo>
                <a:lnTo>
                  <a:pt x="12754" y="7661"/>
                </a:lnTo>
                <a:lnTo>
                  <a:pt x="12081" y="7875"/>
                </a:lnTo>
                <a:cubicBezTo>
                  <a:pt x="11902" y="7783"/>
                  <a:pt x="11712" y="7712"/>
                  <a:pt x="11515" y="7661"/>
                </a:cubicBezTo>
                <a:lnTo>
                  <a:pt x="11199" y="7094"/>
                </a:lnTo>
                <a:close/>
                <a:moveTo>
                  <a:pt x="10791" y="5142"/>
                </a:moveTo>
                <a:cubicBezTo>
                  <a:pt x="13631" y="5162"/>
                  <a:pt x="15937" y="7260"/>
                  <a:pt x="15989" y="9874"/>
                </a:cubicBezTo>
                <a:lnTo>
                  <a:pt x="15989" y="10056"/>
                </a:lnTo>
                <a:cubicBezTo>
                  <a:pt x="15970" y="10628"/>
                  <a:pt x="15850" y="11195"/>
                  <a:pt x="15633" y="11732"/>
                </a:cubicBezTo>
                <a:cubicBezTo>
                  <a:pt x="15424" y="12214"/>
                  <a:pt x="15125" y="12660"/>
                  <a:pt x="14750" y="13048"/>
                </a:cubicBezTo>
                <a:cubicBezTo>
                  <a:pt x="14155" y="13706"/>
                  <a:pt x="13644" y="14426"/>
                  <a:pt x="13229" y="15193"/>
                </a:cubicBezTo>
                <a:lnTo>
                  <a:pt x="8354" y="15193"/>
                </a:lnTo>
                <a:cubicBezTo>
                  <a:pt x="7939" y="14421"/>
                  <a:pt x="7429" y="13696"/>
                  <a:pt x="6832" y="13033"/>
                </a:cubicBezTo>
                <a:cubicBezTo>
                  <a:pt x="6448" y="12645"/>
                  <a:pt x="6141" y="12198"/>
                  <a:pt x="5927" y="11711"/>
                </a:cubicBezTo>
                <a:cubicBezTo>
                  <a:pt x="5702" y="11175"/>
                  <a:pt x="5576" y="10609"/>
                  <a:pt x="5554" y="10035"/>
                </a:cubicBezTo>
                <a:lnTo>
                  <a:pt x="5554" y="9853"/>
                </a:lnTo>
                <a:cubicBezTo>
                  <a:pt x="5616" y="7243"/>
                  <a:pt x="7926" y="5153"/>
                  <a:pt x="10763" y="5142"/>
                </a:cubicBezTo>
                <a:close/>
                <a:moveTo>
                  <a:pt x="10791" y="3711"/>
                </a:moveTo>
                <a:cubicBezTo>
                  <a:pt x="7085" y="3711"/>
                  <a:pt x="4063" y="6447"/>
                  <a:pt x="4005" y="9858"/>
                </a:cubicBezTo>
                <a:lnTo>
                  <a:pt x="4005" y="10087"/>
                </a:lnTo>
                <a:cubicBezTo>
                  <a:pt x="4031" y="10821"/>
                  <a:pt x="4192" y="11546"/>
                  <a:pt x="4480" y="12231"/>
                </a:cubicBezTo>
                <a:cubicBezTo>
                  <a:pt x="4753" y="12882"/>
                  <a:pt x="5149" y="13483"/>
                  <a:pt x="5650" y="14006"/>
                </a:cubicBezTo>
                <a:cubicBezTo>
                  <a:pt x="6277" y="14733"/>
                  <a:pt x="6810" y="15524"/>
                  <a:pt x="7240" y="16364"/>
                </a:cubicBezTo>
                <a:cubicBezTo>
                  <a:pt x="7323" y="16528"/>
                  <a:pt x="7501" y="16635"/>
                  <a:pt x="7698" y="16640"/>
                </a:cubicBezTo>
                <a:lnTo>
                  <a:pt x="13846" y="16640"/>
                </a:lnTo>
                <a:cubicBezTo>
                  <a:pt x="14046" y="16632"/>
                  <a:pt x="14227" y="16527"/>
                  <a:pt x="14321" y="16364"/>
                </a:cubicBezTo>
                <a:cubicBezTo>
                  <a:pt x="14743" y="15524"/>
                  <a:pt x="15270" y="14733"/>
                  <a:pt x="15893" y="14006"/>
                </a:cubicBezTo>
                <a:cubicBezTo>
                  <a:pt x="16398" y="13484"/>
                  <a:pt x="16796" y="12883"/>
                  <a:pt x="17069" y="12231"/>
                </a:cubicBezTo>
                <a:cubicBezTo>
                  <a:pt x="17353" y="11545"/>
                  <a:pt x="17510" y="10821"/>
                  <a:pt x="17533" y="10087"/>
                </a:cubicBezTo>
                <a:lnTo>
                  <a:pt x="17533" y="9858"/>
                </a:lnTo>
                <a:cubicBezTo>
                  <a:pt x="17475" y="6459"/>
                  <a:pt x="14474" y="3728"/>
                  <a:pt x="10780" y="3711"/>
                </a:cubicBezTo>
                <a:close/>
                <a:moveTo>
                  <a:pt x="17844" y="3092"/>
                </a:moveTo>
                <a:lnTo>
                  <a:pt x="16498" y="4330"/>
                </a:lnTo>
                <a:cubicBezTo>
                  <a:pt x="16293" y="4531"/>
                  <a:pt x="16293" y="4843"/>
                  <a:pt x="16498" y="5043"/>
                </a:cubicBezTo>
                <a:cubicBezTo>
                  <a:pt x="16603" y="5135"/>
                  <a:pt x="16744" y="5182"/>
                  <a:pt x="16888" y="5174"/>
                </a:cubicBezTo>
                <a:cubicBezTo>
                  <a:pt x="17034" y="5173"/>
                  <a:pt x="17174" y="5121"/>
                  <a:pt x="17279" y="5028"/>
                </a:cubicBezTo>
                <a:lnTo>
                  <a:pt x="18619" y="3773"/>
                </a:lnTo>
                <a:cubicBezTo>
                  <a:pt x="18790" y="3557"/>
                  <a:pt x="18738" y="3255"/>
                  <a:pt x="18503" y="3097"/>
                </a:cubicBezTo>
                <a:cubicBezTo>
                  <a:pt x="18500" y="3095"/>
                  <a:pt x="18497" y="3094"/>
                  <a:pt x="18495" y="3092"/>
                </a:cubicBezTo>
                <a:cubicBezTo>
                  <a:pt x="18297" y="2961"/>
                  <a:pt x="18030" y="2961"/>
                  <a:pt x="17833" y="3092"/>
                </a:cubicBezTo>
                <a:close/>
                <a:moveTo>
                  <a:pt x="3445" y="2863"/>
                </a:moveTo>
                <a:cubicBezTo>
                  <a:pt x="3302" y="2873"/>
                  <a:pt x="3168" y="2932"/>
                  <a:pt x="3071" y="3029"/>
                </a:cubicBezTo>
                <a:cubicBezTo>
                  <a:pt x="2897" y="3222"/>
                  <a:pt x="2897" y="3502"/>
                  <a:pt x="3071" y="3695"/>
                </a:cubicBezTo>
                <a:lnTo>
                  <a:pt x="4417" y="4929"/>
                </a:lnTo>
                <a:cubicBezTo>
                  <a:pt x="4642" y="5108"/>
                  <a:pt x="4981" y="5085"/>
                  <a:pt x="5175" y="4878"/>
                </a:cubicBezTo>
                <a:cubicBezTo>
                  <a:pt x="5350" y="4693"/>
                  <a:pt x="5350" y="4417"/>
                  <a:pt x="5175" y="4231"/>
                </a:cubicBezTo>
                <a:lnTo>
                  <a:pt x="3835" y="2993"/>
                </a:lnTo>
                <a:cubicBezTo>
                  <a:pt x="3727" y="2905"/>
                  <a:pt x="3588" y="2859"/>
                  <a:pt x="3445" y="2863"/>
                </a:cubicBezTo>
                <a:close/>
                <a:moveTo>
                  <a:pt x="10831" y="0"/>
                </a:moveTo>
                <a:cubicBezTo>
                  <a:pt x="10519" y="0"/>
                  <a:pt x="10265" y="233"/>
                  <a:pt x="10265" y="520"/>
                </a:cubicBezTo>
                <a:lnTo>
                  <a:pt x="10265" y="2264"/>
                </a:lnTo>
                <a:cubicBezTo>
                  <a:pt x="10341" y="2543"/>
                  <a:pt x="10649" y="2712"/>
                  <a:pt x="10952" y="2642"/>
                </a:cubicBezTo>
                <a:cubicBezTo>
                  <a:pt x="11154" y="2596"/>
                  <a:pt x="11312" y="2450"/>
                  <a:pt x="11363" y="2264"/>
                </a:cubicBezTo>
                <a:lnTo>
                  <a:pt x="11363" y="520"/>
                </a:lnTo>
                <a:cubicBezTo>
                  <a:pt x="11363" y="245"/>
                  <a:pt x="11130" y="17"/>
                  <a:pt x="10831" y="0"/>
                </a:cubicBezTo>
                <a:close/>
              </a:path>
            </a:pathLst>
          </a:custGeom>
          <a:noFill/>
          <a:ln w="6350">
            <a:solidFill>
              <a:srgbClr val="ffffff"/>
            </a:solidFill>
            <a:miter/>
          </a:ln>
        </p:spPr>
        <p:style>
          <a:lnRef idx="0"/>
          <a:fillRef idx="0"/>
          <a:effectRef idx="0"/>
          <a:fontRef idx="minor"/>
        </p:style>
      </p:sp>
      <p:sp>
        <p:nvSpPr>
          <p:cNvPr id="404" name="Graphic 20"/>
          <p:cNvSpPr/>
          <p:nvPr/>
        </p:nvSpPr>
        <p:spPr>
          <a:xfrm>
            <a:off x="3301560" y="5442120"/>
            <a:ext cx="363960" cy="419400"/>
          </a:xfrm>
          <a:custGeom>
            <a:avLst/>
            <a:gdLst/>
            <a:ahLst/>
            <a:rect l="l" t="t" r="r" b="b"/>
            <a:pathLst>
              <a:path w="21052" h="21228">
                <a:moveTo>
                  <a:pt x="14148" y="8703"/>
                </a:moveTo>
                <a:lnTo>
                  <a:pt x="11394" y="8703"/>
                </a:lnTo>
                <a:cubicBezTo>
                  <a:pt x="10218" y="8703"/>
                  <a:pt x="9259" y="9499"/>
                  <a:pt x="9259" y="10508"/>
                </a:cubicBezTo>
                <a:lnTo>
                  <a:pt x="9259" y="12471"/>
                </a:lnTo>
                <a:lnTo>
                  <a:pt x="7866" y="12471"/>
                </a:lnTo>
                <a:lnTo>
                  <a:pt x="7866" y="10906"/>
                </a:lnTo>
                <a:cubicBezTo>
                  <a:pt x="7866" y="10348"/>
                  <a:pt x="7897" y="9632"/>
                  <a:pt x="7433" y="9181"/>
                </a:cubicBezTo>
                <a:cubicBezTo>
                  <a:pt x="7154" y="8915"/>
                  <a:pt x="6845" y="8703"/>
                  <a:pt x="6504" y="8491"/>
                </a:cubicBezTo>
                <a:cubicBezTo>
                  <a:pt x="6257" y="8358"/>
                  <a:pt x="6009" y="8199"/>
                  <a:pt x="5824" y="7987"/>
                </a:cubicBezTo>
                <a:cubicBezTo>
                  <a:pt x="5731" y="7881"/>
                  <a:pt x="5669" y="7748"/>
                  <a:pt x="5607" y="7615"/>
                </a:cubicBezTo>
                <a:cubicBezTo>
                  <a:pt x="5978" y="7483"/>
                  <a:pt x="6381" y="7456"/>
                  <a:pt x="6752" y="7483"/>
                </a:cubicBezTo>
                <a:cubicBezTo>
                  <a:pt x="6938" y="7483"/>
                  <a:pt x="7092" y="7376"/>
                  <a:pt x="7092" y="7217"/>
                </a:cubicBezTo>
                <a:cubicBezTo>
                  <a:pt x="7123" y="7058"/>
                  <a:pt x="6999" y="6925"/>
                  <a:pt x="6845" y="6872"/>
                </a:cubicBezTo>
                <a:cubicBezTo>
                  <a:pt x="6381" y="6819"/>
                  <a:pt x="5885" y="6872"/>
                  <a:pt x="5421" y="7005"/>
                </a:cubicBezTo>
                <a:cubicBezTo>
                  <a:pt x="5421" y="6952"/>
                  <a:pt x="5421" y="6899"/>
                  <a:pt x="5390" y="6872"/>
                </a:cubicBezTo>
                <a:cubicBezTo>
                  <a:pt x="5359" y="6633"/>
                  <a:pt x="5421" y="6395"/>
                  <a:pt x="5483" y="6156"/>
                </a:cubicBezTo>
                <a:cubicBezTo>
                  <a:pt x="5731" y="5599"/>
                  <a:pt x="6350" y="5360"/>
                  <a:pt x="6938" y="5174"/>
                </a:cubicBezTo>
                <a:cubicBezTo>
                  <a:pt x="7030" y="5147"/>
                  <a:pt x="7154" y="5121"/>
                  <a:pt x="7309" y="5094"/>
                </a:cubicBezTo>
                <a:lnTo>
                  <a:pt x="7402" y="5068"/>
                </a:lnTo>
                <a:lnTo>
                  <a:pt x="7433" y="5068"/>
                </a:lnTo>
                <a:cubicBezTo>
                  <a:pt x="7587" y="5094"/>
                  <a:pt x="7711" y="5121"/>
                  <a:pt x="7835" y="5147"/>
                </a:cubicBezTo>
                <a:lnTo>
                  <a:pt x="7990" y="5174"/>
                </a:lnTo>
                <a:lnTo>
                  <a:pt x="8175" y="5200"/>
                </a:lnTo>
                <a:cubicBezTo>
                  <a:pt x="8485" y="5519"/>
                  <a:pt x="8640" y="5917"/>
                  <a:pt x="8609" y="6315"/>
                </a:cubicBezTo>
                <a:cubicBezTo>
                  <a:pt x="8578" y="6713"/>
                  <a:pt x="8361" y="7085"/>
                  <a:pt x="7990" y="7350"/>
                </a:cubicBezTo>
                <a:cubicBezTo>
                  <a:pt x="7866" y="7456"/>
                  <a:pt x="7835" y="7642"/>
                  <a:pt x="7959" y="7774"/>
                </a:cubicBezTo>
                <a:cubicBezTo>
                  <a:pt x="8083" y="7881"/>
                  <a:pt x="8268" y="7907"/>
                  <a:pt x="8423" y="7801"/>
                </a:cubicBezTo>
                <a:cubicBezTo>
                  <a:pt x="8640" y="7642"/>
                  <a:pt x="8825" y="7456"/>
                  <a:pt x="8949" y="7244"/>
                </a:cubicBezTo>
                <a:lnTo>
                  <a:pt x="8980" y="7244"/>
                </a:lnTo>
                <a:cubicBezTo>
                  <a:pt x="9506" y="7191"/>
                  <a:pt x="10032" y="7058"/>
                  <a:pt x="10496" y="6846"/>
                </a:cubicBezTo>
                <a:cubicBezTo>
                  <a:pt x="10558" y="6793"/>
                  <a:pt x="10620" y="6740"/>
                  <a:pt x="10651" y="6660"/>
                </a:cubicBezTo>
                <a:cubicBezTo>
                  <a:pt x="10682" y="6580"/>
                  <a:pt x="10651" y="6501"/>
                  <a:pt x="10589" y="6448"/>
                </a:cubicBezTo>
                <a:cubicBezTo>
                  <a:pt x="10465" y="6315"/>
                  <a:pt x="10280" y="6288"/>
                  <a:pt x="10125" y="6368"/>
                </a:cubicBezTo>
                <a:cubicBezTo>
                  <a:pt x="9846" y="6501"/>
                  <a:pt x="9568" y="6607"/>
                  <a:pt x="9228" y="6633"/>
                </a:cubicBezTo>
                <a:cubicBezTo>
                  <a:pt x="9259" y="6554"/>
                  <a:pt x="9289" y="6448"/>
                  <a:pt x="9289" y="6368"/>
                </a:cubicBezTo>
                <a:cubicBezTo>
                  <a:pt x="9320" y="6023"/>
                  <a:pt x="9259" y="5678"/>
                  <a:pt x="9104" y="5386"/>
                </a:cubicBezTo>
                <a:cubicBezTo>
                  <a:pt x="9351" y="5413"/>
                  <a:pt x="9599" y="5439"/>
                  <a:pt x="9846" y="5439"/>
                </a:cubicBezTo>
                <a:cubicBezTo>
                  <a:pt x="10063" y="5439"/>
                  <a:pt x="10280" y="5413"/>
                  <a:pt x="10496" y="5386"/>
                </a:cubicBezTo>
                <a:cubicBezTo>
                  <a:pt x="10899" y="5811"/>
                  <a:pt x="11425" y="6103"/>
                  <a:pt x="12044" y="6235"/>
                </a:cubicBezTo>
                <a:cubicBezTo>
                  <a:pt x="12848" y="6580"/>
                  <a:pt x="13591" y="7031"/>
                  <a:pt x="13591" y="7774"/>
                </a:cubicBezTo>
                <a:cubicBezTo>
                  <a:pt x="13591" y="7881"/>
                  <a:pt x="13653" y="8013"/>
                  <a:pt x="13746" y="8066"/>
                </a:cubicBezTo>
                <a:cubicBezTo>
                  <a:pt x="13869" y="8119"/>
                  <a:pt x="13993" y="8119"/>
                  <a:pt x="14117" y="8066"/>
                </a:cubicBezTo>
                <a:cubicBezTo>
                  <a:pt x="14241" y="8013"/>
                  <a:pt x="14303" y="7881"/>
                  <a:pt x="14272" y="7774"/>
                </a:cubicBezTo>
                <a:cubicBezTo>
                  <a:pt x="14272" y="7191"/>
                  <a:pt x="13962" y="6660"/>
                  <a:pt x="13436" y="6315"/>
                </a:cubicBezTo>
                <a:cubicBezTo>
                  <a:pt x="13869" y="6288"/>
                  <a:pt x="14241" y="6103"/>
                  <a:pt x="14519" y="5837"/>
                </a:cubicBezTo>
                <a:cubicBezTo>
                  <a:pt x="14643" y="5705"/>
                  <a:pt x="14612" y="5519"/>
                  <a:pt x="14488" y="5413"/>
                </a:cubicBezTo>
                <a:cubicBezTo>
                  <a:pt x="14334" y="5307"/>
                  <a:pt x="14117" y="5333"/>
                  <a:pt x="13993" y="5439"/>
                </a:cubicBezTo>
                <a:cubicBezTo>
                  <a:pt x="13838" y="5599"/>
                  <a:pt x="13436" y="5731"/>
                  <a:pt x="12848" y="5705"/>
                </a:cubicBezTo>
                <a:cubicBezTo>
                  <a:pt x="12260" y="5705"/>
                  <a:pt x="11672" y="5519"/>
                  <a:pt x="11239" y="5200"/>
                </a:cubicBezTo>
                <a:cubicBezTo>
                  <a:pt x="11734" y="5015"/>
                  <a:pt x="12167" y="4696"/>
                  <a:pt x="12446" y="4298"/>
                </a:cubicBezTo>
                <a:cubicBezTo>
                  <a:pt x="12539" y="4166"/>
                  <a:pt x="12477" y="3980"/>
                  <a:pt x="12322" y="3874"/>
                </a:cubicBezTo>
                <a:cubicBezTo>
                  <a:pt x="12167" y="3794"/>
                  <a:pt x="11951" y="3847"/>
                  <a:pt x="11858" y="3980"/>
                </a:cubicBezTo>
                <a:cubicBezTo>
                  <a:pt x="11332" y="4802"/>
                  <a:pt x="10218" y="5041"/>
                  <a:pt x="8454" y="4670"/>
                </a:cubicBezTo>
                <a:cubicBezTo>
                  <a:pt x="8856" y="4378"/>
                  <a:pt x="9042" y="3927"/>
                  <a:pt x="8980" y="3476"/>
                </a:cubicBezTo>
                <a:cubicBezTo>
                  <a:pt x="8980" y="3370"/>
                  <a:pt x="8918" y="3263"/>
                  <a:pt x="8794" y="3210"/>
                </a:cubicBezTo>
                <a:cubicBezTo>
                  <a:pt x="8671" y="3157"/>
                  <a:pt x="8547" y="3157"/>
                  <a:pt x="8423" y="3237"/>
                </a:cubicBezTo>
                <a:cubicBezTo>
                  <a:pt x="8299" y="3290"/>
                  <a:pt x="8268" y="3423"/>
                  <a:pt x="8268" y="3529"/>
                </a:cubicBezTo>
                <a:cubicBezTo>
                  <a:pt x="8299" y="4219"/>
                  <a:pt x="7866" y="4351"/>
                  <a:pt x="7154" y="4537"/>
                </a:cubicBezTo>
                <a:cubicBezTo>
                  <a:pt x="7061" y="4564"/>
                  <a:pt x="6938" y="4590"/>
                  <a:pt x="6845" y="4617"/>
                </a:cubicBezTo>
                <a:cubicBezTo>
                  <a:pt x="6659" y="4245"/>
                  <a:pt x="6257" y="3953"/>
                  <a:pt x="5793" y="3847"/>
                </a:cubicBezTo>
                <a:cubicBezTo>
                  <a:pt x="5669" y="3821"/>
                  <a:pt x="5545" y="3847"/>
                  <a:pt x="5452" y="3927"/>
                </a:cubicBezTo>
                <a:cubicBezTo>
                  <a:pt x="5359" y="4006"/>
                  <a:pt x="5328" y="4113"/>
                  <a:pt x="5359" y="4245"/>
                </a:cubicBezTo>
                <a:cubicBezTo>
                  <a:pt x="5390" y="4351"/>
                  <a:pt x="5483" y="4431"/>
                  <a:pt x="5638" y="4457"/>
                </a:cubicBezTo>
                <a:cubicBezTo>
                  <a:pt x="5885" y="4511"/>
                  <a:pt x="6071" y="4670"/>
                  <a:pt x="6195" y="4856"/>
                </a:cubicBezTo>
                <a:lnTo>
                  <a:pt x="6195" y="4882"/>
                </a:lnTo>
                <a:cubicBezTo>
                  <a:pt x="5607" y="5094"/>
                  <a:pt x="5143" y="5492"/>
                  <a:pt x="4926" y="5997"/>
                </a:cubicBezTo>
                <a:cubicBezTo>
                  <a:pt x="4864" y="6103"/>
                  <a:pt x="4833" y="6235"/>
                  <a:pt x="4833" y="6368"/>
                </a:cubicBezTo>
                <a:cubicBezTo>
                  <a:pt x="4771" y="6315"/>
                  <a:pt x="4710" y="6262"/>
                  <a:pt x="4679" y="6182"/>
                </a:cubicBezTo>
                <a:cubicBezTo>
                  <a:pt x="4555" y="5970"/>
                  <a:pt x="4462" y="5705"/>
                  <a:pt x="4431" y="5466"/>
                </a:cubicBezTo>
                <a:cubicBezTo>
                  <a:pt x="4400" y="5360"/>
                  <a:pt x="4307" y="5254"/>
                  <a:pt x="4214" y="5227"/>
                </a:cubicBezTo>
                <a:cubicBezTo>
                  <a:pt x="4091" y="5174"/>
                  <a:pt x="3967" y="5200"/>
                  <a:pt x="3874" y="5280"/>
                </a:cubicBezTo>
                <a:cubicBezTo>
                  <a:pt x="3781" y="5360"/>
                  <a:pt x="3719" y="5466"/>
                  <a:pt x="3781" y="5572"/>
                </a:cubicBezTo>
                <a:cubicBezTo>
                  <a:pt x="3843" y="5890"/>
                  <a:pt x="3936" y="6182"/>
                  <a:pt x="4122" y="6448"/>
                </a:cubicBezTo>
                <a:cubicBezTo>
                  <a:pt x="4307" y="6713"/>
                  <a:pt x="4555" y="6925"/>
                  <a:pt x="4895" y="7058"/>
                </a:cubicBezTo>
                <a:cubicBezTo>
                  <a:pt x="4926" y="7429"/>
                  <a:pt x="5081" y="7801"/>
                  <a:pt x="5297" y="8146"/>
                </a:cubicBezTo>
                <a:cubicBezTo>
                  <a:pt x="5081" y="8385"/>
                  <a:pt x="4802" y="8571"/>
                  <a:pt x="4493" y="8730"/>
                </a:cubicBezTo>
                <a:cubicBezTo>
                  <a:pt x="4400" y="8783"/>
                  <a:pt x="4338" y="8889"/>
                  <a:pt x="4307" y="8995"/>
                </a:cubicBezTo>
                <a:cubicBezTo>
                  <a:pt x="4307" y="9101"/>
                  <a:pt x="4369" y="9207"/>
                  <a:pt x="4493" y="9260"/>
                </a:cubicBezTo>
                <a:cubicBezTo>
                  <a:pt x="4617" y="9314"/>
                  <a:pt x="4740" y="9314"/>
                  <a:pt x="4833" y="9234"/>
                </a:cubicBezTo>
                <a:cubicBezTo>
                  <a:pt x="5143" y="9048"/>
                  <a:pt x="5421" y="8862"/>
                  <a:pt x="5669" y="8624"/>
                </a:cubicBezTo>
                <a:cubicBezTo>
                  <a:pt x="5855" y="8756"/>
                  <a:pt x="6040" y="8862"/>
                  <a:pt x="6226" y="8969"/>
                </a:cubicBezTo>
                <a:cubicBezTo>
                  <a:pt x="6535" y="9128"/>
                  <a:pt x="6783" y="9314"/>
                  <a:pt x="7030" y="9552"/>
                </a:cubicBezTo>
                <a:cubicBezTo>
                  <a:pt x="7309" y="9844"/>
                  <a:pt x="7309" y="10401"/>
                  <a:pt x="7309" y="10879"/>
                </a:cubicBezTo>
                <a:lnTo>
                  <a:pt x="7309" y="12471"/>
                </a:lnTo>
                <a:lnTo>
                  <a:pt x="5885" y="12471"/>
                </a:lnTo>
                <a:cubicBezTo>
                  <a:pt x="5885" y="10508"/>
                  <a:pt x="4771" y="10401"/>
                  <a:pt x="4648" y="10348"/>
                </a:cubicBezTo>
                <a:cubicBezTo>
                  <a:pt x="4183" y="10242"/>
                  <a:pt x="2977" y="9685"/>
                  <a:pt x="2698" y="8571"/>
                </a:cubicBezTo>
                <a:cubicBezTo>
                  <a:pt x="2667" y="8517"/>
                  <a:pt x="2667" y="8438"/>
                  <a:pt x="2667" y="8385"/>
                </a:cubicBezTo>
                <a:cubicBezTo>
                  <a:pt x="2141" y="7748"/>
                  <a:pt x="2172" y="6872"/>
                  <a:pt x="2760" y="6262"/>
                </a:cubicBezTo>
                <a:cubicBezTo>
                  <a:pt x="2698" y="6076"/>
                  <a:pt x="2667" y="5890"/>
                  <a:pt x="2667" y="5705"/>
                </a:cubicBezTo>
                <a:cubicBezTo>
                  <a:pt x="2667" y="4856"/>
                  <a:pt x="3379" y="4113"/>
                  <a:pt x="4369" y="3953"/>
                </a:cubicBezTo>
                <a:cubicBezTo>
                  <a:pt x="4679" y="3210"/>
                  <a:pt x="5483" y="2706"/>
                  <a:pt x="6381" y="2733"/>
                </a:cubicBezTo>
                <a:cubicBezTo>
                  <a:pt x="6535" y="2733"/>
                  <a:pt x="6721" y="2759"/>
                  <a:pt x="6876" y="2786"/>
                </a:cubicBezTo>
                <a:cubicBezTo>
                  <a:pt x="7247" y="2414"/>
                  <a:pt x="7773" y="2202"/>
                  <a:pt x="8361" y="2149"/>
                </a:cubicBezTo>
                <a:cubicBezTo>
                  <a:pt x="8949" y="2122"/>
                  <a:pt x="9506" y="2282"/>
                  <a:pt x="9939" y="2627"/>
                </a:cubicBezTo>
                <a:cubicBezTo>
                  <a:pt x="10496" y="2308"/>
                  <a:pt x="11177" y="2228"/>
                  <a:pt x="11796" y="2388"/>
                </a:cubicBezTo>
                <a:cubicBezTo>
                  <a:pt x="12446" y="2547"/>
                  <a:pt x="12941" y="2971"/>
                  <a:pt x="13158" y="3502"/>
                </a:cubicBezTo>
                <a:lnTo>
                  <a:pt x="13281" y="3502"/>
                </a:lnTo>
                <a:cubicBezTo>
                  <a:pt x="14457" y="3502"/>
                  <a:pt x="15386" y="4298"/>
                  <a:pt x="15417" y="5307"/>
                </a:cubicBezTo>
                <a:lnTo>
                  <a:pt x="15417" y="5386"/>
                </a:lnTo>
                <a:cubicBezTo>
                  <a:pt x="16128" y="5731"/>
                  <a:pt x="16531" y="6395"/>
                  <a:pt x="16469" y="7085"/>
                </a:cubicBezTo>
                <a:cubicBezTo>
                  <a:pt x="16221" y="8013"/>
                  <a:pt x="15262" y="8730"/>
                  <a:pt x="14148" y="8703"/>
                </a:cubicBezTo>
                <a:close/>
                <a:moveTo>
                  <a:pt x="20739" y="11489"/>
                </a:moveTo>
                <a:lnTo>
                  <a:pt x="18604" y="8332"/>
                </a:lnTo>
                <a:lnTo>
                  <a:pt x="18604" y="8226"/>
                </a:lnTo>
                <a:cubicBezTo>
                  <a:pt x="18728" y="5307"/>
                  <a:pt x="16995" y="2573"/>
                  <a:pt x="14055" y="1114"/>
                </a:cubicBezTo>
                <a:cubicBezTo>
                  <a:pt x="11115" y="-372"/>
                  <a:pt x="7495" y="-372"/>
                  <a:pt x="4555" y="1114"/>
                </a:cubicBezTo>
                <a:cubicBezTo>
                  <a:pt x="1615" y="2573"/>
                  <a:pt x="-118" y="5307"/>
                  <a:pt x="6" y="8226"/>
                </a:cubicBezTo>
                <a:cubicBezTo>
                  <a:pt x="6" y="10720"/>
                  <a:pt x="1336" y="13082"/>
                  <a:pt x="3657" y="14594"/>
                </a:cubicBezTo>
                <a:lnTo>
                  <a:pt x="3657" y="21228"/>
                </a:lnTo>
                <a:lnTo>
                  <a:pt x="13436" y="21228"/>
                </a:lnTo>
                <a:lnTo>
                  <a:pt x="13436" y="18070"/>
                </a:lnTo>
                <a:lnTo>
                  <a:pt x="14953" y="18070"/>
                </a:lnTo>
                <a:cubicBezTo>
                  <a:pt x="15943" y="18070"/>
                  <a:pt x="16871" y="17752"/>
                  <a:pt x="17552" y="17142"/>
                </a:cubicBezTo>
                <a:cubicBezTo>
                  <a:pt x="18233" y="16558"/>
                  <a:pt x="18604" y="15735"/>
                  <a:pt x="18604" y="14913"/>
                </a:cubicBezTo>
                <a:lnTo>
                  <a:pt x="18604" y="13320"/>
                </a:lnTo>
                <a:lnTo>
                  <a:pt x="19966" y="13320"/>
                </a:lnTo>
                <a:cubicBezTo>
                  <a:pt x="20770" y="13267"/>
                  <a:pt x="21482" y="12471"/>
                  <a:pt x="20739" y="11489"/>
                </a:cubicBezTo>
                <a:close/>
              </a:path>
            </a:pathLst>
          </a:custGeom>
          <a:solidFill>
            <a:schemeClr val="bg1"/>
          </a:solidFill>
          <a:ln w="12700">
            <a:noFill/>
          </a:ln>
        </p:spPr>
        <p:style>
          <a:lnRef idx="0"/>
          <a:fillRef idx="0"/>
          <a:effectRef idx="0"/>
          <a:fontRef idx="minor"/>
        </p:style>
      </p:sp>
      <p:sp>
        <p:nvSpPr>
          <p:cNvPr id="405" name="Hart 84"/>
          <p:cNvSpPr/>
          <p:nvPr/>
        </p:nvSpPr>
        <p:spPr>
          <a:xfrm>
            <a:off x="5635440" y="3530160"/>
            <a:ext cx="487800" cy="444960"/>
          </a:xfrm>
          <a:prstGeom prst="heart">
            <a:avLst/>
          </a:prstGeom>
          <a:noFill/>
          <a:ln w="3175">
            <a:solidFill>
              <a:srgbClr val="ffffff"/>
            </a:solidFill>
            <a:round/>
          </a:ln>
        </p:spPr>
        <p:style>
          <a:lnRef idx="2">
            <a:schemeClr val="accent1">
              <a:shade val="50000"/>
            </a:schemeClr>
          </a:lnRef>
          <a:fillRef idx="1">
            <a:schemeClr val="accent1"/>
          </a:fillRef>
          <a:effectRef idx="0">
            <a:schemeClr val="accent1"/>
          </a:effectRef>
          <a:fontRef idx="minor"/>
        </p:style>
      </p:sp>
      <p:sp>
        <p:nvSpPr>
          <p:cNvPr id="406" name="Текстово поле 18"/>
          <p:cNvSpPr/>
          <p:nvPr/>
        </p:nvSpPr>
        <p:spPr>
          <a:xfrm>
            <a:off x="8612640" y="380880"/>
            <a:ext cx="296280" cy="36396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timing>
    <p:tnLst>
      <p:par>
        <p:cTn id="244" dur="indefinite" restart="never" nodeType="tmRoot">
          <p:childTnLst>
            <p:seq>
              <p:cTn id="245" dur="indefinite" nodeType="mainSeq">
                <p:childTnLst>
                  <p:par>
                    <p:cTn id="246" fill="hold">
                      <p:stCondLst>
                        <p:cond delay="indefinite"/>
                      </p:stCondLst>
                      <p:childTnLst>
                        <p:par>
                          <p:cTn id="247" fill="hold">
                            <p:stCondLst>
                              <p:cond delay="0"/>
                            </p:stCondLst>
                            <p:childTnLst>
                              <p:par>
                                <p:cTn id="248" nodeType="clickEffect" fill="hold" presetClass="entr" presetID="4" presetSubtype="32">
                                  <p:stCondLst>
                                    <p:cond delay="0"/>
                                  </p:stCondLst>
                                  <p:iterate type="el">
                                    <p:tmAbs val="0"/>
                                  </p:iterate>
                                  <p:childTnLst>
                                    <p:set>
                                      <p:cBhvr>
                                        <p:cTn id="249" fill="hold"/>
                                        <p:tgtEl>
                                          <p:spTgt spid="394"/>
                                        </p:tgtEl>
                                        <p:attrNameLst>
                                          <p:attrName>style.visibility</p:attrName>
                                        </p:attrNameLst>
                                      </p:cBhvr>
                                      <p:to>
                                        <p:strVal val="visible"/>
                                      </p:to>
                                    </p:set>
                                    <p:animEffect filter="box(out)" transition="in">
                                      <p:cBhvr additive="repl">
                                        <p:cTn id="250" dur="300"/>
                                        <p:tgtEl>
                                          <p:spTgt spid="394"/>
                                        </p:tgtEl>
                                      </p:cBhvr>
                                    </p:animEffect>
                                  </p:childTnLst>
                                </p:cTn>
                              </p:par>
                              <p:par>
                                <p:cTn id="251" nodeType="withEffect" fill="hold" presetClass="entr" presetID="4" presetSubtype="32">
                                  <p:stCondLst>
                                    <p:cond delay="0"/>
                                  </p:stCondLst>
                                  <p:iterate type="el">
                                    <p:tmAbs val="0"/>
                                  </p:iterate>
                                  <p:childTnLst>
                                    <p:set>
                                      <p:cBhvr>
                                        <p:cTn id="252" fill="hold"/>
                                        <p:tgtEl>
                                          <p:spTgt spid="398"/>
                                        </p:tgtEl>
                                        <p:attrNameLst>
                                          <p:attrName>style.visibility</p:attrName>
                                        </p:attrNameLst>
                                      </p:cBhvr>
                                      <p:to>
                                        <p:strVal val="visible"/>
                                      </p:to>
                                    </p:set>
                                    <p:animEffect filter="box(out)" transition="in">
                                      <p:cBhvr additive="repl">
                                        <p:cTn id="253" dur="300"/>
                                        <p:tgtEl>
                                          <p:spTgt spid="398"/>
                                        </p:tgtEl>
                                      </p:cBhvr>
                                    </p:animEffect>
                                  </p:childTnLst>
                                </p:cTn>
                              </p:par>
                              <p:par>
                                <p:cTn id="254" nodeType="withEffect" fill="hold" presetClass="entr" presetID="4" presetSubtype="32">
                                  <p:stCondLst>
                                    <p:cond delay="0"/>
                                  </p:stCondLst>
                                  <p:iterate type="el">
                                    <p:tmAbs val="0"/>
                                  </p:iterate>
                                  <p:childTnLst>
                                    <p:set>
                                      <p:cBhvr>
                                        <p:cTn id="255" fill="hold"/>
                                        <p:tgtEl>
                                          <p:spTgt spid="402"/>
                                        </p:tgtEl>
                                        <p:attrNameLst>
                                          <p:attrName>style.visibility</p:attrName>
                                        </p:attrNameLst>
                                      </p:cBhvr>
                                      <p:to>
                                        <p:strVal val="visible"/>
                                      </p:to>
                                    </p:set>
                                    <p:animEffect filter="box(out)" transition="in">
                                      <p:cBhvr additive="repl">
                                        <p:cTn id="256" dur="300"/>
                                        <p:tgtEl>
                                          <p:spTgt spid="402"/>
                                        </p:tgtEl>
                                      </p:cBhvr>
                                    </p:animEffect>
                                  </p:childTnLst>
                                </p:cTn>
                              </p:par>
                            </p:childTnLst>
                          </p:cTn>
                        </p:par>
                      </p:childTnLst>
                    </p:cTn>
                  </p:par>
                  <p:par>
                    <p:cTn id="257" fill="hold">
                      <p:stCondLst>
                        <p:cond delay="indefinite"/>
                      </p:stCondLst>
                      <p:childTnLst>
                        <p:par>
                          <p:cTn id="258" fill="hold">
                            <p:stCondLst>
                              <p:cond delay="0"/>
                            </p:stCondLst>
                            <p:childTnLst>
                              <p:par>
                                <p:cTn id="259" nodeType="clickEffect" fill="hold" presetClass="entr" presetID="4" presetSubtype="32">
                                  <p:stCondLst>
                                    <p:cond delay="0"/>
                                  </p:stCondLst>
                                  <p:iterate type="el">
                                    <p:tmAbs val="0"/>
                                  </p:iterate>
                                  <p:childTnLst>
                                    <p:set>
                                      <p:cBhvr>
                                        <p:cTn id="260" fill="hold"/>
                                        <p:tgtEl>
                                          <p:spTgt spid="392"/>
                                        </p:tgtEl>
                                        <p:attrNameLst>
                                          <p:attrName>style.visibility</p:attrName>
                                        </p:attrNameLst>
                                      </p:cBhvr>
                                      <p:to>
                                        <p:strVal val="visible"/>
                                      </p:to>
                                    </p:set>
                                    <p:animEffect filter="box(out)" transition="in">
                                      <p:cBhvr additive="repl">
                                        <p:cTn id="261" dur="300"/>
                                        <p:tgtEl>
                                          <p:spTgt spid="392"/>
                                        </p:tgtEl>
                                      </p:cBhvr>
                                    </p:animEffect>
                                  </p:childTnLst>
                                </p:cTn>
                              </p:par>
                              <p:par>
                                <p:cTn id="262" nodeType="withEffect" fill="hold" presetClass="entr" presetID="4" presetSubtype="32">
                                  <p:stCondLst>
                                    <p:cond delay="0"/>
                                  </p:stCondLst>
                                  <p:iterate type="el">
                                    <p:tmAbs val="0"/>
                                  </p:iterate>
                                  <p:childTnLst>
                                    <p:set>
                                      <p:cBhvr>
                                        <p:cTn id="263" fill="hold"/>
                                        <p:tgtEl>
                                          <p:spTgt spid="399"/>
                                        </p:tgtEl>
                                        <p:attrNameLst>
                                          <p:attrName>style.visibility</p:attrName>
                                        </p:attrNameLst>
                                      </p:cBhvr>
                                      <p:to>
                                        <p:strVal val="visible"/>
                                      </p:to>
                                    </p:set>
                                    <p:animEffect filter="box(out)" transition="in">
                                      <p:cBhvr additive="repl">
                                        <p:cTn id="264" dur="300"/>
                                        <p:tgtEl>
                                          <p:spTgt spid="399"/>
                                        </p:tgtEl>
                                      </p:cBhvr>
                                    </p:animEffect>
                                  </p:childTnLst>
                                </p:cTn>
                              </p:par>
                              <p:par>
                                <p:cTn id="265" nodeType="withEffect" fill="hold" presetClass="entr" presetID="1">
                                  <p:stCondLst>
                                    <p:cond delay="0"/>
                                  </p:stCondLst>
                                  <p:childTnLst>
                                    <p:set>
                                      <p:cBhvr>
                                        <p:cTn id="266" dur="1" fill="hold">
                                          <p:stCondLst>
                                            <p:cond delay="0"/>
                                          </p:stCondLst>
                                        </p:cTn>
                                        <p:tgtEl>
                                          <p:spTgt spid="405"/>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nodeType="clickEffect" fill="hold" presetClass="entr" presetID="4" presetSubtype="32">
                                  <p:stCondLst>
                                    <p:cond delay="0"/>
                                  </p:stCondLst>
                                  <p:iterate type="el">
                                    <p:tmAbs val="0"/>
                                  </p:iterate>
                                  <p:childTnLst>
                                    <p:set>
                                      <p:cBhvr>
                                        <p:cTn id="270" fill="hold"/>
                                        <p:tgtEl>
                                          <p:spTgt spid="391"/>
                                        </p:tgtEl>
                                        <p:attrNameLst>
                                          <p:attrName>style.visibility</p:attrName>
                                        </p:attrNameLst>
                                      </p:cBhvr>
                                      <p:to>
                                        <p:strVal val="visible"/>
                                      </p:to>
                                    </p:set>
                                    <p:animEffect filter="box(out)" transition="in">
                                      <p:cBhvr additive="repl">
                                        <p:cTn id="271" dur="300"/>
                                        <p:tgtEl>
                                          <p:spTgt spid="391"/>
                                        </p:tgtEl>
                                      </p:cBhvr>
                                    </p:animEffect>
                                  </p:childTnLst>
                                </p:cTn>
                              </p:par>
                              <p:par>
                                <p:cTn id="272" nodeType="withEffect" fill="hold" presetClass="entr" presetID="4" presetSubtype="32">
                                  <p:stCondLst>
                                    <p:cond delay="0"/>
                                  </p:stCondLst>
                                  <p:iterate type="el">
                                    <p:tmAbs val="0"/>
                                  </p:iterate>
                                  <p:childTnLst>
                                    <p:set>
                                      <p:cBhvr>
                                        <p:cTn id="273" fill="hold"/>
                                        <p:tgtEl>
                                          <p:spTgt spid="401"/>
                                        </p:tgtEl>
                                        <p:attrNameLst>
                                          <p:attrName>style.visibility</p:attrName>
                                        </p:attrNameLst>
                                      </p:cBhvr>
                                      <p:to>
                                        <p:strVal val="visible"/>
                                      </p:to>
                                    </p:set>
                                    <p:animEffect filter="box(out)" transition="in">
                                      <p:cBhvr additive="repl">
                                        <p:cTn id="274" dur="300"/>
                                        <p:tgtEl>
                                          <p:spTgt spid="401"/>
                                        </p:tgtEl>
                                      </p:cBhvr>
                                    </p:animEffect>
                                  </p:childTnLst>
                                </p:cTn>
                              </p:par>
                            </p:childTnLst>
                          </p:cTn>
                        </p:par>
                      </p:childTnLst>
                    </p:cTn>
                  </p:par>
                  <p:par>
                    <p:cTn id="275" fill="hold">
                      <p:stCondLst>
                        <p:cond delay="indefinite"/>
                      </p:stCondLst>
                      <p:childTnLst>
                        <p:par>
                          <p:cTn id="276" fill="hold">
                            <p:stCondLst>
                              <p:cond delay="0"/>
                            </p:stCondLst>
                            <p:childTnLst>
                              <p:par>
                                <p:cTn id="277" nodeType="clickEffect" fill="hold" presetClass="entr" presetID="4" presetSubtype="32">
                                  <p:stCondLst>
                                    <p:cond delay="0"/>
                                  </p:stCondLst>
                                  <p:iterate type="el">
                                    <p:tmAbs val="0"/>
                                  </p:iterate>
                                  <p:childTnLst>
                                    <p:set>
                                      <p:cBhvr>
                                        <p:cTn id="278" fill="hold"/>
                                        <p:tgtEl>
                                          <p:spTgt spid="393"/>
                                        </p:tgtEl>
                                        <p:attrNameLst>
                                          <p:attrName>style.visibility</p:attrName>
                                        </p:attrNameLst>
                                      </p:cBhvr>
                                      <p:to>
                                        <p:strVal val="visible"/>
                                      </p:to>
                                    </p:set>
                                    <p:animEffect filter="box(out)" transition="in">
                                      <p:cBhvr additive="repl">
                                        <p:cTn id="279" dur="300"/>
                                        <p:tgtEl>
                                          <p:spTgt spid="393"/>
                                        </p:tgtEl>
                                      </p:cBhvr>
                                    </p:animEffect>
                                  </p:childTnLst>
                                </p:cTn>
                              </p:par>
                              <p:par>
                                <p:cTn id="280" nodeType="withEffect" fill="hold" presetClass="entr" presetID="4" presetSubtype="32">
                                  <p:stCondLst>
                                    <p:cond delay="0"/>
                                  </p:stCondLst>
                                  <p:iterate type="el">
                                    <p:tmAbs val="0"/>
                                  </p:iterate>
                                  <p:childTnLst>
                                    <p:set>
                                      <p:cBhvr>
                                        <p:cTn id="281" fill="hold"/>
                                        <p:tgtEl>
                                          <p:spTgt spid="400"/>
                                        </p:tgtEl>
                                        <p:attrNameLst>
                                          <p:attrName>style.visibility</p:attrName>
                                        </p:attrNameLst>
                                      </p:cBhvr>
                                      <p:to>
                                        <p:strVal val="visible"/>
                                      </p:to>
                                    </p:set>
                                    <p:animEffect filter="box(out)" transition="in">
                                      <p:cBhvr additive="repl">
                                        <p:cTn id="282" dur="300"/>
                                        <p:tgtEl>
                                          <p:spTgt spid="400"/>
                                        </p:tgtEl>
                                      </p:cBhvr>
                                    </p:animEffect>
                                  </p:childTnLst>
                                </p:cTn>
                              </p:par>
                              <p:par>
                                <p:cTn id="283" nodeType="withEffect" fill="hold" presetClass="entr" presetID="4" presetSubtype="32">
                                  <p:stCondLst>
                                    <p:cond delay="0"/>
                                  </p:stCondLst>
                                  <p:iterate type="el">
                                    <p:tmAbs val="0"/>
                                  </p:iterate>
                                  <p:childTnLst>
                                    <p:set>
                                      <p:cBhvr>
                                        <p:cTn id="284" fill="hold"/>
                                        <p:tgtEl>
                                          <p:spTgt spid="404"/>
                                        </p:tgtEl>
                                        <p:attrNameLst>
                                          <p:attrName>style.visibility</p:attrName>
                                        </p:attrNameLst>
                                      </p:cBhvr>
                                      <p:to>
                                        <p:strVal val="visible"/>
                                      </p:to>
                                    </p:set>
                                    <p:animEffect filter="box(out)" transition="in">
                                      <p:cBhvr additive="repl">
                                        <p:cTn id="285" dur="3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Tijdelijke aanduiding voor inhoud 2"/>
          <p:cNvSpPr/>
          <p:nvPr/>
        </p:nvSpPr>
        <p:spPr>
          <a:xfrm>
            <a:off x="685800" y="2286000"/>
            <a:ext cx="5028120" cy="3732840"/>
          </a:xfrm>
          <a:prstGeom prst="rect">
            <a:avLst/>
          </a:prstGeom>
          <a:solidFill>
            <a:srgbClr val="ffffff"/>
          </a:solidFill>
          <a:ln w="0">
            <a:noFill/>
          </a:ln>
        </p:spPr>
        <p:style>
          <a:lnRef idx="0"/>
          <a:fillRef idx="0"/>
          <a:effectRef idx="0"/>
          <a:fontRef idx="minor"/>
        </p:style>
        <p:txBody>
          <a:bodyPr lIns="90000" rIns="90000" tIns="45000" bIns="45000">
            <a:noAutofit/>
          </a:bodyPr>
          <a:p>
            <a:pPr>
              <a:lnSpc>
                <a:spcPct val="100000"/>
              </a:lnSpc>
              <a:spcBef>
                <a:spcPts val="479"/>
              </a:spcBef>
            </a:pPr>
            <a:endParaRPr b="0" lang="fr-FR" sz="1800" spc="-1" strike="noStrike">
              <a:latin typeface="Arial"/>
            </a:endParaRPr>
          </a:p>
          <a:p>
            <a:pPr>
              <a:lnSpc>
                <a:spcPct val="100000"/>
              </a:lnSpc>
              <a:spcBef>
                <a:spcPts val="479"/>
              </a:spcBef>
            </a:pPr>
            <a:endParaRPr b="0" lang="fr-FR" sz="1800" spc="-1" strike="noStrike">
              <a:latin typeface="Arial"/>
            </a:endParaRPr>
          </a:p>
        </p:txBody>
      </p:sp>
      <p:grpSp>
        <p:nvGrpSpPr>
          <p:cNvPr id="408" name="Diagram 6"/>
          <p:cNvGrpSpPr/>
          <p:nvPr/>
        </p:nvGrpSpPr>
        <p:grpSpPr>
          <a:xfrm>
            <a:off x="502920" y="2302200"/>
            <a:ext cx="8379720" cy="4053240"/>
            <a:chOff x="502920" y="2302200"/>
            <a:chExt cx="8379720" cy="4053240"/>
          </a:xfrm>
        </p:grpSpPr>
        <p:sp>
          <p:nvSpPr>
            <p:cNvPr id="409" name="Rectangle 408"/>
            <p:cNvSpPr/>
            <p:nvPr/>
          </p:nvSpPr>
          <p:spPr>
            <a:xfrm>
              <a:off x="609480" y="2302200"/>
              <a:ext cx="7847640" cy="4053240"/>
            </a:xfrm>
            <a:prstGeom prst="rect">
              <a:avLst/>
            </a:prstGeom>
            <a:noFill/>
            <a:ln w="0">
              <a:noFill/>
            </a:ln>
          </p:spPr>
          <p:style>
            <a:lnRef idx="0"/>
            <a:fillRef idx="0"/>
            <a:effectRef idx="0"/>
            <a:fontRef idx="minor"/>
          </p:style>
        </p:sp>
        <p:sp>
          <p:nvSpPr>
            <p:cNvPr id="410" name="Partial Circle 409"/>
            <p:cNvSpPr/>
            <p:nvPr/>
          </p:nvSpPr>
          <p:spPr>
            <a:xfrm>
              <a:off x="502920" y="2302200"/>
              <a:ext cx="4053240" cy="4053240"/>
            </a:xfrm>
            <a:prstGeom prst="pie">
              <a:avLst>
                <a:gd name="adj1" fmla="val 5400000"/>
                <a:gd name="adj2" fmla="val 16200000"/>
              </a:avLst>
            </a:prstGeom>
            <a:solidFill>
              <a:schemeClr val="accent4">
                <a:hueOff val="0"/>
                <a:satOff val="0"/>
                <a:lumOff val="0"/>
                <a:alphaOff val="0"/>
              </a:schemeClr>
            </a:solidFill>
            <a:ln>
              <a:solidFill>
                <a:srgbClr val="ffffff"/>
              </a:solidFill>
              <a:round/>
            </a:ln>
          </p:spPr>
          <p:style>
            <a:lnRef idx="2"/>
            <a:fillRef idx="0"/>
            <a:effectRef idx="0"/>
            <a:fontRef idx="minor"/>
          </p:style>
        </p:sp>
        <p:sp>
          <p:nvSpPr>
            <p:cNvPr id="411" name="Rectangle 410"/>
            <p:cNvSpPr/>
            <p:nvPr/>
          </p:nvSpPr>
          <p:spPr>
            <a:xfrm>
              <a:off x="2636640" y="2302200"/>
              <a:ext cx="5820480" cy="4053240"/>
            </a:xfrm>
            <a:prstGeom prst="rect">
              <a:avLst/>
            </a:prstGeom>
            <a:solidFill>
              <a:schemeClr val="lt1">
                <a:alpha val="90000"/>
                <a:hueOff val="0"/>
                <a:satOff val="0"/>
                <a:lumOff val="0"/>
                <a:alphaOff val="0"/>
              </a:schemeClr>
            </a:solidFill>
            <a:ln>
              <a:solidFill>
                <a:srgbClr val="6585cf"/>
              </a:solidFill>
              <a:round/>
            </a:ln>
          </p:spPr>
          <p:style>
            <a:lnRef idx="2"/>
            <a:fillRef idx="0"/>
            <a:effectRef idx="0"/>
            <a:fontRef idx="minor"/>
          </p:style>
          <p:txBody>
            <a:bodyPr lIns="148680" rIns="3059280" tIns="148680" bIns="334152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Qui</a:t>
              </a:r>
              <a:endParaRPr b="0" lang="fr-FR" sz="3900" spc="-1" strike="noStrike">
                <a:latin typeface="Arial"/>
              </a:endParaRPr>
            </a:p>
          </p:txBody>
        </p:sp>
        <p:sp>
          <p:nvSpPr>
            <p:cNvPr id="412" name="Partial Circle 411"/>
            <p:cNvSpPr/>
            <p:nvPr/>
          </p:nvSpPr>
          <p:spPr>
            <a:xfrm>
              <a:off x="1035000" y="3163680"/>
              <a:ext cx="2989080" cy="2989080"/>
            </a:xfrm>
            <a:prstGeom prst="pie">
              <a:avLst>
                <a:gd name="adj1" fmla="val 5400000"/>
                <a:gd name="adj2" fmla="val 16200000"/>
              </a:avLst>
            </a:prstGeom>
            <a:solidFill>
              <a:schemeClr val="accent4">
                <a:hueOff val="604807"/>
                <a:satOff val="-1980"/>
                <a:lumOff val="0"/>
                <a:alphaOff val="0"/>
              </a:schemeClr>
            </a:solidFill>
            <a:ln>
              <a:solidFill>
                <a:srgbClr val="ffffff"/>
              </a:solidFill>
              <a:round/>
            </a:ln>
          </p:spPr>
          <p:style>
            <a:lnRef idx="2"/>
            <a:fillRef idx="0"/>
            <a:effectRef idx="0"/>
            <a:fontRef idx="minor"/>
          </p:style>
        </p:sp>
        <p:sp>
          <p:nvSpPr>
            <p:cNvPr id="413" name="Rectangle 412"/>
            <p:cNvSpPr/>
            <p:nvPr/>
          </p:nvSpPr>
          <p:spPr>
            <a:xfrm>
              <a:off x="2530080" y="3163680"/>
              <a:ext cx="5820480" cy="2989080"/>
            </a:xfrm>
            <a:prstGeom prst="rect">
              <a:avLst/>
            </a:prstGeom>
            <a:solidFill>
              <a:schemeClr val="lt1">
                <a:alpha val="90000"/>
                <a:hueOff val="0"/>
                <a:satOff val="0"/>
                <a:lumOff val="0"/>
                <a:alphaOff val="0"/>
              </a:schemeClr>
            </a:solidFill>
            <a:ln>
              <a:solidFill>
                <a:srgbClr val="6775cd"/>
              </a:solidFill>
              <a:round/>
            </a:ln>
          </p:spPr>
          <p:style>
            <a:lnRef idx="2"/>
            <a:fillRef idx="0"/>
            <a:effectRef idx="0"/>
            <a:fontRef idx="minor"/>
          </p:style>
          <p:txBody>
            <a:bodyPr lIns="148680" rIns="3059280" tIns="148680" bIns="227700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Quoi</a:t>
              </a:r>
              <a:endParaRPr b="0" lang="fr-FR" sz="3900" spc="-1" strike="noStrike">
                <a:latin typeface="Arial"/>
              </a:endParaRPr>
            </a:p>
          </p:txBody>
        </p:sp>
        <p:sp>
          <p:nvSpPr>
            <p:cNvPr id="414" name="Partial Circle 413"/>
            <p:cNvSpPr/>
            <p:nvPr/>
          </p:nvSpPr>
          <p:spPr>
            <a:xfrm>
              <a:off x="1567080" y="4025160"/>
              <a:ext cx="1924560" cy="1924560"/>
            </a:xfrm>
            <a:prstGeom prst="pie">
              <a:avLst>
                <a:gd name="adj1" fmla="val 5400000"/>
                <a:gd name="adj2" fmla="val 16200000"/>
              </a:avLst>
            </a:prstGeom>
            <a:solidFill>
              <a:schemeClr val="accent4">
                <a:hueOff val="1209614"/>
                <a:satOff val="-3960"/>
                <a:lumOff val="0"/>
                <a:alphaOff val="0"/>
              </a:schemeClr>
            </a:solidFill>
            <a:ln>
              <a:solidFill>
                <a:srgbClr val="ffffff"/>
              </a:solidFill>
              <a:round/>
            </a:ln>
          </p:spPr>
          <p:style>
            <a:lnRef idx="2"/>
            <a:fillRef idx="0"/>
            <a:effectRef idx="0"/>
            <a:fontRef idx="minor"/>
          </p:style>
        </p:sp>
        <p:sp>
          <p:nvSpPr>
            <p:cNvPr id="415" name="Rectangle 414"/>
            <p:cNvSpPr/>
            <p:nvPr/>
          </p:nvSpPr>
          <p:spPr>
            <a:xfrm>
              <a:off x="2530080" y="4025160"/>
              <a:ext cx="5820480" cy="1924560"/>
            </a:xfrm>
            <a:prstGeom prst="rect">
              <a:avLst/>
            </a:prstGeom>
            <a:solidFill>
              <a:schemeClr val="lt1">
                <a:alpha val="90000"/>
                <a:hueOff val="0"/>
                <a:satOff val="0"/>
                <a:lumOff val="0"/>
                <a:alphaOff val="0"/>
              </a:schemeClr>
            </a:solidFill>
            <a:ln>
              <a:solidFill>
                <a:srgbClr val="6c69cb"/>
              </a:solidFill>
              <a:round/>
            </a:ln>
          </p:spPr>
          <p:style>
            <a:lnRef idx="2"/>
            <a:fillRef idx="0"/>
            <a:effectRef idx="0"/>
            <a:fontRef idx="minor"/>
          </p:style>
          <p:txBody>
            <a:bodyPr lIns="148680" rIns="3059280" tIns="148680" bIns="121284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Comment</a:t>
              </a:r>
              <a:endParaRPr b="0" lang="fr-FR" sz="3900" spc="-1" strike="noStrike">
                <a:latin typeface="Arial"/>
              </a:endParaRPr>
            </a:p>
          </p:txBody>
        </p:sp>
        <p:sp>
          <p:nvSpPr>
            <p:cNvPr id="416" name="Partial Circle 415"/>
            <p:cNvSpPr/>
            <p:nvPr/>
          </p:nvSpPr>
          <p:spPr>
            <a:xfrm>
              <a:off x="2099160" y="4886640"/>
              <a:ext cx="860400" cy="860400"/>
            </a:xfrm>
            <a:prstGeom prst="pie">
              <a:avLst>
                <a:gd name="adj1" fmla="val 5400000"/>
                <a:gd name="adj2" fmla="val 16200000"/>
              </a:avLst>
            </a:prstGeom>
            <a:solidFill>
              <a:schemeClr val="accent4">
                <a:hueOff val="1814420"/>
                <a:satOff val="-5940"/>
                <a:lumOff val="0"/>
                <a:alphaOff val="0"/>
              </a:schemeClr>
            </a:solidFill>
            <a:ln>
              <a:solidFill>
                <a:srgbClr val="ffffff"/>
              </a:solidFill>
              <a:round/>
            </a:ln>
          </p:spPr>
          <p:style>
            <a:lnRef idx="2"/>
            <a:fillRef idx="0"/>
            <a:effectRef idx="0"/>
            <a:fontRef idx="minor"/>
          </p:style>
        </p:sp>
        <p:sp>
          <p:nvSpPr>
            <p:cNvPr id="417" name="Rectangle 416"/>
            <p:cNvSpPr/>
            <p:nvPr/>
          </p:nvSpPr>
          <p:spPr>
            <a:xfrm>
              <a:off x="2530080" y="4886640"/>
              <a:ext cx="5820480" cy="860400"/>
            </a:xfrm>
            <a:prstGeom prst="rect">
              <a:avLst/>
            </a:prstGeom>
            <a:solidFill>
              <a:schemeClr val="lt1">
                <a:alpha val="90000"/>
                <a:hueOff val="0"/>
                <a:satOff val="0"/>
                <a:lumOff val="0"/>
                <a:alphaOff val="0"/>
              </a:schemeClr>
            </a:solidFill>
            <a:ln>
              <a:solidFill>
                <a:srgbClr val="7e6bc9"/>
              </a:solidFill>
              <a:round/>
            </a:ln>
          </p:spPr>
          <p:style>
            <a:lnRef idx="2"/>
            <a:fillRef idx="0"/>
            <a:effectRef idx="0"/>
            <a:fontRef idx="minor"/>
          </p:style>
          <p:txBody>
            <a:bodyPr lIns="148680" rIns="3059280" tIns="148680" bIns="148680" anchor="ctr">
              <a:noAutofit/>
            </a:bodyPr>
            <a:p>
              <a:pPr algn="ctr">
                <a:lnSpc>
                  <a:spcPct val="90000"/>
                </a:lnSpc>
                <a:spcAft>
                  <a:spcPts val="1366"/>
                </a:spcAft>
                <a:tabLst>
                  <a:tab algn="l" pos="0"/>
                </a:tabLst>
              </a:pPr>
              <a:r>
                <a:rPr b="0" lang="en-US" sz="3900" spc="-1" strike="noStrike">
                  <a:solidFill>
                    <a:srgbClr val="404040"/>
                  </a:solidFill>
                  <a:latin typeface="Calibri"/>
                  <a:ea typeface="DejaVu Sans"/>
                </a:rPr>
                <a:t>Résultat</a:t>
              </a:r>
              <a:endParaRPr b="0" lang="fr-FR" sz="3900" spc="-1" strike="noStrike">
                <a:latin typeface="Arial"/>
              </a:endParaRPr>
            </a:p>
          </p:txBody>
        </p:sp>
        <p:sp>
          <p:nvSpPr>
            <p:cNvPr id="418" name="Rectangle 417"/>
            <p:cNvSpPr/>
            <p:nvPr/>
          </p:nvSpPr>
          <p:spPr>
            <a:xfrm>
              <a:off x="5227200" y="2302200"/>
              <a:ext cx="3336480" cy="860400"/>
            </a:xfrm>
            <a:prstGeom prst="rect">
              <a:avLst/>
            </a:prstGeom>
            <a:noFill/>
            <a:ln>
              <a:noFill/>
            </a:ln>
          </p:spPr>
          <p:style>
            <a:lnRef idx="2"/>
            <a:fillRef idx="0"/>
            <a:effectRef idx="0"/>
            <a:fontRef idx="minor"/>
          </p:style>
          <p:txBody>
            <a:bodyPr lIns="247680" rIns="247680" tIns="247680" bIns="247680" anchor="ctr">
              <a:noAutofit/>
            </a:bodyPr>
            <a:p>
              <a:pPr lvl="1" marL="171360" indent="-170280">
                <a:lnSpc>
                  <a:spcPct val="90000"/>
                </a:lnSpc>
                <a:spcAft>
                  <a:spcPts val="269"/>
                </a:spcAft>
                <a:buClr>
                  <a:srgbClr val="404040"/>
                </a:buClr>
                <a:buFont typeface="Symbol"/>
                <a:buChar char=""/>
              </a:pPr>
              <a:r>
                <a:rPr b="0" lang="en-US" sz="1800" spc="-1" strike="noStrike">
                  <a:solidFill>
                    <a:srgbClr val="404040"/>
                  </a:solidFill>
                  <a:latin typeface="Calibri"/>
                  <a:ea typeface="DejaVu Sans"/>
                </a:rPr>
                <a:t>intervenants de première ligne</a:t>
              </a:r>
              <a:endParaRPr b="0" lang="fr-FR" sz="1800" spc="-1" strike="noStrike">
                <a:latin typeface="Arial"/>
              </a:endParaRPr>
            </a:p>
          </p:txBody>
        </p:sp>
        <p:sp>
          <p:nvSpPr>
            <p:cNvPr id="419" name="Rectangle 418"/>
            <p:cNvSpPr/>
            <p:nvPr/>
          </p:nvSpPr>
          <p:spPr>
            <a:xfrm>
              <a:off x="5227200" y="3163680"/>
              <a:ext cx="3336480" cy="860400"/>
            </a:xfrm>
            <a:prstGeom prst="rect">
              <a:avLst/>
            </a:prstGeom>
            <a:noFill/>
            <a:ln>
              <a:noFill/>
            </a:ln>
          </p:spPr>
          <p:style>
            <a:lnRef idx="2"/>
            <a:fillRef idx="0"/>
            <a:effectRef idx="0"/>
            <a:fontRef idx="minor"/>
          </p:style>
          <p:txBody>
            <a:bodyPr lIns="247680" rIns="247680" tIns="247680" bIns="247680" anchor="ctr">
              <a:noAutofit/>
            </a:bodyPr>
            <a:p>
              <a:pPr lvl="1" marL="171360" indent="-170280">
                <a:lnSpc>
                  <a:spcPct val="90000"/>
                </a:lnSpc>
                <a:spcAft>
                  <a:spcPts val="269"/>
                </a:spcAft>
                <a:buClr>
                  <a:srgbClr val="404040"/>
                </a:buClr>
                <a:buFont typeface="Symbol"/>
                <a:buChar char=""/>
              </a:pPr>
              <a:r>
                <a:rPr b="0" lang="fr-CA" sz="1800" spc="-1" strike="noStrike">
                  <a:solidFill>
                    <a:srgbClr val="404040"/>
                  </a:solidFill>
                  <a:latin typeface="Calibri"/>
                  <a:ea typeface="DejaVu Sans"/>
                </a:rPr>
                <a:t>Concept de radicalisation</a:t>
              </a:r>
              <a:endParaRPr b="0" lang="fr-FR" sz="1800" spc="-1" strike="noStrike">
                <a:latin typeface="Arial"/>
              </a:endParaRPr>
            </a:p>
            <a:p>
              <a:pPr lvl="1" marL="171360" indent="-170280">
                <a:lnSpc>
                  <a:spcPct val="90000"/>
                </a:lnSpc>
                <a:spcAft>
                  <a:spcPts val="269"/>
                </a:spcAft>
                <a:buClr>
                  <a:srgbClr val="404040"/>
                </a:buClr>
                <a:buFont typeface="Symbol"/>
                <a:buChar char=""/>
              </a:pPr>
              <a:r>
                <a:rPr b="0" lang="fr-CA" sz="1800" spc="-1" strike="noStrike">
                  <a:solidFill>
                    <a:srgbClr val="404040"/>
                  </a:solidFill>
                  <a:latin typeface="Calibri"/>
                  <a:ea typeface="DejaVu Sans"/>
                </a:rPr>
                <a:t>Exercices</a:t>
              </a:r>
              <a:endParaRPr b="0" lang="fr-FR" sz="1800" spc="-1" strike="noStrike">
                <a:latin typeface="Arial"/>
              </a:endParaRPr>
            </a:p>
          </p:txBody>
        </p:sp>
        <p:sp>
          <p:nvSpPr>
            <p:cNvPr id="420" name="Rectangle 419"/>
            <p:cNvSpPr/>
            <p:nvPr/>
          </p:nvSpPr>
          <p:spPr>
            <a:xfrm>
              <a:off x="5303520" y="4020480"/>
              <a:ext cx="3579120" cy="860400"/>
            </a:xfrm>
            <a:prstGeom prst="rect">
              <a:avLst/>
            </a:prstGeom>
            <a:noFill/>
            <a:ln>
              <a:noFill/>
            </a:ln>
          </p:spPr>
          <p:style>
            <a:lnRef idx="2"/>
            <a:fillRef idx="0"/>
            <a:effectRef idx="0"/>
            <a:fontRef idx="minor"/>
          </p:style>
          <p:txBody>
            <a:bodyPr lIns="247680" rIns="247680" tIns="247680" bIns="247680" anchor="ctr">
              <a:noAutofit/>
            </a:bodyPr>
            <a:p>
              <a:pPr lvl="1" marL="171360" indent="-170280">
                <a:lnSpc>
                  <a:spcPct val="90000"/>
                </a:lnSpc>
                <a:spcAft>
                  <a:spcPts val="269"/>
                </a:spcAft>
                <a:buClr>
                  <a:srgbClr val="404040"/>
                </a:buClr>
                <a:buFont typeface="Symbol"/>
                <a:buChar char=""/>
              </a:pPr>
              <a:r>
                <a:rPr b="0" lang="fr-FR" sz="1800" spc="-1" strike="noStrike">
                  <a:solidFill>
                    <a:srgbClr val="404040"/>
                  </a:solidFill>
                  <a:latin typeface="Calibri"/>
                  <a:ea typeface="DejaVu Sans"/>
                </a:rPr>
                <a:t>Connaissances</a:t>
              </a:r>
              <a:endParaRPr b="0" lang="fr-FR" sz="1800" spc="-1" strike="noStrike">
                <a:latin typeface="Arial"/>
              </a:endParaRPr>
            </a:p>
            <a:p>
              <a:pPr lvl="1" marL="171360" indent="-170280">
                <a:lnSpc>
                  <a:spcPct val="100000"/>
                </a:lnSpc>
                <a:spcAft>
                  <a:spcPts val="479"/>
                </a:spcAft>
                <a:buClr>
                  <a:srgbClr val="404040"/>
                </a:buClr>
                <a:buFont typeface="Symbol"/>
                <a:buChar char=""/>
              </a:pPr>
              <a:r>
                <a:rPr b="0" lang="fr-FR" sz="1600" spc="-1" strike="noStrike">
                  <a:solidFill>
                    <a:srgbClr val="404040"/>
                  </a:solidFill>
                  <a:latin typeface="Calibri"/>
                  <a:ea typeface="DejaVu Sans"/>
                </a:rPr>
                <a:t>Mise en œuvre des compétences</a:t>
              </a:r>
              <a:endParaRPr b="0" lang="fr-FR" sz="1600" spc="-1" strike="noStrike">
                <a:latin typeface="Arial"/>
              </a:endParaRPr>
            </a:p>
          </p:txBody>
        </p:sp>
        <p:sp>
          <p:nvSpPr>
            <p:cNvPr id="421" name="Rectangle 420"/>
            <p:cNvSpPr/>
            <p:nvPr/>
          </p:nvSpPr>
          <p:spPr>
            <a:xfrm>
              <a:off x="5227200" y="4886640"/>
              <a:ext cx="3336480" cy="860400"/>
            </a:xfrm>
            <a:prstGeom prst="rect">
              <a:avLst/>
            </a:prstGeom>
            <a:noFill/>
            <a:ln>
              <a:noFill/>
            </a:ln>
          </p:spPr>
          <p:style>
            <a:lnRef idx="2"/>
            <a:fillRef idx="0"/>
            <a:effectRef idx="0"/>
            <a:fontRef idx="minor"/>
          </p:style>
          <p:txBody>
            <a:bodyPr lIns="247680" rIns="247680" tIns="247680" bIns="247680" anchor="ctr">
              <a:noAutofit/>
            </a:bodyPr>
            <a:p>
              <a:pPr lvl="1" marL="171360" indent="-170280">
                <a:lnSpc>
                  <a:spcPct val="90000"/>
                </a:lnSpc>
                <a:spcAft>
                  <a:spcPts val="269"/>
                </a:spcAft>
                <a:buClr>
                  <a:srgbClr val="404040"/>
                </a:buClr>
                <a:buFont typeface="Symbol"/>
                <a:buChar char=""/>
              </a:pPr>
              <a:r>
                <a:rPr b="0" lang="fr-FR" sz="1800" spc="-1" strike="noStrike">
                  <a:solidFill>
                    <a:srgbClr val="404040"/>
                  </a:solidFill>
                  <a:latin typeface="Calibri"/>
                  <a:ea typeface="DejaVu Sans"/>
                </a:rPr>
                <a:t>Reconnaître les signes</a:t>
              </a:r>
              <a:endParaRPr b="0" lang="fr-FR" sz="1800" spc="-1" strike="noStrike">
                <a:latin typeface="Arial"/>
              </a:endParaRPr>
            </a:p>
            <a:p>
              <a:pPr lvl="1" marL="171360" indent="-170280">
                <a:lnSpc>
                  <a:spcPct val="90000"/>
                </a:lnSpc>
                <a:spcAft>
                  <a:spcPts val="269"/>
                </a:spcAft>
                <a:buClr>
                  <a:srgbClr val="404040"/>
                </a:buClr>
                <a:buFont typeface="Symbol"/>
                <a:buChar char=""/>
              </a:pPr>
              <a:r>
                <a:rPr b="0" lang="fr-FR" sz="1800" spc="-1" strike="noStrike">
                  <a:solidFill>
                    <a:srgbClr val="404040"/>
                  </a:solidFill>
                  <a:latin typeface="Calibri"/>
                  <a:ea typeface="DejaVu Sans"/>
                </a:rPr>
                <a:t>Compétences de gestion des conflits</a:t>
              </a:r>
              <a:endParaRPr b="0" lang="fr-FR" sz="1800" spc="-1" strike="noStrike">
                <a:latin typeface="Arial"/>
              </a:endParaRPr>
            </a:p>
          </p:txBody>
        </p:sp>
      </p:grpSp>
      <p:sp>
        <p:nvSpPr>
          <p:cNvPr id="422" name="Заглавие 4"/>
          <p:cNvSpPr/>
          <p:nvPr/>
        </p:nvSpPr>
        <p:spPr>
          <a:xfrm>
            <a:off x="685800" y="1447920"/>
            <a:ext cx="7771320" cy="6847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n-US" sz="3200" spc="-1" strike="noStrike">
                <a:solidFill>
                  <a:srgbClr val="0770b1"/>
                </a:solidFill>
                <a:latin typeface="Calibri"/>
                <a:ea typeface="DejaVu Sans"/>
              </a:rPr>
              <a:t>Atelier sur la résolution des conflits</a:t>
            </a:r>
            <a:endParaRPr b="0" lang="fr-FR" sz="3200" spc="-1" strike="noStrike">
              <a:latin typeface="Arial"/>
            </a:endParaRPr>
          </a:p>
        </p:txBody>
      </p:sp>
      <p:sp>
        <p:nvSpPr>
          <p:cNvPr id="423" name="Tijdelijke aanduiding voor dianummer 5"/>
          <p:cNvSpPr/>
          <p:nvPr/>
        </p:nvSpPr>
        <p:spPr>
          <a:xfrm>
            <a:off x="6553080" y="6356520"/>
            <a:ext cx="1904040" cy="363960"/>
          </a:xfrm>
          <a:prstGeom prst="rect">
            <a:avLst/>
          </a:prstGeom>
          <a:noFill/>
          <a:ln w="6480">
            <a:noFill/>
          </a:ln>
        </p:spPr>
        <p:style>
          <a:lnRef idx="0"/>
          <a:fillRef idx="0"/>
          <a:effectRef idx="0"/>
          <a:fontRef idx="minor"/>
        </p:style>
        <p:txBody>
          <a:bodyPr lIns="90000" rIns="90000" tIns="45000" bIns="45000" anchor="ctr">
            <a:noAutofit/>
          </a:bodyPr>
          <a:p>
            <a:pPr algn="r">
              <a:lnSpc>
                <a:spcPct val="100000"/>
              </a:lnSpc>
            </a:pPr>
            <a:fld id="{D05A3972-605D-4D32-865D-7FBA89847C54}" type="slidenum">
              <a:rPr b="0" lang="en-US" sz="1200" spc="-1" strike="noStrike">
                <a:solidFill>
                  <a:srgbClr val="0770b1"/>
                </a:solidFill>
                <a:latin typeface="Calibri"/>
                <a:ea typeface="DejaVu Sans"/>
              </a:rPr>
              <a:t>&lt;numéro&gt;</a:t>
            </a:fld>
            <a:endParaRPr b="0" lang="fr-FR" sz="1200" spc="-1" strike="noStrike">
              <a:latin typeface="Arial"/>
            </a:endParaRPr>
          </a:p>
        </p:txBody>
      </p:sp>
      <p:sp>
        <p:nvSpPr>
          <p:cNvPr id="424" name="Текстово поле 5"/>
          <p:cNvSpPr/>
          <p:nvPr/>
        </p:nvSpPr>
        <p:spPr>
          <a:xfrm>
            <a:off x="8612640" y="380880"/>
            <a:ext cx="296280" cy="363960"/>
          </a:xfrm>
          <a:prstGeom prst="rect">
            <a:avLst/>
          </a:prstGeom>
          <a:noFill/>
          <a:ln w="0">
            <a:noFill/>
          </a:ln>
        </p:spPr>
        <p:style>
          <a:lnRef idx="2"/>
          <a:fillRef idx="0"/>
          <a:effectRef idx="0"/>
          <a:fontRef idx="minor"/>
        </p:style>
        <p:txBody>
          <a:bodyPr wrap="none" lIns="90000" rIns="90000" tIns="45000" bIns="45000">
            <a:spAutoFit/>
          </a:bodyPr>
          <a:p>
            <a:pPr>
              <a:lnSpc>
                <a:spcPct val="100000"/>
              </a:lnSpc>
            </a:pPr>
            <a:r>
              <a:rPr b="1" lang="en-US" sz="1800" spc="-1" strike="noStrike">
                <a:solidFill>
                  <a:srgbClr val="3e8ea9"/>
                </a:solidFill>
                <a:latin typeface="Calibri"/>
                <a:ea typeface="DejaVu Sans"/>
              </a:rPr>
              <a:t>2</a:t>
            </a:r>
            <a:endParaRPr b="0" lang="fr-FR"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Elemental</Template>
  <TotalTime>415</TotalTime>
  <Application>LibreOffice/7.1.2.2$Windows_X86_64 LibreOffice_project/8a45595d069ef5570103caea1b71cc9d82b2aae4</Application>
  <AppVersion>15.0000</AppVersion>
  <Words>7494</Words>
  <Paragraphs>690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2019-01-04T14:31:26Z</dcterms:created>
  <dc:creator>kate</dc:creator>
  <dc:description/>
  <dc:language>fr-FR</dc:language>
  <cp:lastModifiedBy/>
  <dcterms:modified xsi:type="dcterms:W3CDTF">2022-09-12T15:46:17Z</dcterms:modified>
  <cp:revision>162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1</vt:i4>
  </property>
  <property fmtid="{D5CDD505-2E9C-101B-9397-08002B2CF9AE}" pid="3" name="Notes">
    <vt:i4>27</vt:i4>
  </property>
  <property fmtid="{D5CDD505-2E9C-101B-9397-08002B2CF9AE}" pid="4" name="PresentationFormat">
    <vt:lpwstr>On-screen Show (4:3)</vt:lpwstr>
  </property>
  <property fmtid="{D5CDD505-2E9C-101B-9397-08002B2CF9AE}" pid="5" name="Slides">
    <vt:i4>28</vt:i4>
  </property>
</Properties>
</file>